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25.07.2013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25.07.2013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25.07.2013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25.07.2013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25.07.2013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25.07.2013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25.07.2013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25.07.2013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25.07.2013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25.07.2013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25.07.2013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25.07.2013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6 Resim" descr="sablon_baskan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ortal.kays.kalkinma.gov.t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kays.kalkinma.gov.tr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2286016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KALKINMA AJANSLARI YÖNETİM SİSTEMİ </a:t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EĞİTİM SUNUMU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V:\2012\PTÇ 2012\çıkış\Sunu Foto\Kays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00438"/>
            <a:ext cx="8119845" cy="2465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01080" cy="642942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5000" dirty="0" smtClean="0">
                <a:solidFill>
                  <a:schemeClr val="bg1"/>
                </a:solidFill>
              </a:rPr>
              <a:t>PROJE ÖZETİ</a:t>
            </a:r>
            <a:endParaRPr lang="tr-TR" sz="5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914400" y="6429372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644008" y="2132856"/>
            <a:ext cx="439248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 Tüm bölümleri tek tek açıp bölümleri eksiksiz doldurunuz.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Bölümlerdeki karakter kısıtlamasına dikkat ediniz.  (1000 karakter</a:t>
            </a:r>
            <a:r>
              <a:rPr lang="tr-TR" sz="2400" dirty="0" smtClean="0"/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İlgili bölümleri doldurduktan sonra Kaydet butonuna basmayı unutmayınız.</a:t>
            </a:r>
            <a:endParaRPr lang="tr-TR" sz="2500" dirty="0" smtClean="0"/>
          </a:p>
          <a:p>
            <a:pPr algn="just"/>
            <a:endParaRPr lang="tr-TR" sz="2500" dirty="0" smtClean="0"/>
          </a:p>
        </p:txBody>
      </p:sp>
      <p:pic>
        <p:nvPicPr>
          <p:cNvPr id="9218" name="Picture 2" descr="C:\Users\tugce.altun@dogaka.gov.tr\Desktop\ÖZ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42984"/>
            <a:ext cx="445011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01080" cy="642942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5000" dirty="0" smtClean="0">
                <a:solidFill>
                  <a:schemeClr val="bg1"/>
                </a:solidFill>
              </a:rPr>
              <a:t>BAŞVURU SAHİBİ</a:t>
            </a:r>
            <a:endParaRPr lang="tr-TR" sz="5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914400" y="6429372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211960" y="1458262"/>
            <a:ext cx="48577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 Bu bölümün ilgili alanlarını doldurmadan önce sistemin Başvuru Sahibi havuzuna kayıt olmak gerekmektedir.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400" b="1" dirty="0" smtClean="0"/>
              <a:t>Kurum/ Kullanıcı/ Rol İşlemleri’ </a:t>
            </a:r>
            <a:r>
              <a:rPr lang="tr-TR" sz="2400" dirty="0" smtClean="0"/>
              <a:t>den </a:t>
            </a:r>
            <a:r>
              <a:rPr lang="tr-TR" sz="2400" b="1" dirty="0" smtClean="0"/>
              <a:t>Gerçek ya da Tüzel Paydaş İşlemlerini</a:t>
            </a:r>
            <a:r>
              <a:rPr lang="tr-TR" sz="2400" dirty="0" smtClean="0"/>
              <a:t> seçip ilgili alanları, pembe kısımların zorunlu olarak doldurulması şartıyla, tamamlayınız.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Varsa ortak ve/veya iştirakçileri de aynı şekilde havuza kaydediniz.</a:t>
            </a:r>
          </a:p>
        </p:txBody>
      </p:sp>
      <p:pic>
        <p:nvPicPr>
          <p:cNvPr id="1026" name="Picture 2" descr="C:\Users\tugce.altun@dogaka.gov.tr\Desktop\Bş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57549"/>
            <a:ext cx="3980526" cy="5343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01080" cy="642942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5000" dirty="0" smtClean="0">
                <a:solidFill>
                  <a:schemeClr val="bg1"/>
                </a:solidFill>
              </a:rPr>
              <a:t>BAŞVURU SAHİBİ</a:t>
            </a:r>
            <a:endParaRPr lang="tr-TR" sz="5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914400" y="6429372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283968" y="1196752"/>
            <a:ext cx="44989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 Başvuru Sahibi havuzuna kayıt olduktan sonra Başvuru İşlemleri’nden </a:t>
            </a:r>
            <a:r>
              <a:rPr lang="tr-TR" sz="2400" b="1" dirty="0" smtClean="0"/>
              <a:t>Başvurularım’</a:t>
            </a:r>
            <a:r>
              <a:rPr lang="tr-TR" sz="2400" dirty="0" smtClean="0"/>
              <a:t> a tıklayıp proje yazmaya kaldığınız yerden devam ediniz.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Kimlik bölümünde, istenilen  başvuru sahibini havuzdan sorgulatarak bulunuz, başvuru sahibi olarak belirleyiniz ve ilgili alanları doldurunuz.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En az iki irtibat kişisi girmeye özen gösteriniz</a:t>
            </a:r>
            <a:r>
              <a:rPr lang="tr-TR" sz="2400" dirty="0" smtClean="0"/>
              <a:t>.</a:t>
            </a:r>
            <a:endParaRPr lang="tr-TR" sz="2400" dirty="0" smtClean="0"/>
          </a:p>
        </p:txBody>
      </p:sp>
      <p:pic>
        <p:nvPicPr>
          <p:cNvPr id="2051" name="Picture 3" descr="C:\Users\tugce.altun@dogaka.gov.tr\Desktop\Bş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42984"/>
            <a:ext cx="392909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01080" cy="642942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5000" dirty="0" smtClean="0">
                <a:solidFill>
                  <a:schemeClr val="bg1"/>
                </a:solidFill>
              </a:rPr>
              <a:t>ORTAK VE İŞTİRAKÇİLER</a:t>
            </a:r>
            <a:endParaRPr lang="tr-TR" sz="5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914400" y="6429372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613714" y="2132856"/>
            <a:ext cx="42067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 Başvuru Sahibi bölümünde olduğu gibi havuza kayıtlı varsa ortak ve iştirakçileri, ilgili kısımda sorgulatınız.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Ortak ve iştirakçilerle ilgili gerekli kısımları doldurup kaydettikten sonra bir sonraki aşamaya geçiniz.</a:t>
            </a:r>
          </a:p>
        </p:txBody>
      </p:sp>
      <p:pic>
        <p:nvPicPr>
          <p:cNvPr id="3074" name="Picture 2" descr="C:\Users\tugce.altun@dogaka.gov.tr\Desktop\orta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078" y="1153462"/>
            <a:ext cx="4021484" cy="5347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01080" cy="642942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5000" dirty="0" smtClean="0">
                <a:solidFill>
                  <a:schemeClr val="bg1"/>
                </a:solidFill>
              </a:rPr>
              <a:t>PROJE AYRINTISI</a:t>
            </a:r>
            <a:endParaRPr lang="tr-TR" sz="5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914400" y="6429372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412930" y="1627810"/>
            <a:ext cx="492919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200" dirty="0" smtClean="0"/>
              <a:t>Ekranın solundaki </a:t>
            </a:r>
            <a:r>
              <a:rPr lang="tr-TR" sz="2200" b="1" dirty="0" smtClean="0"/>
              <a:t>“Proje Ayrıntısı” </a:t>
            </a:r>
            <a:r>
              <a:rPr lang="tr-TR" sz="2200" dirty="0" smtClean="0"/>
              <a:t>bölümünün tüm alt başlıklarını eksiksiz doldurunuz.</a:t>
            </a:r>
          </a:p>
          <a:p>
            <a:pPr lvl="2">
              <a:buFont typeface="Arial" pitchFamily="34" charset="0"/>
              <a:buChar char="•"/>
            </a:pPr>
            <a:r>
              <a:rPr lang="tr-TR" sz="2200" dirty="0" smtClean="0"/>
              <a:t>Amaç ve Gerekçelendirme</a:t>
            </a:r>
          </a:p>
          <a:p>
            <a:pPr lvl="2">
              <a:buFont typeface="Arial" pitchFamily="34" charset="0"/>
              <a:buChar char="•"/>
            </a:pPr>
            <a:r>
              <a:rPr lang="tr-TR" sz="2200" dirty="0" smtClean="0"/>
              <a:t>Faaliyet</a:t>
            </a:r>
          </a:p>
          <a:p>
            <a:pPr lvl="2">
              <a:buFont typeface="Arial" pitchFamily="34" charset="0"/>
              <a:buChar char="•"/>
            </a:pPr>
            <a:r>
              <a:rPr lang="tr-TR" sz="2200" dirty="0" smtClean="0"/>
              <a:t>Yöntem</a:t>
            </a:r>
          </a:p>
          <a:p>
            <a:pPr lvl="2">
              <a:buFont typeface="Arial" pitchFamily="34" charset="0"/>
              <a:buChar char="•"/>
            </a:pPr>
            <a:r>
              <a:rPr lang="tr-TR" sz="2200" dirty="0" smtClean="0"/>
              <a:t>Performans Göstergeleri</a:t>
            </a:r>
          </a:p>
          <a:p>
            <a:pPr lvl="2">
              <a:buFont typeface="Arial" pitchFamily="34" charset="0"/>
              <a:buChar char="•"/>
            </a:pPr>
            <a:r>
              <a:rPr lang="tr-TR" sz="2200" dirty="0" smtClean="0"/>
              <a:t>Beklenen Sonuçlar</a:t>
            </a:r>
          </a:p>
          <a:p>
            <a:pPr>
              <a:buFont typeface="Wingdings" pitchFamily="2" charset="2"/>
              <a:buChar char="Ø"/>
            </a:pPr>
            <a:r>
              <a:rPr lang="tr-TR" sz="2200" dirty="0" smtClean="0"/>
              <a:t>Her sayfanın sonundaki Kaydet butonuna basmayı unutmayınız. </a:t>
            </a:r>
          </a:p>
          <a:p>
            <a:pPr>
              <a:buFont typeface="Wingdings" pitchFamily="2" charset="2"/>
              <a:buChar char="Ø"/>
            </a:pPr>
            <a:endParaRPr lang="tr-TR" sz="2200" dirty="0" smtClean="0"/>
          </a:p>
          <a:p>
            <a:pPr>
              <a:buFont typeface="Wingdings" pitchFamily="2" charset="2"/>
              <a:buChar char="Ø"/>
            </a:pPr>
            <a:r>
              <a:rPr lang="tr-TR" sz="2200" dirty="0" smtClean="0"/>
              <a:t>Her bölümün 2000 karakter sınırlaması olduğunu göz önünde bulundurunuz.</a:t>
            </a:r>
          </a:p>
        </p:txBody>
      </p:sp>
      <p:pic>
        <p:nvPicPr>
          <p:cNvPr id="4099" name="Picture 3" descr="C:\Users\tugce.altun@dogaka.gov.tr\Desktop\proje ayr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16" y="1142984"/>
            <a:ext cx="402624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01080" cy="642942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5000" dirty="0" smtClean="0">
                <a:solidFill>
                  <a:schemeClr val="bg1"/>
                </a:solidFill>
              </a:rPr>
              <a:t>MANTIKSAL ÇERÇEVE</a:t>
            </a:r>
            <a:endParaRPr lang="tr-TR" sz="5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914400" y="6429372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71472" y="5144358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Her bir hücreyi açıklamalar ışığında  doldurup kaydet butonuna basınız</a:t>
            </a:r>
            <a:r>
              <a:rPr lang="tr-TR" sz="2400" dirty="0" smtClean="0"/>
              <a:t>.</a:t>
            </a:r>
            <a:endParaRPr lang="tr-T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Devam butonuna basarak Bütçe kısmına geçiniz.</a:t>
            </a:r>
          </a:p>
          <a:p>
            <a:pPr lvl="2" algn="just"/>
            <a:r>
              <a:rPr lang="tr-TR" sz="2400" dirty="0" smtClean="0"/>
              <a:t> </a:t>
            </a:r>
          </a:p>
        </p:txBody>
      </p:sp>
      <p:pic>
        <p:nvPicPr>
          <p:cNvPr id="5122" name="Picture 2" descr="C:\Users\tugce.altun@dogaka.gov.tr\Desktop\Mantıksal çerçe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92948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01080" cy="642942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5000" dirty="0" smtClean="0">
                <a:solidFill>
                  <a:schemeClr val="bg1"/>
                </a:solidFill>
              </a:rPr>
              <a:t>BÜTÇE</a:t>
            </a:r>
            <a:endParaRPr lang="tr-TR" sz="5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914400" y="6429372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95536" y="3882392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Yukarıdaki şekilde görüldüğü üzere girmek istediğiniz bütçe kalemini ilgili başlığın altındaki </a:t>
            </a:r>
            <a:r>
              <a:rPr lang="tr-TR" sz="2000" b="1" dirty="0" smtClean="0"/>
              <a:t>“Ekle” </a:t>
            </a:r>
            <a:r>
              <a:rPr lang="tr-TR" sz="2000" dirty="0" smtClean="0"/>
              <a:t>butonuna basarak ekleyiniz ve  karşınıza gelen ekrana, Kalem adı, Gerekçe, Miktar ve Birim Maliyetini girip Ekle butonuna tıklayınız</a:t>
            </a:r>
            <a:r>
              <a:rPr lang="tr-TR" sz="2000" dirty="0" smtClean="0"/>
              <a:t>.</a:t>
            </a:r>
            <a:endParaRPr lang="tr-T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Herhangi bir kalemde değişiklik yapmak istediğinizde o kalemin üzerine tıklayıp </a:t>
            </a:r>
            <a:r>
              <a:rPr lang="tr-TR" sz="2000" b="1" dirty="0" smtClean="0"/>
              <a:t>güncelle</a:t>
            </a:r>
            <a:r>
              <a:rPr lang="tr-TR" sz="2000" dirty="0" smtClean="0"/>
              <a:t> butonuna basınız</a:t>
            </a:r>
            <a:r>
              <a:rPr lang="tr-TR" sz="2000" dirty="0" smtClean="0"/>
              <a:t>.</a:t>
            </a:r>
            <a:endParaRPr lang="tr-T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Bütçe kalemlerini girmeye başlamadan önce sayfanın üs kısmındaki Bütçe Kısıtları butonunu tıklayarak bütçenin kısıtlarını görebilir, bu kısıtları göz önüne alarak bütçenizi oluşturabilirsiniz.</a:t>
            </a:r>
          </a:p>
        </p:txBody>
      </p:sp>
      <p:pic>
        <p:nvPicPr>
          <p:cNvPr id="6146" name="Picture 2" descr="C:\Users\tugce.altun@dogaka.gov.tr\Desktop\bütç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362831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01080" cy="642942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BEKLENEN FİNANSMAN KAYNAKLARI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914400" y="6429372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076056" y="1088152"/>
            <a:ext cx="39375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200" dirty="0" smtClean="0"/>
              <a:t>Destek programı bütçe kısıtlarını göz önüne alarak ilgili alanları doldurunuz.</a:t>
            </a:r>
          </a:p>
          <a:p>
            <a:pPr algn="just">
              <a:buFont typeface="Wingdings" pitchFamily="2" charset="2"/>
              <a:buChar char="Ø"/>
            </a:pPr>
            <a:endParaRPr lang="tr-TR" sz="22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200" dirty="0" smtClean="0"/>
              <a:t>Bütçe bölümüyle ilgili kısmın doğruluğunu kontrol etmek için </a:t>
            </a:r>
            <a:r>
              <a:rPr lang="tr-TR" sz="2200" b="1" dirty="0" smtClean="0"/>
              <a:t>“Bütçe Onayla” </a:t>
            </a:r>
            <a:r>
              <a:rPr lang="tr-TR" sz="2200" dirty="0" smtClean="0"/>
              <a:t>butonunu tıklayınız.</a:t>
            </a:r>
          </a:p>
          <a:p>
            <a:pPr algn="just">
              <a:buFont typeface="Wingdings" pitchFamily="2" charset="2"/>
              <a:buChar char="Ø"/>
            </a:pPr>
            <a:endParaRPr lang="tr-TR" sz="22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200" dirty="0" smtClean="0"/>
              <a:t>Bütçenizde herhangi bir hata olması halinde çıkan uyarı mesajlarını dikkate alarak bütçenizi kontrol edip düzeltiniz. Herhangi bir hata yoksa devam et butonunu tıklayıp bir sonraki bölüme geçiniz.</a:t>
            </a:r>
          </a:p>
        </p:txBody>
      </p:sp>
      <p:pic>
        <p:nvPicPr>
          <p:cNvPr id="7170" name="Picture 2" descr="C:\Users\tugce.altun@dogaka.gov.tr\Desktop\beklenen finansman kaynaklar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42984"/>
            <a:ext cx="480730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01080" cy="642942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DESTEKLEYİCİ BELGELER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914400" y="6429372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788024" y="1142984"/>
            <a:ext cx="42484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Sisteme şablon olarak yüklenmiş </a:t>
            </a:r>
            <a:r>
              <a:rPr lang="tr-TR" sz="2000" dirty="0" smtClean="0"/>
              <a:t>olan </a:t>
            </a:r>
            <a:r>
              <a:rPr lang="tr-TR" sz="2000" b="1" dirty="0" smtClean="0"/>
              <a:t>Yetkilendirme Belgesini </a:t>
            </a:r>
            <a:r>
              <a:rPr lang="tr-TR" sz="2000" dirty="0" smtClean="0"/>
              <a:t>indirip gerekli kısımları doldurarak 2 çıktı alınız. Çıktıları imzalayıp taratıp tekrar sisteme yükleyiniz. Yetkilendirme Belgesinin imzalı halinin hem online hem de matbu halinin olmasına dikkat ediniz.</a:t>
            </a:r>
            <a:endParaRPr lang="tr-T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Sistemde sadece yüklenmesi istenen evrakın adının yazdığı belgeler için ise, yükle butonuna basıp ilgili evrakı seçip sisteme yükleyiniz. (Bu belgeyi önceden taratmış olmanız gerekmektedir</a:t>
            </a:r>
            <a:r>
              <a:rPr lang="tr-TR" sz="2000" dirty="0" smtClean="0"/>
              <a:t>.)</a:t>
            </a:r>
            <a:endParaRPr lang="tr-T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Tüm destekleyici belgeleri sisteme yükledikten sonra devam butonuna basarak bir sonraki bölüme geçiniz.</a:t>
            </a:r>
          </a:p>
        </p:txBody>
      </p:sp>
      <p:pic>
        <p:nvPicPr>
          <p:cNvPr id="8195" name="Picture 3" descr="C:\Users\tugce.altun@dogaka.gov.tr\Desktop\destekleyici bölge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42984"/>
            <a:ext cx="453650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01080" cy="642942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KİLİT PERSONEL ÖZGEÇMİŞİ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914400" y="6429372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004048" y="2564904"/>
            <a:ext cx="4071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Projenin uygulanmasında görev alacak kilit personelin özgeçmişi ve gerekli bilgileri adım adım girip kaydediniz.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Bu bölümü tamamladıktan sonra son aşamaya geçiniz.</a:t>
            </a:r>
          </a:p>
        </p:txBody>
      </p:sp>
      <p:pic>
        <p:nvPicPr>
          <p:cNvPr id="9218" name="Picture 2" descr="C:\Users\tugce.altun@dogaka.gov.tr\Desktop\özgeçmiş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42984"/>
            <a:ext cx="487874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88564"/>
            <a:ext cx="8401080" cy="714380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5000" dirty="0" smtClean="0">
                <a:solidFill>
                  <a:schemeClr val="bg1"/>
                </a:solidFill>
              </a:rPr>
              <a:t>SİSTEME GİRİŞ</a:t>
            </a:r>
            <a:endParaRPr lang="tr-TR" sz="5000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5715016"/>
            <a:ext cx="8501090" cy="857256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dirty="0" smtClean="0"/>
              <a:t>Sağ üst kısımdaki </a:t>
            </a:r>
            <a:r>
              <a:rPr lang="tr-TR" b="1" dirty="0" smtClean="0"/>
              <a:t>“Sisteme Giriş” </a:t>
            </a:r>
            <a:r>
              <a:rPr lang="tr-TR" dirty="0" smtClean="0"/>
              <a:t>butonunu tıklayınız.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500034" y="1285860"/>
            <a:ext cx="8429684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http://portal.kays.kalkinma.gov.tr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adresine giriniz.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tugce.altun@dogaka.gov.tr\Desktop\sisteme giriş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672454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01080" cy="642942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BAŞVURU TAMAMLA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914400" y="6429372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734350" y="3645024"/>
            <a:ext cx="75724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Proje yazma işlerini tamamladıktan sonra gelinen bu aşama son aşamadır</a:t>
            </a:r>
            <a:r>
              <a:rPr lang="tr-TR" sz="2000" dirty="0" smtClean="0"/>
              <a:t>.</a:t>
            </a:r>
            <a:endParaRPr lang="tr-T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000" b="1" dirty="0" smtClean="0"/>
              <a:t>“Başvuru </a:t>
            </a:r>
            <a:r>
              <a:rPr lang="tr-TR" sz="2000" b="1" dirty="0" err="1" smtClean="0"/>
              <a:t>Önizle</a:t>
            </a:r>
            <a:r>
              <a:rPr lang="tr-TR" sz="2000" b="1" dirty="0" smtClean="0"/>
              <a:t>” </a:t>
            </a:r>
            <a:r>
              <a:rPr lang="tr-TR" sz="2000" dirty="0" smtClean="0"/>
              <a:t>butonuna tıklayarak projenizin taslak halini inceleyebilirsiniz</a:t>
            </a:r>
            <a:r>
              <a:rPr lang="tr-TR" sz="2000" dirty="0" smtClean="0"/>
              <a:t>.</a:t>
            </a:r>
            <a:endParaRPr lang="tr-T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000" b="1" dirty="0" smtClean="0"/>
              <a:t>Başvuru tamamla</a:t>
            </a:r>
            <a:r>
              <a:rPr lang="tr-TR" sz="2000" dirty="0" smtClean="0"/>
              <a:t> butonunu tıklayıp başvurunuzu tamamlayınız.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Bu aşamadan sonra başvurunuzda hiçbir değişiklik yapamazsınız</a:t>
            </a:r>
            <a:r>
              <a:rPr lang="tr-TR" sz="2000" dirty="0" smtClean="0"/>
              <a:t>.</a:t>
            </a:r>
            <a:endParaRPr lang="tr-T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Başvurunuzun başından sonuna kadar herhangi bir eksik veya hata mevcutsa  sistem bu aşamada uyarı verip bunu düzeltmenizi isteyecektir.</a:t>
            </a:r>
          </a:p>
          <a:p>
            <a:pPr lvl="1" algn="just">
              <a:buFont typeface="Arial" pitchFamily="34" charset="0"/>
              <a:buChar char="•"/>
            </a:pPr>
            <a:endParaRPr lang="tr-TR" sz="2000" dirty="0" smtClean="0"/>
          </a:p>
        </p:txBody>
      </p:sp>
      <p:pic>
        <p:nvPicPr>
          <p:cNvPr id="4098" name="Picture 2" descr="C:\Users\tugce.altun@dogaka.gov.tr\Desktop\Adsız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3"/>
            <a:ext cx="58326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01080" cy="642942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BAŞVURU PAKETİ HAZIRLAMA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914400" y="6429372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642910" y="3140968"/>
            <a:ext cx="75724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Başvurunuzu eksiksiz bir şekilde tamamladıktan sonra, şekilde görüldüğü üzere </a:t>
            </a:r>
            <a:r>
              <a:rPr lang="tr-TR" sz="2000" b="1" dirty="0" smtClean="0"/>
              <a:t>Başvurularımdan</a:t>
            </a:r>
            <a:r>
              <a:rPr lang="tr-TR" sz="2000" dirty="0" smtClean="0"/>
              <a:t> başvurunuzu seçerek  “</a:t>
            </a:r>
            <a:r>
              <a:rPr lang="tr-TR" sz="2000" b="1" dirty="0" smtClean="0"/>
              <a:t>Başvuru Formu İndir” </a:t>
            </a:r>
            <a:r>
              <a:rPr lang="tr-TR" sz="2000" dirty="0" smtClean="0"/>
              <a:t>butonuna tıklayıp Başvuru Formunu bilgisayarınızın masaüstüne indiriniz</a:t>
            </a:r>
            <a:r>
              <a:rPr lang="tr-TR" sz="2000" dirty="0" smtClean="0"/>
              <a:t>.</a:t>
            </a:r>
            <a:endParaRPr lang="tr-T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Başvuru Formunuzdan </a:t>
            </a:r>
            <a:r>
              <a:rPr lang="tr-TR" sz="2000" dirty="0" smtClean="0"/>
              <a:t>2 çıktı(</a:t>
            </a:r>
            <a:r>
              <a:rPr lang="tr-TR" sz="2000" dirty="0" err="1" smtClean="0"/>
              <a:t>print</a:t>
            </a:r>
            <a:r>
              <a:rPr lang="tr-TR" sz="2000" dirty="0" smtClean="0"/>
              <a:t>) alarak gerekli yerleri imzalayıp paraflayınız.  </a:t>
            </a:r>
            <a:r>
              <a:rPr lang="tr-TR" sz="2000" dirty="0" smtClean="0"/>
              <a:t>Çıktıları 2 ayrı telli dosyaya koyup destekleyici belgeleri de çıktılara ekleyiniz.</a:t>
            </a:r>
            <a:endParaRPr lang="tr-T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000" b="1" dirty="0" smtClean="0"/>
              <a:t>Başvuru Kapak Sayfası </a:t>
            </a:r>
            <a:r>
              <a:rPr lang="tr-TR" sz="2000" dirty="0" smtClean="0"/>
              <a:t>butonuna tıklayıp belgeyi indirip, çıktısını alınız.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Dosyalarınızı zarfa yerleştirip kapak sayfasını zarfın üzerine yapıştırınız ve son başvuru tarihinden önce başvurunuzu ilgili adreslere ulaştırınız.</a:t>
            </a:r>
          </a:p>
        </p:txBody>
      </p:sp>
      <p:pic>
        <p:nvPicPr>
          <p:cNvPr id="11267" name="Picture 3" descr="C:\Users\tugce.altun@dogaka.gov.tr\Desktop\başvuru pake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142984"/>
            <a:ext cx="5500726" cy="2069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00042"/>
            <a:ext cx="8401080" cy="714380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DİKKAT EDİLMESİ GEREKEN HUSUSLAR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914400" y="6429372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51520" y="1357298"/>
            <a:ext cx="75724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 Sisteme kayıt olurken doldurduğunuz kimlik bilgilerinizin nüfus cüzdanınızdaki bilgilerle birebir aynı olmasına, aksi takdirde sisteme kayıt olamayacağınız hususuna dikkat ediniz.</a:t>
            </a:r>
          </a:p>
          <a:p>
            <a:pPr algn="just">
              <a:buFont typeface="Wingdings" pitchFamily="2" charset="2"/>
              <a:buChar char="Ø"/>
            </a:pPr>
            <a:endParaRPr lang="tr-T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Onay kodunuz mail adresinize gelmemişse istenmeyen posta (</a:t>
            </a:r>
            <a:r>
              <a:rPr lang="tr-TR" sz="2000" dirty="0" err="1" smtClean="0"/>
              <a:t>junk</a:t>
            </a:r>
            <a:r>
              <a:rPr lang="tr-TR" sz="2000" dirty="0" smtClean="0"/>
              <a:t>, </a:t>
            </a:r>
            <a:r>
              <a:rPr lang="tr-TR" sz="2000" dirty="0" err="1" smtClean="0"/>
              <a:t>spam</a:t>
            </a:r>
            <a:r>
              <a:rPr lang="tr-TR" sz="2000" dirty="0" smtClean="0"/>
              <a:t>) klasörüne düşmüş olabilir. Bu klasörleri kontrol ediniz.</a:t>
            </a:r>
          </a:p>
          <a:p>
            <a:pPr algn="just">
              <a:buFont typeface="Wingdings" pitchFamily="2" charset="2"/>
              <a:buChar char="Ø"/>
            </a:pPr>
            <a:endParaRPr lang="tr-T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Kullanıcı adı oluştururken bu adın asla değiştirilemeyeceği hususunu göz önüne alınız.</a:t>
            </a:r>
          </a:p>
          <a:p>
            <a:pPr algn="just">
              <a:buFont typeface="Wingdings" pitchFamily="2" charset="2"/>
              <a:buChar char="Ø"/>
            </a:pPr>
            <a:endParaRPr lang="tr-T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Sistemde başvurunuzu gerçekleştirirken elektrik ve internet kesintisi gibi riskleri göz önüne alarak sık aralıklarla kaydet butonuna basınız çünkü sistem bunu otomatik olarak gerçekleştirememektedir.</a:t>
            </a:r>
          </a:p>
          <a:p>
            <a:pPr algn="just">
              <a:buFont typeface="Wingdings" pitchFamily="2" charset="2"/>
              <a:buChar char="Ø"/>
            </a:pPr>
            <a:endParaRPr lang="tr-T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Sistem üzerinde 30 dakika boyunca hiçbir işlem yapmadığınız takdirde otomatik olarak sistemden atılacak olmanıza dikkat ediniz.</a:t>
            </a:r>
          </a:p>
          <a:p>
            <a:pPr algn="just"/>
            <a:endParaRPr lang="tr-TR" sz="2000" dirty="0" smtClean="0"/>
          </a:p>
          <a:p>
            <a:pPr algn="just">
              <a:buFont typeface="Wingdings" pitchFamily="2" charset="2"/>
              <a:buChar char="Ø"/>
            </a:pPr>
            <a:endParaRPr lang="tr-TR" sz="2000" dirty="0" smtClean="0"/>
          </a:p>
          <a:p>
            <a:pPr algn="just">
              <a:buFont typeface="Wingdings" pitchFamily="2" charset="2"/>
              <a:buChar char="Ø"/>
            </a:pPr>
            <a:endParaRPr lang="tr-TR" sz="2000" dirty="0" smtClean="0"/>
          </a:p>
        </p:txBody>
      </p:sp>
      <p:pic>
        <p:nvPicPr>
          <p:cNvPr id="6" name="Picture 2" descr="V:\2012\PTÇ 2012\çıkış\Sunu Foto\ünl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3949" y="1214422"/>
            <a:ext cx="1320052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00042"/>
            <a:ext cx="8401080" cy="714380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DİKKAT EDİLMESİ GEREKEN HUSUSLAR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914400" y="6429372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57158" y="1357298"/>
            <a:ext cx="7572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000" dirty="0" smtClean="0"/>
              <a:t> Başvurunuzu sisteme tek seferde girmek durumunda değilsiniz. Kaydedip sistemden çıkmışsanız, tekrar girdiğinizde güncelle butonuna basıp başvurunuza kaldığınız yerden devam edebilirsiniz.</a:t>
            </a:r>
          </a:p>
          <a:p>
            <a:pPr>
              <a:buFont typeface="Wingdings" pitchFamily="2" charset="2"/>
              <a:buChar char="Ø"/>
            </a:pPr>
            <a:endParaRPr lang="tr-TR" sz="2000" dirty="0" smtClean="0"/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Kullanıcı adı veya şifrenizi 3 kez üst üste sisteme yanlış girmeniz halinde hesabınız bloke olacaktır. Böyle bir durumda yetkili ajans personeline ulaşıp hesabınızı aktif hale getirebilirsiniz.</a:t>
            </a:r>
          </a:p>
          <a:p>
            <a:pPr>
              <a:buFont typeface="Wingdings" pitchFamily="2" charset="2"/>
              <a:buChar char="Ø"/>
            </a:pPr>
            <a:endParaRPr lang="tr-TR" sz="2000" dirty="0" smtClean="0"/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Daha güvenli ve sağlıklı başvuru işlemleri gerçekleştirmeniz için Explorer yerine </a:t>
            </a:r>
            <a:r>
              <a:rPr lang="tr-TR" sz="2000" b="1" dirty="0" err="1" smtClean="0"/>
              <a:t>Mozilla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Firefox</a:t>
            </a:r>
            <a:r>
              <a:rPr lang="tr-TR" sz="2000" b="1" dirty="0" smtClean="0"/>
              <a:t> </a:t>
            </a:r>
            <a:r>
              <a:rPr lang="tr-TR" sz="2000" dirty="0" smtClean="0"/>
              <a:t>veya </a:t>
            </a:r>
            <a:r>
              <a:rPr lang="tr-TR" sz="2000" b="1" dirty="0" err="1" smtClean="0"/>
              <a:t>Google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Chrome</a:t>
            </a:r>
            <a:r>
              <a:rPr lang="tr-TR" sz="2000" b="1" dirty="0" smtClean="0"/>
              <a:t> </a:t>
            </a:r>
            <a:r>
              <a:rPr lang="tr-TR" sz="2000" dirty="0" smtClean="0"/>
              <a:t>kullanınız.</a:t>
            </a:r>
          </a:p>
          <a:p>
            <a:pPr>
              <a:buFont typeface="Wingdings" pitchFamily="2" charset="2"/>
              <a:buChar char="Ø"/>
            </a:pPr>
            <a:endParaRPr lang="tr-TR" sz="2000" dirty="0" smtClean="0"/>
          </a:p>
          <a:p>
            <a:endParaRPr lang="tr-TR" sz="2000" dirty="0" smtClean="0"/>
          </a:p>
          <a:p>
            <a:pPr>
              <a:buFont typeface="Wingdings" pitchFamily="2" charset="2"/>
              <a:buChar char="Ø"/>
            </a:pPr>
            <a:endParaRPr lang="tr-TR" sz="2000" dirty="0" smtClean="0"/>
          </a:p>
          <a:p>
            <a:pPr>
              <a:buFont typeface="Wingdings" pitchFamily="2" charset="2"/>
              <a:buChar char="Ø"/>
            </a:pPr>
            <a:endParaRPr lang="tr-TR" sz="2000" dirty="0" smtClean="0"/>
          </a:p>
        </p:txBody>
      </p:sp>
      <p:pic>
        <p:nvPicPr>
          <p:cNvPr id="13314" name="Picture 2" descr="V:\2012\PTÇ 2012\çıkış\Sunu Foto\ünl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3" y="1214422"/>
            <a:ext cx="142872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00042"/>
            <a:ext cx="8401080" cy="714380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DAHA FAZLA BİLGİ İÇİN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914400" y="6429372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eozkan\Desktop\question-m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4668" y="1214422"/>
            <a:ext cx="240341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Metin kutusu"/>
          <p:cNvSpPr txBox="1"/>
          <p:nvPr/>
        </p:nvSpPr>
        <p:spPr>
          <a:xfrm>
            <a:off x="571472" y="1988840"/>
            <a:ext cx="628654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3200" dirty="0" smtClean="0">
                <a:hlinkClick r:id="rId3"/>
              </a:rPr>
              <a:t>http://portal.kays.kalkinma.gov.tr/</a:t>
            </a:r>
            <a:r>
              <a:rPr lang="tr-TR" sz="3200" dirty="0" smtClean="0"/>
              <a:t>  internet adresindeki yardım butonunu tıklayıp kullanıcı kılavuzuna </a:t>
            </a:r>
            <a:r>
              <a:rPr lang="tr-TR" sz="3200" dirty="0" smtClean="0"/>
              <a:t>ulaşabilirsiniz</a:t>
            </a:r>
            <a:r>
              <a:rPr lang="tr-TR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sz="3200" dirty="0" smtClean="0"/>
              <a:t>Ayrıca Eğitim Videolarını da izleyip destek alabilirsiniz.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7880" y="4143380"/>
            <a:ext cx="7772400" cy="1214446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TEŞEKKÜR EDERİZ..</a:t>
            </a:r>
            <a:endParaRPr lang="tr-TR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01080" cy="642942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5000" dirty="0" smtClean="0">
                <a:solidFill>
                  <a:schemeClr val="bg1"/>
                </a:solidFill>
              </a:rPr>
              <a:t>SİSTEME KAYDOL</a:t>
            </a:r>
            <a:endParaRPr lang="tr-TR" sz="5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500034" y="5429264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C:\Users\tugce.altun@dogaka.gov.tr\Desktop\sisteme kaydo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122" y="1142984"/>
            <a:ext cx="4667237" cy="5356896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5125359" y="2714620"/>
            <a:ext cx="4308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dirty="0" smtClean="0"/>
              <a:t> </a:t>
            </a:r>
            <a:r>
              <a:rPr lang="tr-TR" sz="3200" dirty="0" smtClean="0"/>
              <a:t>Sol alt köşedeki  </a:t>
            </a:r>
            <a:r>
              <a:rPr lang="tr-TR" sz="3200" b="1" dirty="0" smtClean="0"/>
              <a:t>“Sisteme Kaydol” </a:t>
            </a:r>
            <a:r>
              <a:rPr lang="tr-TR" sz="3200" dirty="0" smtClean="0"/>
              <a:t>butonunu tıklayınız.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01080" cy="714380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5000" dirty="0" smtClean="0">
                <a:solidFill>
                  <a:schemeClr val="bg1"/>
                </a:solidFill>
              </a:rPr>
              <a:t>KAYIT FORMU</a:t>
            </a:r>
            <a:endParaRPr lang="tr-TR" sz="5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500034" y="5429264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211960" y="1262365"/>
            <a:ext cx="48577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 Ekrana gelen Kayıt Formu’nu doldurunuz.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Rolünüzü </a:t>
            </a:r>
            <a:r>
              <a:rPr lang="tr-TR" sz="2400" b="1" dirty="0" smtClean="0"/>
              <a:t>Başvuru Sahibi Kullanıcısı </a:t>
            </a:r>
            <a:r>
              <a:rPr lang="tr-TR" sz="2400" dirty="0" smtClean="0"/>
              <a:t>olarak seçiniz.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Kullanıcı adı ve parola oluşturunuz. 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Girdiğiniz bilgilerin kimlik bilgilerinizle birebir aynı olmasına dikkat ediniz.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Sisteme başarıyla kaydolduktan sonra sisteme yeniden giriş yapınız.</a:t>
            </a:r>
          </a:p>
        </p:txBody>
      </p:sp>
      <p:pic>
        <p:nvPicPr>
          <p:cNvPr id="4098" name="Picture 2" descr="C:\Users\tugce.altun@dogaka.gov.tr\Desktop\KAYIT FORM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224900"/>
            <a:ext cx="3929090" cy="5275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88564"/>
            <a:ext cx="8401080" cy="642942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5000" dirty="0" smtClean="0">
                <a:solidFill>
                  <a:schemeClr val="bg1"/>
                </a:solidFill>
              </a:rPr>
              <a:t>ONAY KODU</a:t>
            </a:r>
            <a:endParaRPr lang="tr-TR" sz="5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500034" y="5429264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126356" y="2643182"/>
            <a:ext cx="44291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3200" dirty="0" smtClean="0"/>
              <a:t> Mail adresinize gelen </a:t>
            </a:r>
            <a:r>
              <a:rPr lang="tr-TR" sz="3200" b="1" dirty="0" smtClean="0"/>
              <a:t>onay kodunu </a:t>
            </a:r>
            <a:r>
              <a:rPr lang="tr-TR" sz="3200" dirty="0" smtClean="0"/>
              <a:t>girerek hesabınızı aktif hale getiriniz.</a:t>
            </a:r>
          </a:p>
        </p:txBody>
      </p:sp>
      <p:pic>
        <p:nvPicPr>
          <p:cNvPr id="5122" name="Picture 2" descr="C:\Users\tugce.altun@dogaka.gov.tr\Desktop\onay kod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843" y="1142984"/>
            <a:ext cx="4516785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88564"/>
            <a:ext cx="8401080" cy="714380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5000" dirty="0" smtClean="0">
                <a:solidFill>
                  <a:schemeClr val="bg1"/>
                </a:solidFill>
              </a:rPr>
              <a:t>BAŞVURU İŞLEMLERİ</a:t>
            </a:r>
            <a:endParaRPr lang="tr-TR" sz="5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500034" y="5429264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71472" y="4556336"/>
            <a:ext cx="828680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500" dirty="0" smtClean="0"/>
              <a:t> Sisteme giriş yaptığınızda karşınıza gelen ana sayfa şekilde görüldüğü gibidir.</a:t>
            </a:r>
          </a:p>
          <a:p>
            <a:pPr algn="just">
              <a:buFont typeface="Wingdings" pitchFamily="2" charset="2"/>
              <a:buChar char="Ø"/>
            </a:pPr>
            <a:endParaRPr lang="tr-TR" sz="25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500" dirty="0" smtClean="0"/>
              <a:t>Proje başvurusunda bulunmak için “</a:t>
            </a:r>
            <a:r>
              <a:rPr lang="tr-TR" sz="2500" b="1" dirty="0" smtClean="0"/>
              <a:t>Başvuru İşlemleri”</a:t>
            </a:r>
            <a:r>
              <a:rPr lang="tr-TR" sz="2500" dirty="0" smtClean="0"/>
              <a:t>’</a:t>
            </a:r>
            <a:r>
              <a:rPr lang="tr-TR" sz="2500" dirty="0" err="1" smtClean="0"/>
              <a:t>nden</a:t>
            </a:r>
            <a:r>
              <a:rPr lang="tr-TR" sz="2500" dirty="0" smtClean="0"/>
              <a:t> </a:t>
            </a:r>
            <a:r>
              <a:rPr lang="tr-TR" sz="2500" b="1" dirty="0" smtClean="0"/>
              <a:t>Başvuru </a:t>
            </a:r>
            <a:r>
              <a:rPr lang="tr-TR" sz="2500" b="1" dirty="0" err="1" smtClean="0"/>
              <a:t>Yap</a:t>
            </a:r>
            <a:r>
              <a:rPr lang="tr-TR" sz="2500" dirty="0" err="1" smtClean="0"/>
              <a:t>’ı</a:t>
            </a:r>
            <a:r>
              <a:rPr lang="tr-TR" sz="2500" dirty="0" smtClean="0"/>
              <a:t> tıklayınız. </a:t>
            </a:r>
          </a:p>
        </p:txBody>
      </p:sp>
      <p:pic>
        <p:nvPicPr>
          <p:cNvPr id="6146" name="Picture 2" descr="C:\Users\tugce.altun@dogaka.gov.tr\Desktop\Başvuru işlemler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0200" y="1214422"/>
            <a:ext cx="578647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01080" cy="642942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5000" dirty="0">
                <a:solidFill>
                  <a:schemeClr val="bg1"/>
                </a:solidFill>
              </a:rPr>
              <a:t>BAŞVURU İŞLEMLERİ</a:t>
            </a:r>
            <a:endParaRPr lang="tr-TR" sz="5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tugce.altun@dogaka.gov.tr\Desktop\Adsı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22818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115616" y="4941168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tr-TR" sz="2800" dirty="0" smtClean="0"/>
              <a:t>Ekrana gelen Doğrudan Faaliyet Desteği butonunu tıklayınız.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67758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01080" cy="714380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5000" dirty="0" smtClean="0">
                <a:solidFill>
                  <a:schemeClr val="bg1"/>
                </a:solidFill>
              </a:rPr>
              <a:t>BAŞVURU İŞLEMLERİ</a:t>
            </a:r>
            <a:endParaRPr lang="tr-TR" sz="5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500034" y="5429264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71472" y="4556336"/>
            <a:ext cx="828680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500" dirty="0" smtClean="0"/>
              <a:t> Başvuru yapmak istediğiniz ili seçerek mevcut </a:t>
            </a:r>
            <a:r>
              <a:rPr lang="tr-TR" sz="2500" dirty="0" smtClean="0"/>
              <a:t>Doğrudan Faaliyet Desteği programını </a:t>
            </a:r>
            <a:r>
              <a:rPr lang="tr-TR" sz="2500" dirty="0" smtClean="0"/>
              <a:t>listeleyiniz.</a:t>
            </a:r>
          </a:p>
          <a:p>
            <a:pPr algn="just">
              <a:buFont typeface="Wingdings" pitchFamily="2" charset="2"/>
              <a:buChar char="Ø"/>
            </a:pPr>
            <a:endParaRPr lang="tr-TR" sz="25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500" dirty="0" smtClean="0"/>
              <a:t>Doğrudan Faaliyet Destek </a:t>
            </a:r>
            <a:r>
              <a:rPr lang="tr-TR" sz="2500" dirty="0" smtClean="0"/>
              <a:t>Programını seçerek “</a:t>
            </a:r>
            <a:r>
              <a:rPr lang="tr-TR" sz="2500" b="1" dirty="0" smtClean="0"/>
              <a:t>Başvuru Yap” </a:t>
            </a:r>
            <a:r>
              <a:rPr lang="tr-TR" sz="2500" dirty="0" smtClean="0"/>
              <a:t>butonunu tıklayınız.</a:t>
            </a:r>
          </a:p>
        </p:txBody>
      </p:sp>
      <p:pic>
        <p:nvPicPr>
          <p:cNvPr id="7170" name="Picture 2" descr="C:\Users\tugce.altun@dogaka.gov.tr\Desktop\ill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440" y="1214422"/>
            <a:ext cx="564360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01080" cy="642942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5000" dirty="0" smtClean="0">
                <a:solidFill>
                  <a:schemeClr val="bg1"/>
                </a:solidFill>
              </a:rPr>
              <a:t>PROJE ÖZETİ</a:t>
            </a:r>
            <a:endParaRPr lang="tr-TR" sz="5000" dirty="0">
              <a:solidFill>
                <a:schemeClr val="bg1"/>
              </a:solidFill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914400" y="6429372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465034" y="1318404"/>
            <a:ext cx="464347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 </a:t>
            </a:r>
            <a:r>
              <a:rPr lang="tr-TR" sz="2300" b="1" dirty="0" smtClean="0"/>
              <a:t>Başvuru Paketi</a:t>
            </a:r>
            <a:r>
              <a:rPr lang="tr-TR" sz="2300" dirty="0" smtClean="0"/>
              <a:t>, sayfanın solundaki alanların içlerinin eksiksiz doldurulması ve destekleyici belgelerin sisteme yüklenmesiyle oluşmaktadır</a:t>
            </a:r>
            <a:r>
              <a:rPr lang="tr-TR" sz="2300" dirty="0" smtClean="0"/>
              <a:t>.</a:t>
            </a:r>
            <a:endParaRPr lang="tr-TR" sz="23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300" b="1" dirty="0" smtClean="0"/>
              <a:t>Proje Genel Bilgileri’nin </a:t>
            </a:r>
            <a:r>
              <a:rPr lang="tr-TR" sz="2300" dirty="0" smtClean="0"/>
              <a:t>tüm kısımları eksiksiz doldurulup kaydedildikten sonra diğer bölümler aktif hale gelmektedir</a:t>
            </a:r>
            <a:r>
              <a:rPr lang="tr-TR" sz="2300" dirty="0" smtClean="0"/>
              <a:t>.</a:t>
            </a:r>
            <a:endParaRPr lang="tr-TR" sz="23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300" dirty="0" smtClean="0"/>
              <a:t>Bu sayfa doldurulurken işletmenizin ana faaliyet alanını </a:t>
            </a:r>
            <a:r>
              <a:rPr lang="tr-TR" sz="2300" b="1" dirty="0" smtClean="0"/>
              <a:t>Projenin İlgili Olduğu  </a:t>
            </a:r>
            <a:r>
              <a:rPr lang="tr-TR" sz="2300" b="1" dirty="0" smtClean="0"/>
              <a:t>Faaliyet Alanı “Seç” </a:t>
            </a:r>
            <a:r>
              <a:rPr lang="tr-TR" sz="2300" dirty="0" smtClean="0"/>
              <a:t>butonundan seçmeyi unutmayınız.</a:t>
            </a:r>
          </a:p>
        </p:txBody>
      </p:sp>
      <p:pic>
        <p:nvPicPr>
          <p:cNvPr id="2050" name="Picture 2" descr="C:\Users\tugce.altun@dogaka.gov.tr\Desktop\Adsız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3940"/>
            <a:ext cx="4221800" cy="526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1018</Words>
  <Application>Microsoft Office PowerPoint</Application>
  <PresentationFormat>Ekran Gösterisi (4:3)</PresentationFormat>
  <Paragraphs>120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KALKINMA AJANSLARI YÖNETİM SİSTEMİ  EĞİTİM SUNUMU</vt:lpstr>
      <vt:lpstr>SİSTEME GİRİŞ</vt:lpstr>
      <vt:lpstr>SİSTEME KAYDOL</vt:lpstr>
      <vt:lpstr>KAYIT FORMU</vt:lpstr>
      <vt:lpstr>ONAY KODU</vt:lpstr>
      <vt:lpstr>BAŞVURU İŞLEMLERİ</vt:lpstr>
      <vt:lpstr>BAŞVURU İŞLEMLERİ</vt:lpstr>
      <vt:lpstr>BAŞVURU İŞLEMLERİ</vt:lpstr>
      <vt:lpstr>PROJE ÖZETİ</vt:lpstr>
      <vt:lpstr>PROJE ÖZETİ</vt:lpstr>
      <vt:lpstr>BAŞVURU SAHİBİ</vt:lpstr>
      <vt:lpstr>BAŞVURU SAHİBİ</vt:lpstr>
      <vt:lpstr>ORTAK VE İŞTİRAKÇİLER</vt:lpstr>
      <vt:lpstr>PROJE AYRINTISI</vt:lpstr>
      <vt:lpstr>MANTIKSAL ÇERÇEVE</vt:lpstr>
      <vt:lpstr>BÜTÇE</vt:lpstr>
      <vt:lpstr>BEKLENEN FİNANSMAN KAYNAKLARI</vt:lpstr>
      <vt:lpstr>DESTEKLEYİCİ BELGELER</vt:lpstr>
      <vt:lpstr>KİLİT PERSONEL ÖZGEÇMİŞİ</vt:lpstr>
      <vt:lpstr>BAŞVURU TAMAMLA</vt:lpstr>
      <vt:lpstr>BAŞVURU PAKETİ HAZIRLAMA</vt:lpstr>
      <vt:lpstr>DİKKAT EDİLMESİ GEREKEN HUSUSLAR</vt:lpstr>
      <vt:lpstr>DİKKAT EDİLMESİ GEREKEN HUSUSLAR</vt:lpstr>
      <vt:lpstr>DAHA FAZLA BİLGİ İÇİN</vt:lpstr>
      <vt:lpstr>TEŞEKKÜR EDERİZ..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IBRAHIM YASAR</dc:creator>
  <cp:lastModifiedBy>TUĞÇE ALTUN</cp:lastModifiedBy>
  <cp:revision>31</cp:revision>
  <dcterms:created xsi:type="dcterms:W3CDTF">2012-12-29T15:12:30Z</dcterms:created>
  <dcterms:modified xsi:type="dcterms:W3CDTF">2013-07-25T07:17:55Z</dcterms:modified>
</cp:coreProperties>
</file>