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8" r:id="rId3"/>
    <p:sldId id="289" r:id="rId4"/>
    <p:sldId id="290" r:id="rId5"/>
    <p:sldId id="292" r:id="rId6"/>
    <p:sldId id="286" r:id="rId7"/>
    <p:sldId id="287" r:id="rId8"/>
    <p:sldId id="257" r:id="rId9"/>
    <p:sldId id="258" r:id="rId10"/>
    <p:sldId id="259" r:id="rId11"/>
    <p:sldId id="260" r:id="rId12"/>
    <p:sldId id="261" r:id="rId13"/>
    <p:sldId id="262" r:id="rId14"/>
    <p:sldId id="263" r:id="rId15"/>
    <p:sldId id="265" r:id="rId16"/>
    <p:sldId id="266" r:id="rId17"/>
    <p:sldId id="267" r:id="rId18"/>
    <p:sldId id="268" r:id="rId19"/>
    <p:sldId id="264" r:id="rId20"/>
    <p:sldId id="269" r:id="rId21"/>
    <p:sldId id="270" r:id="rId22"/>
    <p:sldId id="278" r:id="rId23"/>
    <p:sldId id="277" r:id="rId24"/>
    <p:sldId id="272" r:id="rId25"/>
    <p:sldId id="274" r:id="rId26"/>
    <p:sldId id="273" r:id="rId27"/>
    <p:sldId id="276" r:id="rId28"/>
    <p:sldId id="275"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A9A"/>
    <a:srgbClr val="1D4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6" autoAdjust="0"/>
    <p:restoredTop sz="85934" autoAdjust="0"/>
  </p:normalViewPr>
  <p:slideViewPr>
    <p:cSldViewPr>
      <p:cViewPr>
        <p:scale>
          <a:sx n="60" d="100"/>
          <a:sy n="60" d="100"/>
        </p:scale>
        <p:origin x="-1422"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C4E4E-E8AC-484B-ACED-C338ADE0C667}" type="doc">
      <dgm:prSet loTypeId="urn:microsoft.com/office/officeart/2005/8/layout/target3" loCatId="relationship" qsTypeId="urn:microsoft.com/office/officeart/2005/8/quickstyle/3d1" qsCatId="3D" csTypeId="urn:microsoft.com/office/officeart/2005/8/colors/accent1_4" csCatId="accent1" phldr="1"/>
      <dgm:spPr/>
      <dgm:t>
        <a:bodyPr/>
        <a:lstStyle/>
        <a:p>
          <a:endParaRPr lang="tr-TR"/>
        </a:p>
      </dgm:t>
    </dgm:pt>
    <dgm:pt modelId="{CFAE4FB0-3345-4751-AE5D-81A4EBF58D35}">
      <dgm:prSet custT="1"/>
      <dgm:spPr/>
      <dgm:t>
        <a:bodyPr/>
        <a:lstStyle/>
        <a:p>
          <a:pPr rtl="0"/>
          <a:r>
            <a:rPr lang="en-US" sz="2000" b="1" dirty="0" err="1" smtClean="0">
              <a:latin typeface="+mn-lt"/>
              <a:ea typeface="Tahoma" pitchFamily="34" charset="0"/>
              <a:cs typeface="Tahoma" pitchFamily="34" charset="0"/>
            </a:rPr>
            <a:t>Faiz</a:t>
          </a:r>
          <a:r>
            <a:rPr lang="en-US" sz="2000" b="1" dirty="0" smtClean="0">
              <a:latin typeface="+mn-lt"/>
              <a:ea typeface="Tahoma" pitchFamily="34" charset="0"/>
              <a:cs typeface="Tahoma" pitchFamily="34" charset="0"/>
            </a:rPr>
            <a:t> Desteği</a:t>
          </a:r>
          <a:endParaRPr lang="tr-TR" sz="2000" b="1" dirty="0">
            <a:latin typeface="+mn-lt"/>
            <a:ea typeface="Tahoma" pitchFamily="34" charset="0"/>
            <a:cs typeface="Tahoma" pitchFamily="34" charset="0"/>
          </a:endParaRPr>
        </a:p>
      </dgm:t>
    </dgm:pt>
    <dgm:pt modelId="{89983171-A531-4A35-AF35-94CC3C038ADA}" type="parTrans" cxnId="{A881A5BC-0A59-4EE6-9A9E-A809A347827C}">
      <dgm:prSet/>
      <dgm:spPr/>
      <dgm:t>
        <a:bodyPr/>
        <a:lstStyle/>
        <a:p>
          <a:endParaRPr lang="tr-TR"/>
        </a:p>
      </dgm:t>
    </dgm:pt>
    <dgm:pt modelId="{11005C4F-5FFF-4DB8-B111-3BCF2CC54F97}" type="sibTrans" cxnId="{A881A5BC-0A59-4EE6-9A9E-A809A347827C}">
      <dgm:prSet/>
      <dgm:spPr/>
      <dgm:t>
        <a:bodyPr/>
        <a:lstStyle/>
        <a:p>
          <a:endParaRPr lang="tr-TR"/>
        </a:p>
      </dgm:t>
    </dgm:pt>
    <dgm:pt modelId="{88E1E150-8DC6-459D-B3AC-5C2F0EB29469}">
      <dgm:prSet custT="1"/>
      <dgm:spPr/>
      <dgm:t>
        <a:bodyPr/>
        <a:lstStyle/>
        <a:p>
          <a:pPr rtl="0"/>
          <a:r>
            <a:rPr lang="en-US" sz="2000" b="1" dirty="0" err="1" smtClean="0">
              <a:latin typeface="+mn-lt"/>
              <a:ea typeface="Tahoma" pitchFamily="34" charset="0"/>
              <a:cs typeface="Tahoma" pitchFamily="34" charset="0"/>
            </a:rPr>
            <a:t>Faizsiz</a:t>
          </a:r>
          <a:r>
            <a:rPr lang="en-US" sz="2000" b="1" dirty="0" smtClean="0">
              <a:latin typeface="+mn-lt"/>
              <a:ea typeface="Tahoma" pitchFamily="34" charset="0"/>
              <a:cs typeface="Tahoma" pitchFamily="34" charset="0"/>
            </a:rPr>
            <a:t> </a:t>
          </a:r>
          <a:r>
            <a:rPr lang="en-US" sz="2000" b="1" dirty="0" err="1" smtClean="0">
              <a:latin typeface="+mn-lt"/>
              <a:ea typeface="Tahoma" pitchFamily="34" charset="0"/>
              <a:cs typeface="Tahoma" pitchFamily="34" charset="0"/>
            </a:rPr>
            <a:t>Kredi</a:t>
          </a:r>
          <a:r>
            <a:rPr lang="en-US" sz="2000" b="1" dirty="0" smtClean="0">
              <a:latin typeface="+mn-lt"/>
              <a:ea typeface="Tahoma" pitchFamily="34" charset="0"/>
              <a:cs typeface="Tahoma" pitchFamily="34" charset="0"/>
            </a:rPr>
            <a:t> Desteği</a:t>
          </a:r>
          <a:endParaRPr lang="tr-TR" sz="2000" b="1" dirty="0">
            <a:latin typeface="+mn-lt"/>
            <a:ea typeface="Tahoma" pitchFamily="34" charset="0"/>
            <a:cs typeface="Tahoma" pitchFamily="34" charset="0"/>
          </a:endParaRPr>
        </a:p>
      </dgm:t>
    </dgm:pt>
    <dgm:pt modelId="{75DE4A63-3694-4C2B-8B1E-A1C4090AA8F4}" type="parTrans" cxnId="{141E3B4F-6CE3-4BC5-872A-E85BC5FFAF11}">
      <dgm:prSet/>
      <dgm:spPr/>
      <dgm:t>
        <a:bodyPr/>
        <a:lstStyle/>
        <a:p>
          <a:endParaRPr lang="tr-TR"/>
        </a:p>
      </dgm:t>
    </dgm:pt>
    <dgm:pt modelId="{460FBD7F-0CAF-4371-9042-DD868579D139}" type="sibTrans" cxnId="{141E3B4F-6CE3-4BC5-872A-E85BC5FFAF11}">
      <dgm:prSet/>
      <dgm:spPr/>
      <dgm:t>
        <a:bodyPr/>
        <a:lstStyle/>
        <a:p>
          <a:endParaRPr lang="tr-TR"/>
        </a:p>
      </dgm:t>
    </dgm:pt>
    <dgm:pt modelId="{DC89F84C-CFD7-47AF-A894-56DBB8B577D8}" type="pres">
      <dgm:prSet presAssocID="{47EC4E4E-E8AC-484B-ACED-C338ADE0C667}" presName="Name0" presStyleCnt="0">
        <dgm:presLayoutVars>
          <dgm:chMax val="7"/>
          <dgm:dir/>
          <dgm:animLvl val="lvl"/>
          <dgm:resizeHandles val="exact"/>
        </dgm:presLayoutVars>
      </dgm:prSet>
      <dgm:spPr/>
      <dgm:t>
        <a:bodyPr/>
        <a:lstStyle/>
        <a:p>
          <a:endParaRPr lang="tr-TR"/>
        </a:p>
      </dgm:t>
    </dgm:pt>
    <dgm:pt modelId="{1EF2661C-2F8A-4E96-B61F-BB2959FB86DA}" type="pres">
      <dgm:prSet presAssocID="{CFAE4FB0-3345-4751-AE5D-81A4EBF58D35}" presName="circle1" presStyleLbl="node1" presStyleIdx="0" presStyleCnt="2"/>
      <dgm:spPr/>
      <dgm:t>
        <a:bodyPr/>
        <a:lstStyle/>
        <a:p>
          <a:endParaRPr lang="tr-TR"/>
        </a:p>
      </dgm:t>
    </dgm:pt>
    <dgm:pt modelId="{5B4E4F09-91B3-4CB8-AFDB-82D6EEAC9018}" type="pres">
      <dgm:prSet presAssocID="{CFAE4FB0-3345-4751-AE5D-81A4EBF58D35}" presName="space" presStyleCnt="0"/>
      <dgm:spPr/>
      <dgm:t>
        <a:bodyPr/>
        <a:lstStyle/>
        <a:p>
          <a:endParaRPr lang="tr-TR"/>
        </a:p>
      </dgm:t>
    </dgm:pt>
    <dgm:pt modelId="{9779FAEB-DE00-41AD-8653-5642796CC4C4}" type="pres">
      <dgm:prSet presAssocID="{CFAE4FB0-3345-4751-AE5D-81A4EBF58D35}" presName="rect1" presStyleLbl="alignAcc1" presStyleIdx="0" presStyleCnt="2" custScaleY="100000" custLinFactNeighborX="-401" custLinFactNeighborY="-6268"/>
      <dgm:spPr/>
      <dgm:t>
        <a:bodyPr/>
        <a:lstStyle/>
        <a:p>
          <a:endParaRPr lang="tr-TR"/>
        </a:p>
      </dgm:t>
    </dgm:pt>
    <dgm:pt modelId="{47627748-6AC5-463E-A349-A7C8D5191537}" type="pres">
      <dgm:prSet presAssocID="{88E1E150-8DC6-459D-B3AC-5C2F0EB29469}" presName="vertSpace2" presStyleLbl="node1" presStyleIdx="0" presStyleCnt="2"/>
      <dgm:spPr/>
      <dgm:t>
        <a:bodyPr/>
        <a:lstStyle/>
        <a:p>
          <a:endParaRPr lang="tr-TR"/>
        </a:p>
      </dgm:t>
    </dgm:pt>
    <dgm:pt modelId="{39D50A24-FF3A-4965-A20B-85146BE6E2CA}" type="pres">
      <dgm:prSet presAssocID="{88E1E150-8DC6-459D-B3AC-5C2F0EB29469}" presName="circle2" presStyleLbl="node1" presStyleIdx="1" presStyleCnt="2"/>
      <dgm:spPr>
        <a:solidFill>
          <a:srgbClr val="0070C0"/>
        </a:solidFill>
      </dgm:spPr>
      <dgm:t>
        <a:bodyPr/>
        <a:lstStyle/>
        <a:p>
          <a:endParaRPr lang="tr-TR"/>
        </a:p>
      </dgm:t>
    </dgm:pt>
    <dgm:pt modelId="{0AA3E724-A9F7-4FC9-9653-29A000D78DE8}" type="pres">
      <dgm:prSet presAssocID="{88E1E150-8DC6-459D-B3AC-5C2F0EB29469}" presName="rect2" presStyleLbl="alignAcc1" presStyleIdx="1" presStyleCnt="2" custScaleY="103484"/>
      <dgm:spPr/>
      <dgm:t>
        <a:bodyPr/>
        <a:lstStyle/>
        <a:p>
          <a:endParaRPr lang="tr-TR"/>
        </a:p>
      </dgm:t>
    </dgm:pt>
    <dgm:pt modelId="{B3D57524-4102-4017-8F8A-C4B64119026F}" type="pres">
      <dgm:prSet presAssocID="{CFAE4FB0-3345-4751-AE5D-81A4EBF58D35}" presName="rect1ParTxNoCh" presStyleLbl="alignAcc1" presStyleIdx="1" presStyleCnt="2">
        <dgm:presLayoutVars>
          <dgm:chMax val="1"/>
          <dgm:bulletEnabled val="1"/>
        </dgm:presLayoutVars>
      </dgm:prSet>
      <dgm:spPr/>
      <dgm:t>
        <a:bodyPr/>
        <a:lstStyle/>
        <a:p>
          <a:endParaRPr lang="tr-TR"/>
        </a:p>
      </dgm:t>
    </dgm:pt>
    <dgm:pt modelId="{233850E3-C474-4C1D-A477-F9FE33216F84}" type="pres">
      <dgm:prSet presAssocID="{88E1E150-8DC6-459D-B3AC-5C2F0EB29469}" presName="rect2ParTxNoCh" presStyleLbl="alignAcc1" presStyleIdx="1" presStyleCnt="2">
        <dgm:presLayoutVars>
          <dgm:chMax val="1"/>
          <dgm:bulletEnabled val="1"/>
        </dgm:presLayoutVars>
      </dgm:prSet>
      <dgm:spPr/>
      <dgm:t>
        <a:bodyPr/>
        <a:lstStyle/>
        <a:p>
          <a:endParaRPr lang="tr-TR"/>
        </a:p>
      </dgm:t>
    </dgm:pt>
  </dgm:ptLst>
  <dgm:cxnLst>
    <dgm:cxn modelId="{12530694-1F44-466F-87CD-9BAD3940A30D}" type="presOf" srcId="{47EC4E4E-E8AC-484B-ACED-C338ADE0C667}" destId="{DC89F84C-CFD7-47AF-A894-56DBB8B577D8}" srcOrd="0" destOrd="0" presId="urn:microsoft.com/office/officeart/2005/8/layout/target3"/>
    <dgm:cxn modelId="{A881A5BC-0A59-4EE6-9A9E-A809A347827C}" srcId="{47EC4E4E-E8AC-484B-ACED-C338ADE0C667}" destId="{CFAE4FB0-3345-4751-AE5D-81A4EBF58D35}" srcOrd="0" destOrd="0" parTransId="{89983171-A531-4A35-AF35-94CC3C038ADA}" sibTransId="{11005C4F-5FFF-4DB8-B111-3BCF2CC54F97}"/>
    <dgm:cxn modelId="{1A2B38C6-FF3A-4588-A404-52FBDDBEA73B}" type="presOf" srcId="{88E1E150-8DC6-459D-B3AC-5C2F0EB29469}" destId="{233850E3-C474-4C1D-A477-F9FE33216F84}" srcOrd="1" destOrd="0" presId="urn:microsoft.com/office/officeart/2005/8/layout/target3"/>
    <dgm:cxn modelId="{141E3B4F-6CE3-4BC5-872A-E85BC5FFAF11}" srcId="{47EC4E4E-E8AC-484B-ACED-C338ADE0C667}" destId="{88E1E150-8DC6-459D-B3AC-5C2F0EB29469}" srcOrd="1" destOrd="0" parTransId="{75DE4A63-3694-4C2B-8B1E-A1C4090AA8F4}" sibTransId="{460FBD7F-0CAF-4371-9042-DD868579D139}"/>
    <dgm:cxn modelId="{8D8FDE1D-3779-4027-B86B-C6380B3FC345}" type="presOf" srcId="{CFAE4FB0-3345-4751-AE5D-81A4EBF58D35}" destId="{B3D57524-4102-4017-8F8A-C4B64119026F}" srcOrd="1" destOrd="0" presId="urn:microsoft.com/office/officeart/2005/8/layout/target3"/>
    <dgm:cxn modelId="{16FCD985-7F8A-4D40-A5DF-3128A6FAB0C9}" type="presOf" srcId="{88E1E150-8DC6-459D-B3AC-5C2F0EB29469}" destId="{0AA3E724-A9F7-4FC9-9653-29A000D78DE8}" srcOrd="0" destOrd="0" presId="urn:microsoft.com/office/officeart/2005/8/layout/target3"/>
    <dgm:cxn modelId="{A51301A4-0CD5-43B3-8F7A-D3565C1B05F7}" type="presOf" srcId="{CFAE4FB0-3345-4751-AE5D-81A4EBF58D35}" destId="{9779FAEB-DE00-41AD-8653-5642796CC4C4}" srcOrd="0" destOrd="0" presId="urn:microsoft.com/office/officeart/2005/8/layout/target3"/>
    <dgm:cxn modelId="{951FD377-04D3-44CD-BDC4-E0D6F082ABF8}" type="presParOf" srcId="{DC89F84C-CFD7-47AF-A894-56DBB8B577D8}" destId="{1EF2661C-2F8A-4E96-B61F-BB2959FB86DA}" srcOrd="0" destOrd="0" presId="urn:microsoft.com/office/officeart/2005/8/layout/target3"/>
    <dgm:cxn modelId="{0107901A-23D8-482F-91AE-71A98ED83EE4}" type="presParOf" srcId="{DC89F84C-CFD7-47AF-A894-56DBB8B577D8}" destId="{5B4E4F09-91B3-4CB8-AFDB-82D6EEAC9018}" srcOrd="1" destOrd="0" presId="urn:microsoft.com/office/officeart/2005/8/layout/target3"/>
    <dgm:cxn modelId="{E97D797E-EE63-4D1A-AB66-F98E4631AFBD}" type="presParOf" srcId="{DC89F84C-CFD7-47AF-A894-56DBB8B577D8}" destId="{9779FAEB-DE00-41AD-8653-5642796CC4C4}" srcOrd="2" destOrd="0" presId="urn:microsoft.com/office/officeart/2005/8/layout/target3"/>
    <dgm:cxn modelId="{E70C2812-38A1-4A10-8E0F-0D5586F34C3E}" type="presParOf" srcId="{DC89F84C-CFD7-47AF-A894-56DBB8B577D8}" destId="{47627748-6AC5-463E-A349-A7C8D5191537}" srcOrd="3" destOrd="0" presId="urn:microsoft.com/office/officeart/2005/8/layout/target3"/>
    <dgm:cxn modelId="{E4DD2235-501F-432E-9726-87A824B6CDDF}" type="presParOf" srcId="{DC89F84C-CFD7-47AF-A894-56DBB8B577D8}" destId="{39D50A24-FF3A-4965-A20B-85146BE6E2CA}" srcOrd="4" destOrd="0" presId="urn:microsoft.com/office/officeart/2005/8/layout/target3"/>
    <dgm:cxn modelId="{1B1A644C-A608-4033-B01C-02627534B25B}" type="presParOf" srcId="{DC89F84C-CFD7-47AF-A894-56DBB8B577D8}" destId="{0AA3E724-A9F7-4FC9-9653-29A000D78DE8}" srcOrd="5" destOrd="0" presId="urn:microsoft.com/office/officeart/2005/8/layout/target3"/>
    <dgm:cxn modelId="{804BF128-44B4-4748-B645-B8BDD94D0334}" type="presParOf" srcId="{DC89F84C-CFD7-47AF-A894-56DBB8B577D8}" destId="{B3D57524-4102-4017-8F8A-C4B64119026F}" srcOrd="6" destOrd="0" presId="urn:microsoft.com/office/officeart/2005/8/layout/target3"/>
    <dgm:cxn modelId="{8C5308BB-444C-475D-BF2C-E3CCF262C7C9}" type="presParOf" srcId="{DC89F84C-CFD7-47AF-A894-56DBB8B577D8}" destId="{233850E3-C474-4C1D-A477-F9FE33216F84}" srcOrd="7" destOrd="0" presId="urn:microsoft.com/office/officeart/2005/8/layout/target3"/>
  </dgm:cxnLst>
  <dgm:bg>
    <a:effectLst>
      <a:outerShdw blurRad="50800" dist="1397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2DB88-4E22-477B-9A9E-4F07694AA469}" type="doc">
      <dgm:prSet loTypeId="urn:microsoft.com/office/officeart/2005/8/layout/target3" loCatId="relationship" qsTypeId="urn:microsoft.com/office/officeart/2005/8/quickstyle/3d1" qsCatId="3D" csTypeId="urn:microsoft.com/office/officeart/2005/8/colors/accent1_4" csCatId="accent1" phldr="1"/>
      <dgm:spPr/>
      <dgm:t>
        <a:bodyPr/>
        <a:lstStyle/>
        <a:p>
          <a:endParaRPr lang="tr-TR"/>
        </a:p>
      </dgm:t>
    </dgm:pt>
    <dgm:pt modelId="{D9DCB5E7-056B-4B71-A2FE-09F895AD3322}">
      <dgm:prSet custT="1"/>
      <dgm:spPr/>
      <dgm:t>
        <a:bodyPr/>
        <a:lstStyle/>
        <a:p>
          <a:pPr rtl="0"/>
          <a:r>
            <a:rPr lang="tr-TR" sz="2000" b="1" dirty="0" smtClean="0">
              <a:latin typeface="+mn-lt"/>
              <a:ea typeface="Tahoma" pitchFamily="34" charset="0"/>
              <a:cs typeface="Tahoma" pitchFamily="34" charset="0"/>
            </a:rPr>
            <a:t>Planlama Çalışmaları</a:t>
          </a:r>
          <a:endParaRPr lang="tr-TR" sz="2000" b="1" dirty="0">
            <a:latin typeface="+mn-lt"/>
            <a:ea typeface="Tahoma" pitchFamily="34" charset="0"/>
            <a:cs typeface="Tahoma" pitchFamily="34" charset="0"/>
          </a:endParaRPr>
        </a:p>
      </dgm:t>
    </dgm:pt>
    <dgm:pt modelId="{307CCD83-D743-43EF-BF9D-B61BA6BEF778}" type="parTrans" cxnId="{48C2A7AF-0ED8-4D4C-B01C-7ABB0A177AC3}">
      <dgm:prSet/>
      <dgm:spPr/>
      <dgm:t>
        <a:bodyPr/>
        <a:lstStyle/>
        <a:p>
          <a:endParaRPr lang="tr-TR"/>
        </a:p>
      </dgm:t>
    </dgm:pt>
    <dgm:pt modelId="{9635A71A-56F9-4CCD-9D9C-79850DC30F24}" type="sibTrans" cxnId="{48C2A7AF-0ED8-4D4C-B01C-7ABB0A177AC3}">
      <dgm:prSet/>
      <dgm:spPr/>
      <dgm:t>
        <a:bodyPr/>
        <a:lstStyle/>
        <a:p>
          <a:endParaRPr lang="tr-TR"/>
        </a:p>
      </dgm:t>
    </dgm:pt>
    <dgm:pt modelId="{9B8D7160-02DC-44E1-ABC4-1149211F17A7}">
      <dgm:prSet custT="1"/>
      <dgm:spPr/>
      <dgm:t>
        <a:bodyPr/>
        <a:lstStyle/>
        <a:p>
          <a:pPr rtl="0"/>
          <a:r>
            <a:rPr lang="tr-TR" sz="2000" b="1" dirty="0" smtClean="0">
              <a:latin typeface="+mn-lt"/>
              <a:ea typeface="Tahoma" pitchFamily="34" charset="0"/>
              <a:cs typeface="Tahoma" pitchFamily="34" charset="0"/>
            </a:rPr>
            <a:t>Plan Uygulamaları</a:t>
          </a:r>
          <a:endParaRPr lang="tr-TR" sz="2000" b="1" dirty="0">
            <a:latin typeface="+mn-lt"/>
            <a:ea typeface="Tahoma" pitchFamily="34" charset="0"/>
            <a:cs typeface="Tahoma" pitchFamily="34" charset="0"/>
          </a:endParaRPr>
        </a:p>
      </dgm:t>
    </dgm:pt>
    <dgm:pt modelId="{8A7C6175-9D7B-4B4F-894D-7061C4007E9B}" type="parTrans" cxnId="{100A5BE4-6D9B-4A02-89E9-B23D3CCA0CE3}">
      <dgm:prSet/>
      <dgm:spPr/>
      <dgm:t>
        <a:bodyPr/>
        <a:lstStyle/>
        <a:p>
          <a:endParaRPr lang="tr-TR"/>
        </a:p>
      </dgm:t>
    </dgm:pt>
    <dgm:pt modelId="{C4020826-A2B7-4912-9237-100181584476}" type="sibTrans" cxnId="{100A5BE4-6D9B-4A02-89E9-B23D3CCA0CE3}">
      <dgm:prSet/>
      <dgm:spPr/>
      <dgm:t>
        <a:bodyPr/>
        <a:lstStyle/>
        <a:p>
          <a:endParaRPr lang="tr-TR"/>
        </a:p>
      </dgm:t>
    </dgm:pt>
    <dgm:pt modelId="{D674C830-ACA2-4289-AAA1-2667ECD5D6B8}">
      <dgm:prSet custT="1"/>
      <dgm:spPr/>
      <dgm:t>
        <a:bodyPr/>
        <a:lstStyle/>
        <a:p>
          <a:pPr rtl="0"/>
          <a:r>
            <a:rPr lang="tr-TR" sz="2000" b="1" dirty="0" smtClean="0">
              <a:latin typeface="+mn-lt"/>
              <a:ea typeface="Tahoma" pitchFamily="34" charset="0"/>
              <a:cs typeface="Tahoma" pitchFamily="34" charset="0"/>
            </a:rPr>
            <a:t>Yerel/Bölgesel Kalkınma Çalışmaları</a:t>
          </a:r>
          <a:endParaRPr lang="tr-TR" sz="2000" b="1" dirty="0">
            <a:latin typeface="+mn-lt"/>
            <a:ea typeface="Tahoma" pitchFamily="34" charset="0"/>
            <a:cs typeface="Tahoma" pitchFamily="34" charset="0"/>
          </a:endParaRPr>
        </a:p>
      </dgm:t>
    </dgm:pt>
    <dgm:pt modelId="{8987BA6D-4238-4923-ACAE-03D22CFDD1C1}" type="parTrans" cxnId="{7F305D3A-9872-4437-A018-0FF761A5EE1A}">
      <dgm:prSet/>
      <dgm:spPr/>
      <dgm:t>
        <a:bodyPr/>
        <a:lstStyle/>
        <a:p>
          <a:endParaRPr lang="tr-TR"/>
        </a:p>
      </dgm:t>
    </dgm:pt>
    <dgm:pt modelId="{F424E995-FD4F-418F-A8FD-9A96D9E1D9AE}" type="sibTrans" cxnId="{7F305D3A-9872-4437-A018-0FF761A5EE1A}">
      <dgm:prSet/>
      <dgm:spPr/>
      <dgm:t>
        <a:bodyPr/>
        <a:lstStyle/>
        <a:p>
          <a:endParaRPr lang="tr-TR"/>
        </a:p>
      </dgm:t>
    </dgm:pt>
    <dgm:pt modelId="{A5A1310D-69A1-4A23-84C3-BEF411A65256}" type="pres">
      <dgm:prSet presAssocID="{DA62DB88-4E22-477B-9A9E-4F07694AA469}" presName="Name0" presStyleCnt="0">
        <dgm:presLayoutVars>
          <dgm:chMax val="7"/>
          <dgm:dir/>
          <dgm:animLvl val="lvl"/>
          <dgm:resizeHandles val="exact"/>
        </dgm:presLayoutVars>
      </dgm:prSet>
      <dgm:spPr/>
      <dgm:t>
        <a:bodyPr/>
        <a:lstStyle/>
        <a:p>
          <a:endParaRPr lang="tr-TR"/>
        </a:p>
      </dgm:t>
    </dgm:pt>
    <dgm:pt modelId="{F50FC809-179A-4790-8604-A907190B8059}" type="pres">
      <dgm:prSet presAssocID="{D9DCB5E7-056B-4B71-A2FE-09F895AD3322}" presName="circle1" presStyleLbl="node1" presStyleIdx="0" presStyleCnt="3"/>
      <dgm:spPr/>
      <dgm:t>
        <a:bodyPr/>
        <a:lstStyle/>
        <a:p>
          <a:endParaRPr lang="tr-TR"/>
        </a:p>
      </dgm:t>
    </dgm:pt>
    <dgm:pt modelId="{9142890C-EE46-4458-8A21-D88AE0771BAA}" type="pres">
      <dgm:prSet presAssocID="{D9DCB5E7-056B-4B71-A2FE-09F895AD3322}" presName="space" presStyleCnt="0"/>
      <dgm:spPr/>
      <dgm:t>
        <a:bodyPr/>
        <a:lstStyle/>
        <a:p>
          <a:endParaRPr lang="tr-TR"/>
        </a:p>
      </dgm:t>
    </dgm:pt>
    <dgm:pt modelId="{BB39998D-E12D-4FEE-B81E-DD3201525EBC}" type="pres">
      <dgm:prSet presAssocID="{D9DCB5E7-056B-4B71-A2FE-09F895AD3322}" presName="rect1" presStyleLbl="alignAcc1" presStyleIdx="0" presStyleCnt="3"/>
      <dgm:spPr/>
      <dgm:t>
        <a:bodyPr/>
        <a:lstStyle/>
        <a:p>
          <a:endParaRPr lang="tr-TR"/>
        </a:p>
      </dgm:t>
    </dgm:pt>
    <dgm:pt modelId="{3CD9453E-6F77-4CDA-A76B-01355009EF0B}" type="pres">
      <dgm:prSet presAssocID="{9B8D7160-02DC-44E1-ABC4-1149211F17A7}" presName="vertSpace2" presStyleLbl="node1" presStyleIdx="0" presStyleCnt="3"/>
      <dgm:spPr/>
      <dgm:t>
        <a:bodyPr/>
        <a:lstStyle/>
        <a:p>
          <a:endParaRPr lang="tr-TR"/>
        </a:p>
      </dgm:t>
    </dgm:pt>
    <dgm:pt modelId="{0C4A3909-745E-4259-9A88-CFA16AAFBE7A}" type="pres">
      <dgm:prSet presAssocID="{9B8D7160-02DC-44E1-ABC4-1149211F17A7}" presName="circle2" presStyleLbl="node1" presStyleIdx="1" presStyleCnt="3"/>
      <dgm:spPr>
        <a:solidFill>
          <a:srgbClr val="0070C0"/>
        </a:solidFill>
      </dgm:spPr>
      <dgm:t>
        <a:bodyPr/>
        <a:lstStyle/>
        <a:p>
          <a:endParaRPr lang="tr-TR"/>
        </a:p>
      </dgm:t>
    </dgm:pt>
    <dgm:pt modelId="{945A6F1D-2E39-4F52-AE6D-41D5DCBF56F4}" type="pres">
      <dgm:prSet presAssocID="{9B8D7160-02DC-44E1-ABC4-1149211F17A7}" presName="rect2" presStyleLbl="alignAcc1" presStyleIdx="1" presStyleCnt="3"/>
      <dgm:spPr/>
      <dgm:t>
        <a:bodyPr/>
        <a:lstStyle/>
        <a:p>
          <a:endParaRPr lang="tr-TR"/>
        </a:p>
      </dgm:t>
    </dgm:pt>
    <dgm:pt modelId="{4FC7795C-DD6E-4165-9498-EC6A254A1B5A}" type="pres">
      <dgm:prSet presAssocID="{D674C830-ACA2-4289-AAA1-2667ECD5D6B8}" presName="vertSpace3" presStyleLbl="node1" presStyleIdx="1" presStyleCnt="3"/>
      <dgm:spPr/>
      <dgm:t>
        <a:bodyPr/>
        <a:lstStyle/>
        <a:p>
          <a:endParaRPr lang="tr-TR"/>
        </a:p>
      </dgm:t>
    </dgm:pt>
    <dgm:pt modelId="{1B54A485-AF2E-4DD9-9FD8-D5EF88CA8A3F}" type="pres">
      <dgm:prSet presAssocID="{D674C830-ACA2-4289-AAA1-2667ECD5D6B8}" presName="circle3" presStyleLbl="node1" presStyleIdx="2" presStyleCnt="3"/>
      <dgm:spPr>
        <a:solidFill>
          <a:schemeClr val="tx2">
            <a:lumMod val="60000"/>
            <a:lumOff val="40000"/>
          </a:schemeClr>
        </a:solidFill>
      </dgm:spPr>
      <dgm:t>
        <a:bodyPr/>
        <a:lstStyle/>
        <a:p>
          <a:endParaRPr lang="tr-TR"/>
        </a:p>
      </dgm:t>
    </dgm:pt>
    <dgm:pt modelId="{55B8BC4E-4777-475F-8FF3-A9A3C52CF801}" type="pres">
      <dgm:prSet presAssocID="{D674C830-ACA2-4289-AAA1-2667ECD5D6B8}" presName="rect3" presStyleLbl="alignAcc1" presStyleIdx="2" presStyleCnt="3" custScaleY="117439"/>
      <dgm:spPr/>
      <dgm:t>
        <a:bodyPr/>
        <a:lstStyle/>
        <a:p>
          <a:endParaRPr lang="tr-TR"/>
        </a:p>
      </dgm:t>
    </dgm:pt>
    <dgm:pt modelId="{8C1537EF-DAF7-47F6-9812-97CCEA2F4CCB}" type="pres">
      <dgm:prSet presAssocID="{D9DCB5E7-056B-4B71-A2FE-09F895AD3322}" presName="rect1ParTxNoCh" presStyleLbl="alignAcc1" presStyleIdx="2" presStyleCnt="3">
        <dgm:presLayoutVars>
          <dgm:chMax val="1"/>
          <dgm:bulletEnabled val="1"/>
        </dgm:presLayoutVars>
      </dgm:prSet>
      <dgm:spPr/>
      <dgm:t>
        <a:bodyPr/>
        <a:lstStyle/>
        <a:p>
          <a:endParaRPr lang="tr-TR"/>
        </a:p>
      </dgm:t>
    </dgm:pt>
    <dgm:pt modelId="{BEB8D718-4BBA-43B4-8C8A-0D768662D83E}" type="pres">
      <dgm:prSet presAssocID="{9B8D7160-02DC-44E1-ABC4-1149211F17A7}" presName="rect2ParTxNoCh" presStyleLbl="alignAcc1" presStyleIdx="2" presStyleCnt="3">
        <dgm:presLayoutVars>
          <dgm:chMax val="1"/>
          <dgm:bulletEnabled val="1"/>
        </dgm:presLayoutVars>
      </dgm:prSet>
      <dgm:spPr/>
      <dgm:t>
        <a:bodyPr/>
        <a:lstStyle/>
        <a:p>
          <a:endParaRPr lang="tr-TR"/>
        </a:p>
      </dgm:t>
    </dgm:pt>
    <dgm:pt modelId="{C6A3CEBE-554D-4A07-8EE3-7D37EDA10F38}" type="pres">
      <dgm:prSet presAssocID="{D674C830-ACA2-4289-AAA1-2667ECD5D6B8}" presName="rect3ParTxNoCh" presStyleLbl="alignAcc1" presStyleIdx="2" presStyleCnt="3">
        <dgm:presLayoutVars>
          <dgm:chMax val="1"/>
          <dgm:bulletEnabled val="1"/>
        </dgm:presLayoutVars>
      </dgm:prSet>
      <dgm:spPr/>
      <dgm:t>
        <a:bodyPr/>
        <a:lstStyle/>
        <a:p>
          <a:endParaRPr lang="tr-TR"/>
        </a:p>
      </dgm:t>
    </dgm:pt>
  </dgm:ptLst>
  <dgm:cxnLst>
    <dgm:cxn modelId="{100A5BE4-6D9B-4A02-89E9-B23D3CCA0CE3}" srcId="{DA62DB88-4E22-477B-9A9E-4F07694AA469}" destId="{9B8D7160-02DC-44E1-ABC4-1149211F17A7}" srcOrd="1" destOrd="0" parTransId="{8A7C6175-9D7B-4B4F-894D-7061C4007E9B}" sibTransId="{C4020826-A2B7-4912-9237-100181584476}"/>
    <dgm:cxn modelId="{48C2A7AF-0ED8-4D4C-B01C-7ABB0A177AC3}" srcId="{DA62DB88-4E22-477B-9A9E-4F07694AA469}" destId="{D9DCB5E7-056B-4B71-A2FE-09F895AD3322}" srcOrd="0" destOrd="0" parTransId="{307CCD83-D743-43EF-BF9D-B61BA6BEF778}" sibTransId="{9635A71A-56F9-4CCD-9D9C-79850DC30F24}"/>
    <dgm:cxn modelId="{63832E4B-FF7B-4EBE-BAAE-10F128A52988}" type="presOf" srcId="{9B8D7160-02DC-44E1-ABC4-1149211F17A7}" destId="{BEB8D718-4BBA-43B4-8C8A-0D768662D83E}" srcOrd="1" destOrd="0" presId="urn:microsoft.com/office/officeart/2005/8/layout/target3"/>
    <dgm:cxn modelId="{D0B284FD-C753-47D6-B33C-7CDFBCEF0385}" type="presOf" srcId="{DA62DB88-4E22-477B-9A9E-4F07694AA469}" destId="{A5A1310D-69A1-4A23-84C3-BEF411A65256}" srcOrd="0" destOrd="0" presId="urn:microsoft.com/office/officeart/2005/8/layout/target3"/>
    <dgm:cxn modelId="{C3E87671-7ADC-4C34-AC2A-2480EA357616}" type="presOf" srcId="{D9DCB5E7-056B-4B71-A2FE-09F895AD3322}" destId="{BB39998D-E12D-4FEE-B81E-DD3201525EBC}" srcOrd="0" destOrd="0" presId="urn:microsoft.com/office/officeart/2005/8/layout/target3"/>
    <dgm:cxn modelId="{61734279-C472-4F59-B7CE-1449AA90094F}" type="presOf" srcId="{D674C830-ACA2-4289-AAA1-2667ECD5D6B8}" destId="{C6A3CEBE-554D-4A07-8EE3-7D37EDA10F38}" srcOrd="1" destOrd="0" presId="urn:microsoft.com/office/officeart/2005/8/layout/target3"/>
    <dgm:cxn modelId="{F507AF8B-5CC4-48FB-9067-9A7AC755EBDA}" type="presOf" srcId="{9B8D7160-02DC-44E1-ABC4-1149211F17A7}" destId="{945A6F1D-2E39-4F52-AE6D-41D5DCBF56F4}" srcOrd="0" destOrd="0" presId="urn:microsoft.com/office/officeart/2005/8/layout/target3"/>
    <dgm:cxn modelId="{7F305D3A-9872-4437-A018-0FF761A5EE1A}" srcId="{DA62DB88-4E22-477B-9A9E-4F07694AA469}" destId="{D674C830-ACA2-4289-AAA1-2667ECD5D6B8}" srcOrd="2" destOrd="0" parTransId="{8987BA6D-4238-4923-ACAE-03D22CFDD1C1}" sibTransId="{F424E995-FD4F-418F-A8FD-9A96D9E1D9AE}"/>
    <dgm:cxn modelId="{B6B72279-F355-4733-8C22-6570223ED678}" type="presOf" srcId="{D674C830-ACA2-4289-AAA1-2667ECD5D6B8}" destId="{55B8BC4E-4777-475F-8FF3-A9A3C52CF801}" srcOrd="0" destOrd="0" presId="urn:microsoft.com/office/officeart/2005/8/layout/target3"/>
    <dgm:cxn modelId="{AB7557D2-52A4-4311-A782-FA5A52E1C08C}" type="presOf" srcId="{D9DCB5E7-056B-4B71-A2FE-09F895AD3322}" destId="{8C1537EF-DAF7-47F6-9812-97CCEA2F4CCB}" srcOrd="1" destOrd="0" presId="urn:microsoft.com/office/officeart/2005/8/layout/target3"/>
    <dgm:cxn modelId="{8B2ECE04-5EF2-4DAA-8095-728253AAAEA0}" type="presParOf" srcId="{A5A1310D-69A1-4A23-84C3-BEF411A65256}" destId="{F50FC809-179A-4790-8604-A907190B8059}" srcOrd="0" destOrd="0" presId="urn:microsoft.com/office/officeart/2005/8/layout/target3"/>
    <dgm:cxn modelId="{7FC88BE7-EBEA-43E4-92EC-82FD13B16F9B}" type="presParOf" srcId="{A5A1310D-69A1-4A23-84C3-BEF411A65256}" destId="{9142890C-EE46-4458-8A21-D88AE0771BAA}" srcOrd="1" destOrd="0" presId="urn:microsoft.com/office/officeart/2005/8/layout/target3"/>
    <dgm:cxn modelId="{CEFBB1DF-3C41-4A18-B62C-DAB38F2B8EA1}" type="presParOf" srcId="{A5A1310D-69A1-4A23-84C3-BEF411A65256}" destId="{BB39998D-E12D-4FEE-B81E-DD3201525EBC}" srcOrd="2" destOrd="0" presId="urn:microsoft.com/office/officeart/2005/8/layout/target3"/>
    <dgm:cxn modelId="{2D0F5AFB-8FB1-4AFB-9A97-9386AF6A61E1}" type="presParOf" srcId="{A5A1310D-69A1-4A23-84C3-BEF411A65256}" destId="{3CD9453E-6F77-4CDA-A76B-01355009EF0B}" srcOrd="3" destOrd="0" presId="urn:microsoft.com/office/officeart/2005/8/layout/target3"/>
    <dgm:cxn modelId="{2C67BBCC-4E0C-44AF-ABDD-21A532211D59}" type="presParOf" srcId="{A5A1310D-69A1-4A23-84C3-BEF411A65256}" destId="{0C4A3909-745E-4259-9A88-CFA16AAFBE7A}" srcOrd="4" destOrd="0" presId="urn:microsoft.com/office/officeart/2005/8/layout/target3"/>
    <dgm:cxn modelId="{C1167C6F-79B9-47FE-BAC9-1284870669D3}" type="presParOf" srcId="{A5A1310D-69A1-4A23-84C3-BEF411A65256}" destId="{945A6F1D-2E39-4F52-AE6D-41D5DCBF56F4}" srcOrd="5" destOrd="0" presId="urn:microsoft.com/office/officeart/2005/8/layout/target3"/>
    <dgm:cxn modelId="{451BFFFB-C9D4-42F7-AE1F-13CF23D5F407}" type="presParOf" srcId="{A5A1310D-69A1-4A23-84C3-BEF411A65256}" destId="{4FC7795C-DD6E-4165-9498-EC6A254A1B5A}" srcOrd="6" destOrd="0" presId="urn:microsoft.com/office/officeart/2005/8/layout/target3"/>
    <dgm:cxn modelId="{32F184D8-0ECB-4B58-938A-0EE47512F288}" type="presParOf" srcId="{A5A1310D-69A1-4A23-84C3-BEF411A65256}" destId="{1B54A485-AF2E-4DD9-9FD8-D5EF88CA8A3F}" srcOrd="7" destOrd="0" presId="urn:microsoft.com/office/officeart/2005/8/layout/target3"/>
    <dgm:cxn modelId="{2CCBE406-A347-44E5-B67C-9CA7B5D3FA3B}" type="presParOf" srcId="{A5A1310D-69A1-4A23-84C3-BEF411A65256}" destId="{55B8BC4E-4777-475F-8FF3-A9A3C52CF801}" srcOrd="8" destOrd="0" presId="urn:microsoft.com/office/officeart/2005/8/layout/target3"/>
    <dgm:cxn modelId="{1751983C-5335-4172-AD40-013B17D795E5}" type="presParOf" srcId="{A5A1310D-69A1-4A23-84C3-BEF411A65256}" destId="{8C1537EF-DAF7-47F6-9812-97CCEA2F4CCB}" srcOrd="9" destOrd="0" presId="urn:microsoft.com/office/officeart/2005/8/layout/target3"/>
    <dgm:cxn modelId="{74978E70-B298-4B6A-9043-D56A3846F37B}" type="presParOf" srcId="{A5A1310D-69A1-4A23-84C3-BEF411A65256}" destId="{BEB8D718-4BBA-43B4-8C8A-0D768662D83E}" srcOrd="10" destOrd="0" presId="urn:microsoft.com/office/officeart/2005/8/layout/target3"/>
    <dgm:cxn modelId="{8EB22156-9306-4D7A-A754-8E43858BBC16}" type="presParOf" srcId="{A5A1310D-69A1-4A23-84C3-BEF411A65256}" destId="{C6A3CEBE-554D-4A07-8EE3-7D37EDA10F38}" srcOrd="11" destOrd="0" presId="urn:microsoft.com/office/officeart/2005/8/layout/target3"/>
  </dgm:cxnLst>
  <dgm:bg>
    <a:noFill/>
    <a:effectLst>
      <a:outerShdw blurRad="50800" dist="139700" dir="2700000" algn="tl" rotWithShape="0">
        <a:prstClr val="black">
          <a:alpha val="40000"/>
        </a:prstClr>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EC4E4E-E8AC-484B-ACED-C338ADE0C667}" type="doc">
      <dgm:prSet loTypeId="urn:microsoft.com/office/officeart/2005/8/layout/target3" loCatId="relationship" qsTypeId="urn:microsoft.com/office/officeart/2005/8/quickstyle/simple3" qsCatId="simple" csTypeId="urn:microsoft.com/office/officeart/2005/8/colors/accent1_4" csCatId="accent1" phldr="1"/>
      <dgm:spPr/>
      <dgm:t>
        <a:bodyPr/>
        <a:lstStyle/>
        <a:p>
          <a:endParaRPr lang="tr-TR"/>
        </a:p>
      </dgm:t>
    </dgm:pt>
    <dgm:pt modelId="{CFAE4FB0-3345-4751-AE5D-81A4EBF58D35}">
      <dgm:prSet custT="1"/>
      <dgm:spPr/>
      <dgm:t>
        <a:bodyPr/>
        <a:lstStyle/>
        <a:p>
          <a:pPr rtl="0"/>
          <a:r>
            <a:rPr lang="tr-TR" sz="2000" b="1" dirty="0" smtClean="0">
              <a:latin typeface="+mn-lt"/>
              <a:ea typeface="Tahoma" pitchFamily="34" charset="0"/>
              <a:cs typeface="Tahoma" pitchFamily="34" charset="0"/>
            </a:rPr>
            <a:t>Proje Teklif Çağrısı</a:t>
          </a:r>
          <a:endParaRPr lang="tr-TR" sz="2000" b="1" dirty="0">
            <a:latin typeface="+mn-lt"/>
            <a:ea typeface="Tahoma" pitchFamily="34" charset="0"/>
            <a:cs typeface="Tahoma" pitchFamily="34" charset="0"/>
          </a:endParaRPr>
        </a:p>
      </dgm:t>
    </dgm:pt>
    <dgm:pt modelId="{89983171-A531-4A35-AF35-94CC3C038ADA}" type="parTrans" cxnId="{A881A5BC-0A59-4EE6-9A9E-A809A347827C}">
      <dgm:prSet/>
      <dgm:spPr/>
      <dgm:t>
        <a:bodyPr/>
        <a:lstStyle/>
        <a:p>
          <a:endParaRPr lang="tr-TR"/>
        </a:p>
      </dgm:t>
    </dgm:pt>
    <dgm:pt modelId="{11005C4F-5FFF-4DB8-B111-3BCF2CC54F97}" type="sibTrans" cxnId="{A881A5BC-0A59-4EE6-9A9E-A809A347827C}">
      <dgm:prSet/>
      <dgm:spPr/>
      <dgm:t>
        <a:bodyPr/>
        <a:lstStyle/>
        <a:p>
          <a:endParaRPr lang="tr-TR"/>
        </a:p>
      </dgm:t>
    </dgm:pt>
    <dgm:pt modelId="{2286E8E8-B46E-452B-9DA9-3981EF536E33}">
      <dgm:prSet custT="1"/>
      <dgm:spPr>
        <a:solidFill>
          <a:schemeClr val="accent2">
            <a:lumMod val="75000"/>
          </a:schemeClr>
        </a:solidFill>
      </dgm:spPr>
      <dgm:t>
        <a:bodyPr/>
        <a:lstStyle/>
        <a:p>
          <a:pPr rtl="0"/>
          <a:r>
            <a:rPr lang="tr-TR" sz="2000" b="1" dirty="0" smtClean="0">
              <a:solidFill>
                <a:schemeClr val="bg1"/>
              </a:solidFill>
              <a:latin typeface="+mn-lt"/>
              <a:ea typeface="Tahoma" pitchFamily="34" charset="0"/>
              <a:cs typeface="Tahoma" pitchFamily="34" charset="0"/>
            </a:rPr>
            <a:t>Doğrudan Faaliyet Desteği</a:t>
          </a:r>
          <a:endParaRPr lang="tr-TR" sz="2000" b="1" dirty="0">
            <a:solidFill>
              <a:schemeClr val="bg1"/>
            </a:solidFill>
            <a:latin typeface="+mn-lt"/>
            <a:ea typeface="Tahoma" pitchFamily="34" charset="0"/>
            <a:cs typeface="Tahoma" pitchFamily="34" charset="0"/>
          </a:endParaRPr>
        </a:p>
      </dgm:t>
    </dgm:pt>
    <dgm:pt modelId="{7C03F89B-6064-454F-8A55-35CF9D4312B4}" type="parTrans" cxnId="{1F0732D2-4CB5-4C4A-B4AD-0B5F1F0C9C66}">
      <dgm:prSet/>
      <dgm:spPr/>
      <dgm:t>
        <a:bodyPr/>
        <a:lstStyle/>
        <a:p>
          <a:endParaRPr lang="tr-TR"/>
        </a:p>
      </dgm:t>
    </dgm:pt>
    <dgm:pt modelId="{3ABF6DE5-4749-4F83-BDF0-5CAA06DD87B7}" type="sibTrans" cxnId="{1F0732D2-4CB5-4C4A-B4AD-0B5F1F0C9C66}">
      <dgm:prSet/>
      <dgm:spPr/>
      <dgm:t>
        <a:bodyPr/>
        <a:lstStyle/>
        <a:p>
          <a:endParaRPr lang="tr-TR"/>
        </a:p>
      </dgm:t>
    </dgm:pt>
    <dgm:pt modelId="{8BCB1870-1CF7-4F8F-86BB-129C60C2EDE1}">
      <dgm:prSet custT="1"/>
      <dgm:spPr>
        <a:solidFill>
          <a:schemeClr val="bg1"/>
        </a:solidFill>
      </dgm:spPr>
      <dgm:t>
        <a:bodyPr/>
        <a:lstStyle/>
        <a:p>
          <a:pPr rtl="0"/>
          <a:r>
            <a:rPr lang="tr-TR" sz="2000" b="1" dirty="0" smtClean="0">
              <a:latin typeface="+mn-lt"/>
              <a:ea typeface="Tahoma" pitchFamily="34" charset="0"/>
              <a:cs typeface="Tahoma" pitchFamily="34" charset="0"/>
            </a:rPr>
            <a:t>Güdümlü Proje Desteği</a:t>
          </a:r>
          <a:endParaRPr lang="tr-TR" sz="2000" b="1" dirty="0">
            <a:latin typeface="+mn-lt"/>
            <a:ea typeface="Tahoma" pitchFamily="34" charset="0"/>
            <a:cs typeface="Tahoma" pitchFamily="34" charset="0"/>
          </a:endParaRPr>
        </a:p>
      </dgm:t>
    </dgm:pt>
    <dgm:pt modelId="{48423DE4-6E34-4F09-9B58-92FD4829C483}" type="parTrans" cxnId="{1AC5F5BD-68A3-46B1-BB14-6F60F9B1ED42}">
      <dgm:prSet/>
      <dgm:spPr/>
      <dgm:t>
        <a:bodyPr/>
        <a:lstStyle/>
        <a:p>
          <a:endParaRPr lang="tr-TR"/>
        </a:p>
      </dgm:t>
    </dgm:pt>
    <dgm:pt modelId="{AA673526-7124-4870-9D74-A32CB39E3F29}" type="sibTrans" cxnId="{1AC5F5BD-68A3-46B1-BB14-6F60F9B1ED42}">
      <dgm:prSet/>
      <dgm:spPr/>
      <dgm:t>
        <a:bodyPr/>
        <a:lstStyle/>
        <a:p>
          <a:endParaRPr lang="tr-TR"/>
        </a:p>
      </dgm:t>
    </dgm:pt>
    <dgm:pt modelId="{DC89F84C-CFD7-47AF-A894-56DBB8B577D8}" type="pres">
      <dgm:prSet presAssocID="{47EC4E4E-E8AC-484B-ACED-C338ADE0C667}" presName="Name0" presStyleCnt="0">
        <dgm:presLayoutVars>
          <dgm:chMax val="7"/>
          <dgm:dir/>
          <dgm:animLvl val="lvl"/>
          <dgm:resizeHandles val="exact"/>
        </dgm:presLayoutVars>
      </dgm:prSet>
      <dgm:spPr/>
      <dgm:t>
        <a:bodyPr/>
        <a:lstStyle/>
        <a:p>
          <a:endParaRPr lang="tr-TR"/>
        </a:p>
      </dgm:t>
    </dgm:pt>
    <dgm:pt modelId="{1EF2661C-2F8A-4E96-B61F-BB2959FB86DA}" type="pres">
      <dgm:prSet presAssocID="{CFAE4FB0-3345-4751-AE5D-81A4EBF58D35}" presName="circle1" presStyleLbl="node1" presStyleIdx="0" presStyleCnt="3"/>
      <dgm:spPr/>
      <dgm:t>
        <a:bodyPr/>
        <a:lstStyle/>
        <a:p>
          <a:endParaRPr lang="tr-TR"/>
        </a:p>
      </dgm:t>
    </dgm:pt>
    <dgm:pt modelId="{5B4E4F09-91B3-4CB8-AFDB-82D6EEAC9018}" type="pres">
      <dgm:prSet presAssocID="{CFAE4FB0-3345-4751-AE5D-81A4EBF58D35}" presName="space" presStyleCnt="0"/>
      <dgm:spPr/>
      <dgm:t>
        <a:bodyPr/>
        <a:lstStyle/>
        <a:p>
          <a:endParaRPr lang="tr-TR"/>
        </a:p>
      </dgm:t>
    </dgm:pt>
    <dgm:pt modelId="{9779FAEB-DE00-41AD-8653-5642796CC4C4}" type="pres">
      <dgm:prSet presAssocID="{CFAE4FB0-3345-4751-AE5D-81A4EBF58D35}" presName="rect1" presStyleLbl="alignAcc1" presStyleIdx="0" presStyleCnt="3" custScaleY="100000" custLinFactNeighborX="441" custLinFactNeighborY="-5737"/>
      <dgm:spPr/>
      <dgm:t>
        <a:bodyPr/>
        <a:lstStyle/>
        <a:p>
          <a:endParaRPr lang="tr-TR"/>
        </a:p>
      </dgm:t>
    </dgm:pt>
    <dgm:pt modelId="{966EC707-4B20-4DC0-9299-73D5D0EC3831}" type="pres">
      <dgm:prSet presAssocID="{2286E8E8-B46E-452B-9DA9-3981EF536E33}" presName="vertSpace2" presStyleLbl="node1" presStyleIdx="0" presStyleCnt="3"/>
      <dgm:spPr/>
      <dgm:t>
        <a:bodyPr/>
        <a:lstStyle/>
        <a:p>
          <a:endParaRPr lang="tr-TR"/>
        </a:p>
      </dgm:t>
    </dgm:pt>
    <dgm:pt modelId="{774CD81E-539A-4B7A-A913-63A1E36F5B31}" type="pres">
      <dgm:prSet presAssocID="{2286E8E8-B46E-452B-9DA9-3981EF536E33}" presName="circle2" presStyleLbl="node1" presStyleIdx="1" presStyleCnt="3"/>
      <dgm:spPr/>
      <dgm:t>
        <a:bodyPr/>
        <a:lstStyle/>
        <a:p>
          <a:endParaRPr lang="tr-TR"/>
        </a:p>
      </dgm:t>
    </dgm:pt>
    <dgm:pt modelId="{E6886D24-4DBC-4D25-A058-CADE59169A3C}" type="pres">
      <dgm:prSet presAssocID="{2286E8E8-B46E-452B-9DA9-3981EF536E33}" presName="rect2" presStyleLbl="alignAcc1" presStyleIdx="1" presStyleCnt="3"/>
      <dgm:spPr/>
      <dgm:t>
        <a:bodyPr/>
        <a:lstStyle/>
        <a:p>
          <a:endParaRPr lang="tr-TR"/>
        </a:p>
      </dgm:t>
    </dgm:pt>
    <dgm:pt modelId="{B676EA16-9017-418E-9269-C4996E5BD4F1}" type="pres">
      <dgm:prSet presAssocID="{8BCB1870-1CF7-4F8F-86BB-129C60C2EDE1}" presName="vertSpace3" presStyleLbl="node1" presStyleIdx="1" presStyleCnt="3"/>
      <dgm:spPr/>
      <dgm:t>
        <a:bodyPr/>
        <a:lstStyle/>
        <a:p>
          <a:endParaRPr lang="tr-TR"/>
        </a:p>
      </dgm:t>
    </dgm:pt>
    <dgm:pt modelId="{EF520F75-33B5-4F28-B027-2C8E3C46A8A9}" type="pres">
      <dgm:prSet presAssocID="{8BCB1870-1CF7-4F8F-86BB-129C60C2EDE1}" presName="circle3" presStyleLbl="node1" presStyleIdx="2" presStyleCnt="3"/>
      <dgm:spPr/>
      <dgm:t>
        <a:bodyPr/>
        <a:lstStyle/>
        <a:p>
          <a:endParaRPr lang="tr-TR"/>
        </a:p>
      </dgm:t>
    </dgm:pt>
    <dgm:pt modelId="{695296C9-139B-42E2-9897-B96C43E22F9C}" type="pres">
      <dgm:prSet presAssocID="{8BCB1870-1CF7-4F8F-86BB-129C60C2EDE1}" presName="rect3" presStyleLbl="alignAcc1" presStyleIdx="2" presStyleCnt="3"/>
      <dgm:spPr/>
      <dgm:t>
        <a:bodyPr/>
        <a:lstStyle/>
        <a:p>
          <a:endParaRPr lang="tr-TR"/>
        </a:p>
      </dgm:t>
    </dgm:pt>
    <dgm:pt modelId="{B3D57524-4102-4017-8F8A-C4B64119026F}" type="pres">
      <dgm:prSet presAssocID="{CFAE4FB0-3345-4751-AE5D-81A4EBF58D35}" presName="rect1ParTxNoCh" presStyleLbl="alignAcc1" presStyleIdx="2" presStyleCnt="3">
        <dgm:presLayoutVars>
          <dgm:chMax val="1"/>
          <dgm:bulletEnabled val="1"/>
        </dgm:presLayoutVars>
      </dgm:prSet>
      <dgm:spPr/>
      <dgm:t>
        <a:bodyPr/>
        <a:lstStyle/>
        <a:p>
          <a:endParaRPr lang="tr-TR"/>
        </a:p>
      </dgm:t>
    </dgm:pt>
    <dgm:pt modelId="{B079C676-7E6A-4145-B63F-C61CE1C6BFAB}" type="pres">
      <dgm:prSet presAssocID="{2286E8E8-B46E-452B-9DA9-3981EF536E33}" presName="rect2ParTxNoCh" presStyleLbl="alignAcc1" presStyleIdx="2" presStyleCnt="3">
        <dgm:presLayoutVars>
          <dgm:chMax val="1"/>
          <dgm:bulletEnabled val="1"/>
        </dgm:presLayoutVars>
      </dgm:prSet>
      <dgm:spPr/>
      <dgm:t>
        <a:bodyPr/>
        <a:lstStyle/>
        <a:p>
          <a:endParaRPr lang="tr-TR"/>
        </a:p>
      </dgm:t>
    </dgm:pt>
    <dgm:pt modelId="{0E574B15-3197-49B9-85A0-F48F36655907}" type="pres">
      <dgm:prSet presAssocID="{8BCB1870-1CF7-4F8F-86BB-129C60C2EDE1}" presName="rect3ParTxNoCh" presStyleLbl="alignAcc1" presStyleIdx="2" presStyleCnt="3">
        <dgm:presLayoutVars>
          <dgm:chMax val="1"/>
          <dgm:bulletEnabled val="1"/>
        </dgm:presLayoutVars>
      </dgm:prSet>
      <dgm:spPr/>
      <dgm:t>
        <a:bodyPr/>
        <a:lstStyle/>
        <a:p>
          <a:endParaRPr lang="tr-TR"/>
        </a:p>
      </dgm:t>
    </dgm:pt>
  </dgm:ptLst>
  <dgm:cxnLst>
    <dgm:cxn modelId="{4E4712FC-492C-48F9-8238-1BF1FE8EFA83}" type="presOf" srcId="{2286E8E8-B46E-452B-9DA9-3981EF536E33}" destId="{B079C676-7E6A-4145-B63F-C61CE1C6BFAB}" srcOrd="1" destOrd="0" presId="urn:microsoft.com/office/officeart/2005/8/layout/target3"/>
    <dgm:cxn modelId="{1F0732D2-4CB5-4C4A-B4AD-0B5F1F0C9C66}" srcId="{47EC4E4E-E8AC-484B-ACED-C338ADE0C667}" destId="{2286E8E8-B46E-452B-9DA9-3981EF536E33}" srcOrd="1" destOrd="0" parTransId="{7C03F89B-6064-454F-8A55-35CF9D4312B4}" sibTransId="{3ABF6DE5-4749-4F83-BDF0-5CAA06DD87B7}"/>
    <dgm:cxn modelId="{0FE309C3-8A91-4F97-9265-B8E465B92FE3}" type="presOf" srcId="{2286E8E8-B46E-452B-9DA9-3981EF536E33}" destId="{E6886D24-4DBC-4D25-A058-CADE59169A3C}" srcOrd="0" destOrd="0" presId="urn:microsoft.com/office/officeart/2005/8/layout/target3"/>
    <dgm:cxn modelId="{A881A5BC-0A59-4EE6-9A9E-A809A347827C}" srcId="{47EC4E4E-E8AC-484B-ACED-C338ADE0C667}" destId="{CFAE4FB0-3345-4751-AE5D-81A4EBF58D35}" srcOrd="0" destOrd="0" parTransId="{89983171-A531-4A35-AF35-94CC3C038ADA}" sibTransId="{11005C4F-5FFF-4DB8-B111-3BCF2CC54F97}"/>
    <dgm:cxn modelId="{1AC5F5BD-68A3-46B1-BB14-6F60F9B1ED42}" srcId="{47EC4E4E-E8AC-484B-ACED-C338ADE0C667}" destId="{8BCB1870-1CF7-4F8F-86BB-129C60C2EDE1}" srcOrd="2" destOrd="0" parTransId="{48423DE4-6E34-4F09-9B58-92FD4829C483}" sibTransId="{AA673526-7124-4870-9D74-A32CB39E3F29}"/>
    <dgm:cxn modelId="{655E6E74-A33F-4C7E-8DE6-AEFB089C9D61}" type="presOf" srcId="{CFAE4FB0-3345-4751-AE5D-81A4EBF58D35}" destId="{B3D57524-4102-4017-8F8A-C4B64119026F}" srcOrd="1" destOrd="0" presId="urn:microsoft.com/office/officeart/2005/8/layout/target3"/>
    <dgm:cxn modelId="{4CF82B4D-09B5-4E09-B8D9-95D0F64254A5}" type="presOf" srcId="{CFAE4FB0-3345-4751-AE5D-81A4EBF58D35}" destId="{9779FAEB-DE00-41AD-8653-5642796CC4C4}" srcOrd="0" destOrd="0" presId="urn:microsoft.com/office/officeart/2005/8/layout/target3"/>
    <dgm:cxn modelId="{0C83F635-B8D2-4AAD-BA31-13D62DC7292A}" type="presOf" srcId="{8BCB1870-1CF7-4F8F-86BB-129C60C2EDE1}" destId="{695296C9-139B-42E2-9897-B96C43E22F9C}" srcOrd="0" destOrd="0" presId="urn:microsoft.com/office/officeart/2005/8/layout/target3"/>
    <dgm:cxn modelId="{F86ACDF5-1CA7-4B3C-8FD5-8C30E91EE806}" type="presOf" srcId="{8BCB1870-1CF7-4F8F-86BB-129C60C2EDE1}" destId="{0E574B15-3197-49B9-85A0-F48F36655907}" srcOrd="1" destOrd="0" presId="urn:microsoft.com/office/officeart/2005/8/layout/target3"/>
    <dgm:cxn modelId="{4EFDCB90-444C-4CA1-941C-46493BBDF830}" type="presOf" srcId="{47EC4E4E-E8AC-484B-ACED-C338ADE0C667}" destId="{DC89F84C-CFD7-47AF-A894-56DBB8B577D8}" srcOrd="0" destOrd="0" presId="urn:microsoft.com/office/officeart/2005/8/layout/target3"/>
    <dgm:cxn modelId="{63149307-C5D9-4E60-91FC-D1314E6FADB6}" type="presParOf" srcId="{DC89F84C-CFD7-47AF-A894-56DBB8B577D8}" destId="{1EF2661C-2F8A-4E96-B61F-BB2959FB86DA}" srcOrd="0" destOrd="0" presId="urn:microsoft.com/office/officeart/2005/8/layout/target3"/>
    <dgm:cxn modelId="{42D0F2DC-175D-4F06-809E-26CAD425FCA6}" type="presParOf" srcId="{DC89F84C-CFD7-47AF-A894-56DBB8B577D8}" destId="{5B4E4F09-91B3-4CB8-AFDB-82D6EEAC9018}" srcOrd="1" destOrd="0" presId="urn:microsoft.com/office/officeart/2005/8/layout/target3"/>
    <dgm:cxn modelId="{065C4853-6691-4A3B-A7B8-2A60DDCB253C}" type="presParOf" srcId="{DC89F84C-CFD7-47AF-A894-56DBB8B577D8}" destId="{9779FAEB-DE00-41AD-8653-5642796CC4C4}" srcOrd="2" destOrd="0" presId="urn:microsoft.com/office/officeart/2005/8/layout/target3"/>
    <dgm:cxn modelId="{91C889D7-87FB-4E77-BB56-2AE23ABBBA3B}" type="presParOf" srcId="{DC89F84C-CFD7-47AF-A894-56DBB8B577D8}" destId="{966EC707-4B20-4DC0-9299-73D5D0EC3831}" srcOrd="3" destOrd="0" presId="urn:microsoft.com/office/officeart/2005/8/layout/target3"/>
    <dgm:cxn modelId="{1E1C3428-271A-4AC7-9DC7-B77BCFB82814}" type="presParOf" srcId="{DC89F84C-CFD7-47AF-A894-56DBB8B577D8}" destId="{774CD81E-539A-4B7A-A913-63A1E36F5B31}" srcOrd="4" destOrd="0" presId="urn:microsoft.com/office/officeart/2005/8/layout/target3"/>
    <dgm:cxn modelId="{B2A01409-D972-485A-A2FB-CDEF10D04B9F}" type="presParOf" srcId="{DC89F84C-CFD7-47AF-A894-56DBB8B577D8}" destId="{E6886D24-4DBC-4D25-A058-CADE59169A3C}" srcOrd="5" destOrd="0" presId="urn:microsoft.com/office/officeart/2005/8/layout/target3"/>
    <dgm:cxn modelId="{E4616BFE-B05F-4DD5-A26C-314E9D6E4793}" type="presParOf" srcId="{DC89F84C-CFD7-47AF-A894-56DBB8B577D8}" destId="{B676EA16-9017-418E-9269-C4996E5BD4F1}" srcOrd="6" destOrd="0" presId="urn:microsoft.com/office/officeart/2005/8/layout/target3"/>
    <dgm:cxn modelId="{1ED0E184-3409-4D2F-86ED-74DC5DCE6661}" type="presParOf" srcId="{DC89F84C-CFD7-47AF-A894-56DBB8B577D8}" destId="{EF520F75-33B5-4F28-B027-2C8E3C46A8A9}" srcOrd="7" destOrd="0" presId="urn:microsoft.com/office/officeart/2005/8/layout/target3"/>
    <dgm:cxn modelId="{B6641885-43BB-444F-81A2-F102ADD71FBA}" type="presParOf" srcId="{DC89F84C-CFD7-47AF-A894-56DBB8B577D8}" destId="{695296C9-139B-42E2-9897-B96C43E22F9C}" srcOrd="8" destOrd="0" presId="urn:microsoft.com/office/officeart/2005/8/layout/target3"/>
    <dgm:cxn modelId="{909FA1ED-A533-4960-B035-B4DDC1EF6AD4}" type="presParOf" srcId="{DC89F84C-CFD7-47AF-A894-56DBB8B577D8}" destId="{B3D57524-4102-4017-8F8A-C4B64119026F}" srcOrd="9" destOrd="0" presId="urn:microsoft.com/office/officeart/2005/8/layout/target3"/>
    <dgm:cxn modelId="{22BA85B5-2044-43B1-AAE4-A6375C55A557}" type="presParOf" srcId="{DC89F84C-CFD7-47AF-A894-56DBB8B577D8}" destId="{B079C676-7E6A-4145-B63F-C61CE1C6BFAB}" srcOrd="10" destOrd="0" presId="urn:microsoft.com/office/officeart/2005/8/layout/target3"/>
    <dgm:cxn modelId="{2DC4254C-FD93-4B06-A0F3-A95D2CC4CF73}" type="presParOf" srcId="{DC89F84C-CFD7-47AF-A894-56DBB8B577D8}" destId="{0E574B15-3197-49B9-85A0-F48F36655907}" srcOrd="11" destOrd="0" presId="urn:microsoft.com/office/officeart/2005/8/layout/target3"/>
  </dgm:cxnLst>
  <dgm:bg>
    <a:effectLst>
      <a:outerShdw blurRad="50800" dist="139700" dir="2700000" algn="tl" rotWithShape="0">
        <a:prstClr val="black">
          <a:alpha val="40000"/>
        </a:prstClr>
      </a:outerShdw>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4C7F0-EA3B-4976-BAB3-4961C5817C7A}" type="doc">
      <dgm:prSet loTypeId="urn:microsoft.com/office/officeart/2005/8/layout/vList2" loCatId="list" qsTypeId="urn:microsoft.com/office/officeart/2005/8/quickstyle/simple1#1" qsCatId="simple" csTypeId="urn:microsoft.com/office/officeart/2005/8/colors/accent1_2#13" csCatId="accent1" phldr="1"/>
      <dgm:spPr/>
      <dgm:t>
        <a:bodyPr/>
        <a:lstStyle/>
        <a:p>
          <a:endParaRPr lang="tr-TR"/>
        </a:p>
      </dgm:t>
    </dgm:pt>
    <dgm:pt modelId="{1DD2C88F-3F6C-4224-8DCA-AE61581B5B99}">
      <dgm:prSet custT="1">
        <dgm:style>
          <a:lnRef idx="3">
            <a:schemeClr val="lt1"/>
          </a:lnRef>
          <a:fillRef idx="1">
            <a:schemeClr val="accent1"/>
          </a:fillRef>
          <a:effectRef idx="1">
            <a:schemeClr val="accent1"/>
          </a:effectRef>
          <a:fontRef idx="minor">
            <a:schemeClr val="lt1"/>
          </a:fontRef>
        </dgm:style>
      </dgm:prSet>
      <dgm:spPr>
        <a:solidFill>
          <a:schemeClr val="accent2"/>
        </a:solidFill>
        <a:effectLst>
          <a:outerShdw blurRad="50800" dist="139700" dir="2700000" algn="tl" rotWithShape="0">
            <a:prstClr val="black">
              <a:alpha val="40000"/>
            </a:prstClr>
          </a:outerShdw>
        </a:effectLst>
      </dgm:spPr>
      <dgm:t>
        <a:bodyPr/>
        <a:lstStyle/>
        <a:p>
          <a:pPr algn="ctr" rtl="0"/>
          <a:r>
            <a:rPr lang="tr-TR" sz="2400" b="1" dirty="0" smtClean="0">
              <a:solidFill>
                <a:schemeClr val="bg1"/>
              </a:solidFill>
              <a:latin typeface="Tahoma" pitchFamily="34" charset="0"/>
              <a:ea typeface="Tahoma" pitchFamily="34" charset="0"/>
              <a:cs typeface="Tahoma" pitchFamily="34" charset="0"/>
            </a:rPr>
            <a:t>MALİ</a:t>
          </a:r>
          <a:r>
            <a:rPr lang="tr-TR" sz="2400" b="1" dirty="0" smtClean="0">
              <a:solidFill>
                <a:schemeClr val="accent6">
                  <a:lumMod val="20000"/>
                  <a:lumOff val="80000"/>
                </a:schemeClr>
              </a:solidFill>
              <a:latin typeface="Tahoma" pitchFamily="34" charset="0"/>
              <a:ea typeface="Tahoma" pitchFamily="34" charset="0"/>
              <a:cs typeface="Tahoma" pitchFamily="34" charset="0"/>
            </a:rPr>
            <a:t> </a:t>
          </a:r>
          <a:r>
            <a:rPr lang="tr-TR" sz="2400" b="1" dirty="0" smtClean="0">
              <a:solidFill>
                <a:schemeClr val="bg1"/>
              </a:solidFill>
              <a:latin typeface="Tahoma" pitchFamily="34" charset="0"/>
              <a:ea typeface="Tahoma" pitchFamily="34" charset="0"/>
              <a:cs typeface="Tahoma" pitchFamily="34" charset="0"/>
            </a:rPr>
            <a:t>DESTEK</a:t>
          </a:r>
          <a:endParaRPr lang="tr-TR" sz="2400" dirty="0">
            <a:solidFill>
              <a:schemeClr val="bg1"/>
            </a:solidFill>
            <a:latin typeface="Tahoma" pitchFamily="34" charset="0"/>
            <a:ea typeface="Tahoma" pitchFamily="34" charset="0"/>
            <a:cs typeface="Tahoma" pitchFamily="34" charset="0"/>
          </a:endParaRPr>
        </a:p>
      </dgm:t>
    </dgm:pt>
    <dgm:pt modelId="{58B20297-6638-40FB-8924-5149E8A0CEC5}" type="parTrans" cxnId="{43A7D9E9-3625-4D34-879C-472980ECC7F5}">
      <dgm:prSet/>
      <dgm:spPr/>
      <dgm:t>
        <a:bodyPr/>
        <a:lstStyle/>
        <a:p>
          <a:endParaRPr lang="tr-TR" sz="2000"/>
        </a:p>
      </dgm:t>
    </dgm:pt>
    <dgm:pt modelId="{FB00F840-2CBD-46BD-91CB-E8715EC2A9CD}" type="sibTrans" cxnId="{43A7D9E9-3625-4D34-879C-472980ECC7F5}">
      <dgm:prSet/>
      <dgm:spPr/>
      <dgm:t>
        <a:bodyPr/>
        <a:lstStyle/>
        <a:p>
          <a:endParaRPr lang="tr-TR" sz="2000"/>
        </a:p>
      </dgm:t>
    </dgm:pt>
    <dgm:pt modelId="{4A1616D1-7E68-46C1-B8B9-7E74822175B9}" type="pres">
      <dgm:prSet presAssocID="{EB94C7F0-EA3B-4976-BAB3-4961C5817C7A}" presName="linear" presStyleCnt="0">
        <dgm:presLayoutVars>
          <dgm:animLvl val="lvl"/>
          <dgm:resizeHandles val="exact"/>
        </dgm:presLayoutVars>
      </dgm:prSet>
      <dgm:spPr/>
      <dgm:t>
        <a:bodyPr/>
        <a:lstStyle/>
        <a:p>
          <a:endParaRPr lang="tr-TR"/>
        </a:p>
      </dgm:t>
    </dgm:pt>
    <dgm:pt modelId="{5151172A-7DC3-4629-979C-87CC7EBDE51C}" type="pres">
      <dgm:prSet presAssocID="{1DD2C88F-3F6C-4224-8DCA-AE61581B5B99}" presName="parentText" presStyleLbl="node1" presStyleIdx="0" presStyleCnt="1" custScaleY="414137" custLinFactNeighborX="1555" custLinFactNeighborY="-42551">
        <dgm:presLayoutVars>
          <dgm:chMax val="0"/>
          <dgm:bulletEnabled val="1"/>
        </dgm:presLayoutVars>
      </dgm:prSet>
      <dgm:spPr/>
      <dgm:t>
        <a:bodyPr/>
        <a:lstStyle/>
        <a:p>
          <a:endParaRPr lang="tr-TR"/>
        </a:p>
      </dgm:t>
    </dgm:pt>
  </dgm:ptLst>
  <dgm:cxnLst>
    <dgm:cxn modelId="{43A7D9E9-3625-4D34-879C-472980ECC7F5}" srcId="{EB94C7F0-EA3B-4976-BAB3-4961C5817C7A}" destId="{1DD2C88F-3F6C-4224-8DCA-AE61581B5B99}" srcOrd="0" destOrd="0" parTransId="{58B20297-6638-40FB-8924-5149E8A0CEC5}" sibTransId="{FB00F840-2CBD-46BD-91CB-E8715EC2A9CD}"/>
    <dgm:cxn modelId="{6DF82A5C-21EC-4BC2-AC25-5E18C3551099}" type="presOf" srcId="{1DD2C88F-3F6C-4224-8DCA-AE61581B5B99}" destId="{5151172A-7DC3-4629-979C-87CC7EBDE51C}" srcOrd="0" destOrd="0" presId="urn:microsoft.com/office/officeart/2005/8/layout/vList2"/>
    <dgm:cxn modelId="{D9F6645D-E404-4EC8-B513-13EAB0743518}" type="presOf" srcId="{EB94C7F0-EA3B-4976-BAB3-4961C5817C7A}" destId="{4A1616D1-7E68-46C1-B8B9-7E74822175B9}" srcOrd="0" destOrd="0" presId="urn:microsoft.com/office/officeart/2005/8/layout/vList2"/>
    <dgm:cxn modelId="{09D68335-09D3-4F5B-A7A1-1496B62B156D}" type="presParOf" srcId="{4A1616D1-7E68-46C1-B8B9-7E74822175B9}" destId="{5151172A-7DC3-4629-979C-87CC7EBDE51C}"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4C7F0-EA3B-4976-BAB3-4961C5817C7A}" type="doc">
      <dgm:prSet loTypeId="urn:microsoft.com/office/officeart/2005/8/layout/vList2" loCatId="list" qsTypeId="urn:microsoft.com/office/officeart/2005/8/quickstyle/simple1#1" qsCatId="simple" csTypeId="urn:microsoft.com/office/officeart/2005/8/colors/accent1_2#13" csCatId="accent1" phldr="1"/>
      <dgm:spPr/>
      <dgm:t>
        <a:bodyPr/>
        <a:lstStyle/>
        <a:p>
          <a:endParaRPr lang="tr-TR"/>
        </a:p>
      </dgm:t>
    </dgm:pt>
    <dgm:pt modelId="{1DD2C88F-3F6C-4224-8DCA-AE61581B5B99}">
      <dgm:prSet custT="1">
        <dgm:style>
          <a:lnRef idx="3">
            <a:schemeClr val="lt1"/>
          </a:lnRef>
          <a:fillRef idx="1">
            <a:schemeClr val="accent1"/>
          </a:fillRef>
          <a:effectRef idx="1">
            <a:schemeClr val="accent1"/>
          </a:effectRef>
          <a:fontRef idx="minor">
            <a:schemeClr val="lt1"/>
          </a:fontRef>
        </dgm:style>
      </dgm:prSet>
      <dgm:spPr>
        <a:solidFill>
          <a:schemeClr val="tx2">
            <a:lumMod val="75000"/>
          </a:schemeClr>
        </a:solidFill>
        <a:effectLst>
          <a:outerShdw blurRad="50800" dist="139700" dir="2700000" algn="tl" rotWithShape="0">
            <a:prstClr val="black">
              <a:alpha val="40000"/>
            </a:prstClr>
          </a:outerShdw>
        </a:effectLst>
      </dgm:spPr>
      <dgm:t>
        <a:bodyPr/>
        <a:lstStyle/>
        <a:p>
          <a:pPr algn="ctr" rtl="0"/>
          <a:r>
            <a:rPr lang="tr-TR" sz="2400" b="1" dirty="0" smtClean="0">
              <a:solidFill>
                <a:schemeClr val="bg1"/>
              </a:solidFill>
              <a:latin typeface="Tahoma" pitchFamily="34" charset="0"/>
              <a:ea typeface="Tahoma" pitchFamily="34" charset="0"/>
              <a:cs typeface="Tahoma" pitchFamily="34" charset="0"/>
            </a:rPr>
            <a:t>TEKNİK DESTEK</a:t>
          </a:r>
          <a:endParaRPr lang="tr-TR" sz="2400" dirty="0">
            <a:solidFill>
              <a:schemeClr val="bg1"/>
            </a:solidFill>
            <a:latin typeface="Tahoma" pitchFamily="34" charset="0"/>
            <a:ea typeface="Tahoma" pitchFamily="34" charset="0"/>
            <a:cs typeface="Tahoma" pitchFamily="34" charset="0"/>
          </a:endParaRPr>
        </a:p>
      </dgm:t>
    </dgm:pt>
    <dgm:pt modelId="{58B20297-6638-40FB-8924-5149E8A0CEC5}" type="parTrans" cxnId="{43A7D9E9-3625-4D34-879C-472980ECC7F5}">
      <dgm:prSet/>
      <dgm:spPr/>
      <dgm:t>
        <a:bodyPr/>
        <a:lstStyle/>
        <a:p>
          <a:endParaRPr lang="tr-TR" sz="2000"/>
        </a:p>
      </dgm:t>
    </dgm:pt>
    <dgm:pt modelId="{FB00F840-2CBD-46BD-91CB-E8715EC2A9CD}" type="sibTrans" cxnId="{43A7D9E9-3625-4D34-879C-472980ECC7F5}">
      <dgm:prSet/>
      <dgm:spPr/>
      <dgm:t>
        <a:bodyPr/>
        <a:lstStyle/>
        <a:p>
          <a:endParaRPr lang="tr-TR" sz="2000"/>
        </a:p>
      </dgm:t>
    </dgm:pt>
    <dgm:pt modelId="{4A1616D1-7E68-46C1-B8B9-7E74822175B9}" type="pres">
      <dgm:prSet presAssocID="{EB94C7F0-EA3B-4976-BAB3-4961C5817C7A}" presName="linear" presStyleCnt="0">
        <dgm:presLayoutVars>
          <dgm:animLvl val="lvl"/>
          <dgm:resizeHandles val="exact"/>
        </dgm:presLayoutVars>
      </dgm:prSet>
      <dgm:spPr/>
      <dgm:t>
        <a:bodyPr/>
        <a:lstStyle/>
        <a:p>
          <a:endParaRPr lang="tr-TR"/>
        </a:p>
      </dgm:t>
    </dgm:pt>
    <dgm:pt modelId="{5151172A-7DC3-4629-979C-87CC7EBDE51C}" type="pres">
      <dgm:prSet presAssocID="{1DD2C88F-3F6C-4224-8DCA-AE61581B5B99}" presName="parentText" presStyleLbl="node1" presStyleIdx="0" presStyleCnt="1" custScaleY="509315" custLinFactNeighborX="-9678" custLinFactNeighborY="-42">
        <dgm:presLayoutVars>
          <dgm:chMax val="0"/>
          <dgm:bulletEnabled val="1"/>
        </dgm:presLayoutVars>
      </dgm:prSet>
      <dgm:spPr/>
      <dgm:t>
        <a:bodyPr/>
        <a:lstStyle/>
        <a:p>
          <a:endParaRPr lang="tr-TR"/>
        </a:p>
      </dgm:t>
    </dgm:pt>
  </dgm:ptLst>
  <dgm:cxnLst>
    <dgm:cxn modelId="{43A7D9E9-3625-4D34-879C-472980ECC7F5}" srcId="{EB94C7F0-EA3B-4976-BAB3-4961C5817C7A}" destId="{1DD2C88F-3F6C-4224-8DCA-AE61581B5B99}" srcOrd="0" destOrd="0" parTransId="{58B20297-6638-40FB-8924-5149E8A0CEC5}" sibTransId="{FB00F840-2CBD-46BD-91CB-E8715EC2A9CD}"/>
    <dgm:cxn modelId="{23D81418-F7BE-406C-B6A1-A254DE708F10}" type="presOf" srcId="{1DD2C88F-3F6C-4224-8DCA-AE61581B5B99}" destId="{5151172A-7DC3-4629-979C-87CC7EBDE51C}" srcOrd="0" destOrd="0" presId="urn:microsoft.com/office/officeart/2005/8/layout/vList2"/>
    <dgm:cxn modelId="{E185F3BB-11E0-42EF-BD12-1B0A9C1EFAF9}" type="presOf" srcId="{EB94C7F0-EA3B-4976-BAB3-4961C5817C7A}" destId="{4A1616D1-7E68-46C1-B8B9-7E74822175B9}" srcOrd="0" destOrd="0" presId="urn:microsoft.com/office/officeart/2005/8/layout/vList2"/>
    <dgm:cxn modelId="{63876243-196B-4287-9A3B-06F81822668F}" type="presParOf" srcId="{4A1616D1-7E68-46C1-B8B9-7E74822175B9}" destId="{5151172A-7DC3-4629-979C-87CC7EBDE51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3713BC-52C2-4288-AAC9-3E531F03E40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EEFB0D6A-F99E-43E8-81D5-C618F24C9B92}">
      <dgm:prSet phldrT="[Metin]" custT="1"/>
      <dgm:spPr/>
      <dgm:t>
        <a:bodyPr/>
        <a:lstStyle/>
        <a:p>
          <a:r>
            <a:rPr lang="tr-TR" sz="4000" dirty="0" smtClean="0"/>
            <a:t>DİKKAT:</a:t>
          </a:r>
          <a:endParaRPr lang="tr-TR" sz="4000" dirty="0"/>
        </a:p>
      </dgm:t>
    </dgm:pt>
    <dgm:pt modelId="{E5356CA3-B705-4CBA-A1DD-444CB4304EE8}" type="parTrans" cxnId="{38EE9C74-B88F-4BBA-AC7D-64A8C847CE54}">
      <dgm:prSet/>
      <dgm:spPr/>
      <dgm:t>
        <a:bodyPr/>
        <a:lstStyle/>
        <a:p>
          <a:endParaRPr lang="tr-TR"/>
        </a:p>
      </dgm:t>
    </dgm:pt>
    <dgm:pt modelId="{DB5932DA-C4B5-423A-9158-6B829A0EBBE9}" type="sibTrans" cxnId="{38EE9C74-B88F-4BBA-AC7D-64A8C847CE54}">
      <dgm:prSet/>
      <dgm:spPr/>
      <dgm:t>
        <a:bodyPr/>
        <a:lstStyle/>
        <a:p>
          <a:endParaRPr lang="tr-TR"/>
        </a:p>
      </dgm:t>
    </dgm:pt>
    <dgm:pt modelId="{5DDE53E3-6F2C-4BEC-B4A9-0C33905FC177}">
      <dgm:prSet phldrT="[Metin]"/>
      <dgm:spPr/>
      <dgm:t>
        <a:bodyPr/>
        <a:lstStyle/>
        <a:p>
          <a:r>
            <a:rPr lang="tr-TR" b="1" dirty="0" smtClean="0"/>
            <a:t>2013 yılı Doğrudan Faaliyet Destek Programı (DFDP) bütçesinin tükenmesi halinde başvuru kabulüne son verileceğinden başvuru sahiplerinin proje tekliflerini sunmak için son başvuru tarihini beklememeleri önerilir. </a:t>
          </a:r>
          <a:endParaRPr lang="tr-TR" dirty="0"/>
        </a:p>
      </dgm:t>
    </dgm:pt>
    <dgm:pt modelId="{58D9D2DC-0347-4D0D-932A-96B21843FF1D}" type="parTrans" cxnId="{DD9B0B78-AB52-47D4-A9F6-00CEC60F726D}">
      <dgm:prSet/>
      <dgm:spPr/>
      <dgm:t>
        <a:bodyPr/>
        <a:lstStyle/>
        <a:p>
          <a:endParaRPr lang="tr-TR"/>
        </a:p>
      </dgm:t>
    </dgm:pt>
    <dgm:pt modelId="{52C5B68C-A403-41B6-B854-FAD222896CF0}" type="sibTrans" cxnId="{DD9B0B78-AB52-47D4-A9F6-00CEC60F726D}">
      <dgm:prSet/>
      <dgm:spPr/>
      <dgm:t>
        <a:bodyPr/>
        <a:lstStyle/>
        <a:p>
          <a:endParaRPr lang="tr-TR"/>
        </a:p>
      </dgm:t>
    </dgm:pt>
    <dgm:pt modelId="{E687BBC9-0164-49CB-8C9D-1B60E253E35D}">
      <dgm:prSet phldrT="[Metin]"/>
      <dgm:spPr/>
      <dgm:t>
        <a:bodyPr/>
        <a:lstStyle/>
        <a:p>
          <a:endParaRPr lang="tr-TR" dirty="0"/>
        </a:p>
      </dgm:t>
    </dgm:pt>
    <dgm:pt modelId="{76CB3DA4-6FAD-435F-9ED6-9DA5D51F3D03}" type="parTrans" cxnId="{743F48B7-DE34-4863-A1E9-80F2640D0BAE}">
      <dgm:prSet/>
      <dgm:spPr/>
      <dgm:t>
        <a:bodyPr/>
        <a:lstStyle/>
        <a:p>
          <a:endParaRPr lang="tr-TR"/>
        </a:p>
      </dgm:t>
    </dgm:pt>
    <dgm:pt modelId="{F02ADC07-5381-4D64-9DD3-1B7A561A7C34}" type="sibTrans" cxnId="{743F48B7-DE34-4863-A1E9-80F2640D0BAE}">
      <dgm:prSet/>
      <dgm:spPr/>
      <dgm:t>
        <a:bodyPr/>
        <a:lstStyle/>
        <a:p>
          <a:endParaRPr lang="tr-TR"/>
        </a:p>
      </dgm:t>
    </dgm:pt>
    <dgm:pt modelId="{A97C2081-E33C-4DA3-A132-9860ED42EE52}">
      <dgm:prSet phldrT="[Metin]"/>
      <dgm:spPr/>
      <dgm:t>
        <a:bodyPr/>
        <a:lstStyle/>
        <a:p>
          <a:r>
            <a:rPr lang="tr-TR" b="1" dirty="0" smtClean="0"/>
            <a:t>20 Aralık 2013 tarihi Programa başvuru yapmak için son başvuru tarihi olmakla birlikte uygun başvuru sahipleri bu tarihe kadar her zaman başvurularını Ajansa sunabilirler. </a:t>
          </a:r>
          <a:endParaRPr lang="tr-TR" dirty="0"/>
        </a:p>
      </dgm:t>
    </dgm:pt>
    <dgm:pt modelId="{93A5821C-12BA-4F0A-9C64-20659A32E577}" type="parTrans" cxnId="{62E4F0DF-56FD-4655-8CBC-C4ACF31CBD00}">
      <dgm:prSet/>
      <dgm:spPr/>
      <dgm:t>
        <a:bodyPr/>
        <a:lstStyle/>
        <a:p>
          <a:endParaRPr lang="tr-TR"/>
        </a:p>
      </dgm:t>
    </dgm:pt>
    <dgm:pt modelId="{082AD588-0E87-407C-8A61-EA2AD25621D0}" type="sibTrans" cxnId="{62E4F0DF-56FD-4655-8CBC-C4ACF31CBD00}">
      <dgm:prSet/>
      <dgm:spPr/>
      <dgm:t>
        <a:bodyPr/>
        <a:lstStyle/>
        <a:p>
          <a:endParaRPr lang="tr-TR"/>
        </a:p>
      </dgm:t>
    </dgm:pt>
    <dgm:pt modelId="{4512E7F9-6A1B-498C-A7AE-C88678A5DAAE}">
      <dgm:prSet phldrT="[Metin]"/>
      <dgm:spPr/>
      <dgm:t>
        <a:bodyPr/>
        <a:lstStyle/>
        <a:p>
          <a:endParaRPr lang="tr-TR" dirty="0"/>
        </a:p>
      </dgm:t>
    </dgm:pt>
    <dgm:pt modelId="{EC5BF876-97C5-4B1D-97DD-B63997769774}" type="parTrans" cxnId="{FF43846F-3782-411C-9C08-22F83B347386}">
      <dgm:prSet/>
      <dgm:spPr/>
      <dgm:t>
        <a:bodyPr/>
        <a:lstStyle/>
        <a:p>
          <a:endParaRPr lang="tr-TR"/>
        </a:p>
      </dgm:t>
    </dgm:pt>
    <dgm:pt modelId="{503DDCF5-8B3A-4426-80CC-DE1125B081D1}" type="sibTrans" cxnId="{FF43846F-3782-411C-9C08-22F83B347386}">
      <dgm:prSet/>
      <dgm:spPr/>
      <dgm:t>
        <a:bodyPr/>
        <a:lstStyle/>
        <a:p>
          <a:endParaRPr lang="tr-TR"/>
        </a:p>
      </dgm:t>
    </dgm:pt>
    <dgm:pt modelId="{DBC70080-8A4B-4826-87CD-46C6ABC90D8B}" type="pres">
      <dgm:prSet presAssocID="{613713BC-52C2-4288-AAC9-3E531F03E405}" presName="Name0" presStyleCnt="0">
        <dgm:presLayoutVars>
          <dgm:dir/>
          <dgm:animLvl val="lvl"/>
          <dgm:resizeHandles/>
        </dgm:presLayoutVars>
      </dgm:prSet>
      <dgm:spPr/>
      <dgm:t>
        <a:bodyPr/>
        <a:lstStyle/>
        <a:p>
          <a:endParaRPr lang="tr-TR"/>
        </a:p>
      </dgm:t>
    </dgm:pt>
    <dgm:pt modelId="{F82D1EC6-0B65-4851-A0BC-6CFF04F4FDCB}" type="pres">
      <dgm:prSet presAssocID="{EEFB0D6A-F99E-43E8-81D5-C618F24C9B92}" presName="linNode" presStyleCnt="0"/>
      <dgm:spPr/>
    </dgm:pt>
    <dgm:pt modelId="{4E3E445C-0CD6-4102-A64A-4B942E0C21C5}" type="pres">
      <dgm:prSet presAssocID="{EEFB0D6A-F99E-43E8-81D5-C618F24C9B92}" presName="parentShp" presStyleLbl="node1" presStyleIdx="0" presStyleCnt="1">
        <dgm:presLayoutVars>
          <dgm:bulletEnabled val="1"/>
        </dgm:presLayoutVars>
      </dgm:prSet>
      <dgm:spPr/>
      <dgm:t>
        <a:bodyPr/>
        <a:lstStyle/>
        <a:p>
          <a:endParaRPr lang="tr-TR"/>
        </a:p>
      </dgm:t>
    </dgm:pt>
    <dgm:pt modelId="{CD5D9EF2-4791-4820-8D04-E7832EA0D075}" type="pres">
      <dgm:prSet presAssocID="{EEFB0D6A-F99E-43E8-81D5-C618F24C9B92}" presName="childShp" presStyleLbl="bgAccFollowNode1" presStyleIdx="0" presStyleCnt="1" custScaleY="116638">
        <dgm:presLayoutVars>
          <dgm:bulletEnabled val="1"/>
        </dgm:presLayoutVars>
      </dgm:prSet>
      <dgm:spPr/>
      <dgm:t>
        <a:bodyPr/>
        <a:lstStyle/>
        <a:p>
          <a:endParaRPr lang="tr-TR"/>
        </a:p>
      </dgm:t>
    </dgm:pt>
  </dgm:ptLst>
  <dgm:cxnLst>
    <dgm:cxn modelId="{62E4F0DF-56FD-4655-8CBC-C4ACF31CBD00}" srcId="{EEFB0D6A-F99E-43E8-81D5-C618F24C9B92}" destId="{A97C2081-E33C-4DA3-A132-9860ED42EE52}" srcOrd="3" destOrd="0" parTransId="{93A5821C-12BA-4F0A-9C64-20659A32E577}" sibTransId="{082AD588-0E87-407C-8A61-EA2AD25621D0}"/>
    <dgm:cxn modelId="{F782366B-12B0-4E4C-8B04-4486CBD6255D}" type="presOf" srcId="{5DDE53E3-6F2C-4BEC-B4A9-0C33905FC177}" destId="{CD5D9EF2-4791-4820-8D04-E7832EA0D075}" srcOrd="0" destOrd="1" presId="urn:microsoft.com/office/officeart/2005/8/layout/vList6"/>
    <dgm:cxn modelId="{9442FF3C-30EE-49C2-9A3E-DA736F5827AC}" type="presOf" srcId="{4512E7F9-6A1B-498C-A7AE-C88678A5DAAE}" destId="{CD5D9EF2-4791-4820-8D04-E7832EA0D075}" srcOrd="0" destOrd="2" presId="urn:microsoft.com/office/officeart/2005/8/layout/vList6"/>
    <dgm:cxn modelId="{38EE9C74-B88F-4BBA-AC7D-64A8C847CE54}" srcId="{613713BC-52C2-4288-AAC9-3E531F03E405}" destId="{EEFB0D6A-F99E-43E8-81D5-C618F24C9B92}" srcOrd="0" destOrd="0" parTransId="{E5356CA3-B705-4CBA-A1DD-444CB4304EE8}" sibTransId="{DB5932DA-C4B5-423A-9158-6B829A0EBBE9}"/>
    <dgm:cxn modelId="{743F48B7-DE34-4863-A1E9-80F2640D0BAE}" srcId="{EEFB0D6A-F99E-43E8-81D5-C618F24C9B92}" destId="{E687BBC9-0164-49CB-8C9D-1B60E253E35D}" srcOrd="0" destOrd="0" parTransId="{76CB3DA4-6FAD-435F-9ED6-9DA5D51F3D03}" sibTransId="{F02ADC07-5381-4D64-9DD3-1B7A561A7C34}"/>
    <dgm:cxn modelId="{FF43846F-3782-411C-9C08-22F83B347386}" srcId="{EEFB0D6A-F99E-43E8-81D5-C618F24C9B92}" destId="{4512E7F9-6A1B-498C-A7AE-C88678A5DAAE}" srcOrd="2" destOrd="0" parTransId="{EC5BF876-97C5-4B1D-97DD-B63997769774}" sibTransId="{503DDCF5-8B3A-4426-80CC-DE1125B081D1}"/>
    <dgm:cxn modelId="{F4A163B9-287E-480C-8100-0A3AD31C9B4E}" type="presOf" srcId="{E687BBC9-0164-49CB-8C9D-1B60E253E35D}" destId="{CD5D9EF2-4791-4820-8D04-E7832EA0D075}" srcOrd="0" destOrd="0" presId="urn:microsoft.com/office/officeart/2005/8/layout/vList6"/>
    <dgm:cxn modelId="{BC9C6742-31F1-45DF-BF6D-6EE5A33A0D03}" type="presOf" srcId="{EEFB0D6A-F99E-43E8-81D5-C618F24C9B92}" destId="{4E3E445C-0CD6-4102-A64A-4B942E0C21C5}" srcOrd="0" destOrd="0" presId="urn:microsoft.com/office/officeart/2005/8/layout/vList6"/>
    <dgm:cxn modelId="{DD9B0B78-AB52-47D4-A9F6-00CEC60F726D}" srcId="{EEFB0D6A-F99E-43E8-81D5-C618F24C9B92}" destId="{5DDE53E3-6F2C-4BEC-B4A9-0C33905FC177}" srcOrd="1" destOrd="0" parTransId="{58D9D2DC-0347-4D0D-932A-96B21843FF1D}" sibTransId="{52C5B68C-A403-41B6-B854-FAD222896CF0}"/>
    <dgm:cxn modelId="{382C7A19-1338-43F1-8D42-E74A0F9D83DC}" type="presOf" srcId="{613713BC-52C2-4288-AAC9-3E531F03E405}" destId="{DBC70080-8A4B-4826-87CD-46C6ABC90D8B}" srcOrd="0" destOrd="0" presId="urn:microsoft.com/office/officeart/2005/8/layout/vList6"/>
    <dgm:cxn modelId="{4D2DAEA6-8A6B-49B5-B4CC-1FEDA89B9569}" type="presOf" srcId="{A97C2081-E33C-4DA3-A132-9860ED42EE52}" destId="{CD5D9EF2-4791-4820-8D04-E7832EA0D075}" srcOrd="0" destOrd="3" presId="urn:microsoft.com/office/officeart/2005/8/layout/vList6"/>
    <dgm:cxn modelId="{C5A3681D-DB26-4E25-B6C3-996468FD4064}" type="presParOf" srcId="{DBC70080-8A4B-4826-87CD-46C6ABC90D8B}" destId="{F82D1EC6-0B65-4851-A0BC-6CFF04F4FDCB}" srcOrd="0" destOrd="0" presId="urn:microsoft.com/office/officeart/2005/8/layout/vList6"/>
    <dgm:cxn modelId="{70747761-7DFE-4006-9687-F23A4DE78712}" type="presParOf" srcId="{F82D1EC6-0B65-4851-A0BC-6CFF04F4FDCB}" destId="{4E3E445C-0CD6-4102-A64A-4B942E0C21C5}" srcOrd="0" destOrd="0" presId="urn:microsoft.com/office/officeart/2005/8/layout/vList6"/>
    <dgm:cxn modelId="{6DA44575-B095-4971-B9D4-8F43D824640A}" type="presParOf" srcId="{F82D1EC6-0B65-4851-A0BC-6CFF04F4FDCB}" destId="{CD5D9EF2-4791-4820-8D04-E7832EA0D07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2661C-2F8A-4E96-B61F-BB2959FB86DA}">
      <dsp:nvSpPr>
        <dsp:cNvPr id="0" name=""/>
        <dsp:cNvSpPr/>
      </dsp:nvSpPr>
      <dsp:spPr>
        <a:xfrm>
          <a:off x="0" y="0"/>
          <a:ext cx="1176042" cy="1176042"/>
        </a:xfrm>
        <a:prstGeom prst="pie">
          <a:avLst>
            <a:gd name="adj1" fmla="val 5400000"/>
            <a:gd name="adj2" fmla="val 1620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79FAEB-DE00-41AD-8653-5642796CC4C4}">
      <dsp:nvSpPr>
        <dsp:cNvPr id="0" name=""/>
        <dsp:cNvSpPr/>
      </dsp:nvSpPr>
      <dsp:spPr>
        <a:xfrm>
          <a:off x="576055" y="0"/>
          <a:ext cx="2983878" cy="1176042"/>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err="1" smtClean="0">
              <a:latin typeface="+mn-lt"/>
              <a:ea typeface="Tahoma" pitchFamily="34" charset="0"/>
              <a:cs typeface="Tahoma" pitchFamily="34" charset="0"/>
            </a:rPr>
            <a:t>Faiz</a:t>
          </a:r>
          <a:r>
            <a:rPr lang="en-US" sz="2000" b="1" kern="1200" dirty="0" smtClean="0">
              <a:latin typeface="+mn-lt"/>
              <a:ea typeface="Tahoma" pitchFamily="34" charset="0"/>
              <a:cs typeface="Tahoma" pitchFamily="34" charset="0"/>
            </a:rPr>
            <a:t> Desteği</a:t>
          </a:r>
          <a:endParaRPr lang="tr-TR" sz="2000" b="1" kern="1200" dirty="0">
            <a:latin typeface="+mn-lt"/>
            <a:ea typeface="Tahoma" pitchFamily="34" charset="0"/>
            <a:cs typeface="Tahoma" pitchFamily="34" charset="0"/>
          </a:endParaRPr>
        </a:p>
      </dsp:txBody>
      <dsp:txXfrm>
        <a:off x="576055" y="0"/>
        <a:ext cx="2983878" cy="558619"/>
      </dsp:txXfrm>
    </dsp:sp>
    <dsp:sp modelId="{39D50A24-FF3A-4965-A20B-85146BE6E2CA}">
      <dsp:nvSpPr>
        <dsp:cNvPr id="0" name=""/>
        <dsp:cNvSpPr/>
      </dsp:nvSpPr>
      <dsp:spPr>
        <a:xfrm>
          <a:off x="308711" y="558619"/>
          <a:ext cx="558619" cy="558619"/>
        </a:xfrm>
        <a:prstGeom prst="pie">
          <a:avLst>
            <a:gd name="adj1" fmla="val 5400000"/>
            <a:gd name="adj2" fmla="val 1620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A3E724-A9F7-4FC9-9653-29A000D78DE8}">
      <dsp:nvSpPr>
        <dsp:cNvPr id="0" name=""/>
        <dsp:cNvSpPr/>
      </dsp:nvSpPr>
      <dsp:spPr>
        <a:xfrm>
          <a:off x="588021" y="548888"/>
          <a:ext cx="2983878" cy="578082"/>
        </a:xfrm>
        <a:prstGeom prst="rect">
          <a:avLst/>
        </a:prstGeom>
        <a:solidFill>
          <a:schemeClr val="lt1">
            <a:alpha val="90000"/>
            <a:hueOff val="0"/>
            <a:satOff val="0"/>
            <a:lumOff val="0"/>
            <a:alphaOff val="0"/>
          </a:schemeClr>
        </a:solidFill>
        <a:ln w="9525" cap="flat" cmpd="sng" algn="ctr">
          <a:solidFill>
            <a:schemeClr val="accent1">
              <a:shade val="50000"/>
              <a:hueOff val="361437"/>
              <a:satOff val="-7560"/>
              <a:lumOff val="4206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err="1" smtClean="0">
              <a:latin typeface="+mn-lt"/>
              <a:ea typeface="Tahoma" pitchFamily="34" charset="0"/>
              <a:cs typeface="Tahoma" pitchFamily="34" charset="0"/>
            </a:rPr>
            <a:t>Faizsiz</a:t>
          </a:r>
          <a:r>
            <a:rPr lang="en-US" sz="2000" b="1" kern="1200" dirty="0" smtClean="0">
              <a:latin typeface="+mn-lt"/>
              <a:ea typeface="Tahoma" pitchFamily="34" charset="0"/>
              <a:cs typeface="Tahoma" pitchFamily="34" charset="0"/>
            </a:rPr>
            <a:t> </a:t>
          </a:r>
          <a:r>
            <a:rPr lang="en-US" sz="2000" b="1" kern="1200" dirty="0" err="1" smtClean="0">
              <a:latin typeface="+mn-lt"/>
              <a:ea typeface="Tahoma" pitchFamily="34" charset="0"/>
              <a:cs typeface="Tahoma" pitchFamily="34" charset="0"/>
            </a:rPr>
            <a:t>Kredi</a:t>
          </a:r>
          <a:r>
            <a:rPr lang="en-US" sz="2000" b="1" kern="1200" dirty="0" smtClean="0">
              <a:latin typeface="+mn-lt"/>
              <a:ea typeface="Tahoma" pitchFamily="34" charset="0"/>
              <a:cs typeface="Tahoma" pitchFamily="34" charset="0"/>
            </a:rPr>
            <a:t> Desteği</a:t>
          </a:r>
          <a:endParaRPr lang="tr-TR" sz="2000" b="1" kern="1200" dirty="0">
            <a:latin typeface="+mn-lt"/>
            <a:ea typeface="Tahoma" pitchFamily="34" charset="0"/>
            <a:cs typeface="Tahoma" pitchFamily="34" charset="0"/>
          </a:endParaRPr>
        </a:p>
      </dsp:txBody>
      <dsp:txXfrm>
        <a:off x="588021" y="548888"/>
        <a:ext cx="2983878" cy="578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FC809-179A-4790-8604-A907190B8059}">
      <dsp:nvSpPr>
        <dsp:cNvPr id="0" name=""/>
        <dsp:cNvSpPr/>
      </dsp:nvSpPr>
      <dsp:spPr>
        <a:xfrm>
          <a:off x="0" y="0"/>
          <a:ext cx="1728192" cy="1728192"/>
        </a:xfrm>
        <a:prstGeom prst="pie">
          <a:avLst>
            <a:gd name="adj1" fmla="val 5400000"/>
            <a:gd name="adj2" fmla="val 1620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39998D-E12D-4FEE-B81E-DD3201525EBC}">
      <dsp:nvSpPr>
        <dsp:cNvPr id="0" name=""/>
        <dsp:cNvSpPr/>
      </dsp:nvSpPr>
      <dsp:spPr>
        <a:xfrm>
          <a:off x="864096" y="0"/>
          <a:ext cx="2779242" cy="1728192"/>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latin typeface="+mn-lt"/>
              <a:ea typeface="Tahoma" pitchFamily="34" charset="0"/>
              <a:cs typeface="Tahoma" pitchFamily="34" charset="0"/>
            </a:rPr>
            <a:t>Planlama Çalışmaları</a:t>
          </a:r>
          <a:endParaRPr lang="tr-TR" sz="2000" b="1" kern="1200" dirty="0">
            <a:latin typeface="+mn-lt"/>
            <a:ea typeface="Tahoma" pitchFamily="34" charset="0"/>
            <a:cs typeface="Tahoma" pitchFamily="34" charset="0"/>
          </a:endParaRPr>
        </a:p>
      </dsp:txBody>
      <dsp:txXfrm>
        <a:off x="864096" y="0"/>
        <a:ext cx="2779242" cy="518458"/>
      </dsp:txXfrm>
    </dsp:sp>
    <dsp:sp modelId="{0C4A3909-745E-4259-9A88-CFA16AAFBE7A}">
      <dsp:nvSpPr>
        <dsp:cNvPr id="0" name=""/>
        <dsp:cNvSpPr/>
      </dsp:nvSpPr>
      <dsp:spPr>
        <a:xfrm>
          <a:off x="302434" y="518458"/>
          <a:ext cx="1123323" cy="1123323"/>
        </a:xfrm>
        <a:prstGeom prst="pie">
          <a:avLst>
            <a:gd name="adj1" fmla="val 5400000"/>
            <a:gd name="adj2" fmla="val 1620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5A6F1D-2E39-4F52-AE6D-41D5DCBF56F4}">
      <dsp:nvSpPr>
        <dsp:cNvPr id="0" name=""/>
        <dsp:cNvSpPr/>
      </dsp:nvSpPr>
      <dsp:spPr>
        <a:xfrm>
          <a:off x="864096" y="518458"/>
          <a:ext cx="2779242" cy="1123323"/>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latin typeface="+mn-lt"/>
              <a:ea typeface="Tahoma" pitchFamily="34" charset="0"/>
              <a:cs typeface="Tahoma" pitchFamily="34" charset="0"/>
            </a:rPr>
            <a:t>Plan Uygulamaları</a:t>
          </a:r>
          <a:endParaRPr lang="tr-TR" sz="2000" b="1" kern="1200" dirty="0">
            <a:latin typeface="+mn-lt"/>
            <a:ea typeface="Tahoma" pitchFamily="34" charset="0"/>
            <a:cs typeface="Tahoma" pitchFamily="34" charset="0"/>
          </a:endParaRPr>
        </a:p>
      </dsp:txBody>
      <dsp:txXfrm>
        <a:off x="864096" y="518458"/>
        <a:ext cx="2779242" cy="518456"/>
      </dsp:txXfrm>
    </dsp:sp>
    <dsp:sp modelId="{1B54A485-AF2E-4DD9-9FD8-D5EF88CA8A3F}">
      <dsp:nvSpPr>
        <dsp:cNvPr id="0" name=""/>
        <dsp:cNvSpPr/>
      </dsp:nvSpPr>
      <dsp:spPr>
        <a:xfrm>
          <a:off x="604867" y="1036915"/>
          <a:ext cx="518457" cy="518457"/>
        </a:xfrm>
        <a:prstGeom prst="pie">
          <a:avLst>
            <a:gd name="adj1" fmla="val 5400000"/>
            <a:gd name="adj2" fmla="val 1620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B8BC4E-4777-475F-8FF3-A9A3C52CF801}">
      <dsp:nvSpPr>
        <dsp:cNvPr id="0" name=""/>
        <dsp:cNvSpPr/>
      </dsp:nvSpPr>
      <dsp:spPr>
        <a:xfrm>
          <a:off x="864096" y="991708"/>
          <a:ext cx="2779242" cy="608870"/>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latin typeface="+mn-lt"/>
              <a:ea typeface="Tahoma" pitchFamily="34" charset="0"/>
              <a:cs typeface="Tahoma" pitchFamily="34" charset="0"/>
            </a:rPr>
            <a:t>Yerel/Bölgesel Kalkınma Çalışmaları</a:t>
          </a:r>
          <a:endParaRPr lang="tr-TR" sz="2000" b="1" kern="1200" dirty="0">
            <a:latin typeface="+mn-lt"/>
            <a:ea typeface="Tahoma" pitchFamily="34" charset="0"/>
            <a:cs typeface="Tahoma" pitchFamily="34" charset="0"/>
          </a:endParaRPr>
        </a:p>
      </dsp:txBody>
      <dsp:txXfrm>
        <a:off x="864096" y="991708"/>
        <a:ext cx="2779242" cy="608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2661C-2F8A-4E96-B61F-BB2959FB86DA}">
      <dsp:nvSpPr>
        <dsp:cNvPr id="0" name=""/>
        <dsp:cNvSpPr/>
      </dsp:nvSpPr>
      <dsp:spPr>
        <a:xfrm>
          <a:off x="0" y="0"/>
          <a:ext cx="1280520" cy="1280520"/>
        </a:xfrm>
        <a:prstGeom prst="pie">
          <a:avLst>
            <a:gd name="adj1" fmla="val 5400000"/>
            <a:gd name="adj2" fmla="val 1620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79FAEB-DE00-41AD-8653-5642796CC4C4}">
      <dsp:nvSpPr>
        <dsp:cNvPr id="0" name=""/>
        <dsp:cNvSpPr/>
      </dsp:nvSpPr>
      <dsp:spPr>
        <a:xfrm>
          <a:off x="640260" y="0"/>
          <a:ext cx="2931639" cy="1280520"/>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latin typeface="+mn-lt"/>
              <a:ea typeface="Tahoma" pitchFamily="34" charset="0"/>
              <a:cs typeface="Tahoma" pitchFamily="34" charset="0"/>
            </a:rPr>
            <a:t>Proje Teklif Çağrısı</a:t>
          </a:r>
          <a:endParaRPr lang="tr-TR" sz="2000" b="1" kern="1200" dirty="0">
            <a:latin typeface="+mn-lt"/>
            <a:ea typeface="Tahoma" pitchFamily="34" charset="0"/>
            <a:cs typeface="Tahoma" pitchFamily="34" charset="0"/>
          </a:endParaRPr>
        </a:p>
      </dsp:txBody>
      <dsp:txXfrm>
        <a:off x="640260" y="0"/>
        <a:ext cx="2931639" cy="384156"/>
      </dsp:txXfrm>
    </dsp:sp>
    <dsp:sp modelId="{774CD81E-539A-4B7A-A913-63A1E36F5B31}">
      <dsp:nvSpPr>
        <dsp:cNvPr id="0" name=""/>
        <dsp:cNvSpPr/>
      </dsp:nvSpPr>
      <dsp:spPr>
        <a:xfrm>
          <a:off x="224091" y="384156"/>
          <a:ext cx="832337" cy="832337"/>
        </a:xfrm>
        <a:prstGeom prst="pie">
          <a:avLst>
            <a:gd name="adj1" fmla="val 5400000"/>
            <a:gd name="adj2" fmla="val 16200000"/>
          </a:avLst>
        </a:prstGeom>
        <a:gradFill rotWithShape="0">
          <a:gsLst>
            <a:gs pos="0">
              <a:schemeClr val="accent1">
                <a:shade val="50000"/>
                <a:hueOff val="240958"/>
                <a:satOff val="-5040"/>
                <a:lumOff val="28042"/>
                <a:alphaOff val="0"/>
                <a:tint val="50000"/>
                <a:satMod val="300000"/>
              </a:schemeClr>
            </a:gs>
            <a:gs pos="35000">
              <a:schemeClr val="accent1">
                <a:shade val="50000"/>
                <a:hueOff val="240958"/>
                <a:satOff val="-5040"/>
                <a:lumOff val="28042"/>
                <a:alphaOff val="0"/>
                <a:tint val="37000"/>
                <a:satMod val="300000"/>
              </a:schemeClr>
            </a:gs>
            <a:gs pos="100000">
              <a:schemeClr val="accent1">
                <a:shade val="50000"/>
                <a:hueOff val="240958"/>
                <a:satOff val="-5040"/>
                <a:lumOff val="280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886D24-4DBC-4D25-A058-CADE59169A3C}">
      <dsp:nvSpPr>
        <dsp:cNvPr id="0" name=""/>
        <dsp:cNvSpPr/>
      </dsp:nvSpPr>
      <dsp:spPr>
        <a:xfrm>
          <a:off x="640260" y="384156"/>
          <a:ext cx="2931639" cy="832337"/>
        </a:xfrm>
        <a:prstGeom prst="rect">
          <a:avLst/>
        </a:prstGeom>
        <a:solidFill>
          <a:schemeClr val="accent2">
            <a:lumMod val="75000"/>
          </a:schemeClr>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bg1"/>
              </a:solidFill>
              <a:latin typeface="+mn-lt"/>
              <a:ea typeface="Tahoma" pitchFamily="34" charset="0"/>
              <a:cs typeface="Tahoma" pitchFamily="34" charset="0"/>
            </a:rPr>
            <a:t>Doğrudan Faaliyet Desteği</a:t>
          </a:r>
          <a:endParaRPr lang="tr-TR" sz="2000" b="1" kern="1200" dirty="0">
            <a:solidFill>
              <a:schemeClr val="bg1"/>
            </a:solidFill>
            <a:latin typeface="+mn-lt"/>
            <a:ea typeface="Tahoma" pitchFamily="34" charset="0"/>
            <a:cs typeface="Tahoma" pitchFamily="34" charset="0"/>
          </a:endParaRPr>
        </a:p>
      </dsp:txBody>
      <dsp:txXfrm>
        <a:off x="640260" y="384156"/>
        <a:ext cx="2931639" cy="384155"/>
      </dsp:txXfrm>
    </dsp:sp>
    <dsp:sp modelId="{EF520F75-33B5-4F28-B027-2C8E3C46A8A9}">
      <dsp:nvSpPr>
        <dsp:cNvPr id="0" name=""/>
        <dsp:cNvSpPr/>
      </dsp:nvSpPr>
      <dsp:spPr>
        <a:xfrm>
          <a:off x="448182" y="768312"/>
          <a:ext cx="384155" cy="384155"/>
        </a:xfrm>
        <a:prstGeom prst="pie">
          <a:avLst>
            <a:gd name="adj1" fmla="val 5400000"/>
            <a:gd name="adj2" fmla="val 16200000"/>
          </a:avLst>
        </a:prstGeom>
        <a:gradFill rotWithShape="0">
          <a:gsLst>
            <a:gs pos="0">
              <a:schemeClr val="accent1">
                <a:shade val="50000"/>
                <a:hueOff val="240958"/>
                <a:satOff val="-5040"/>
                <a:lumOff val="28042"/>
                <a:alphaOff val="0"/>
                <a:tint val="50000"/>
                <a:satMod val="300000"/>
              </a:schemeClr>
            </a:gs>
            <a:gs pos="35000">
              <a:schemeClr val="accent1">
                <a:shade val="50000"/>
                <a:hueOff val="240958"/>
                <a:satOff val="-5040"/>
                <a:lumOff val="28042"/>
                <a:alphaOff val="0"/>
                <a:tint val="37000"/>
                <a:satMod val="300000"/>
              </a:schemeClr>
            </a:gs>
            <a:gs pos="100000">
              <a:schemeClr val="accent1">
                <a:shade val="50000"/>
                <a:hueOff val="240958"/>
                <a:satOff val="-5040"/>
                <a:lumOff val="280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5296C9-139B-42E2-9897-B96C43E22F9C}">
      <dsp:nvSpPr>
        <dsp:cNvPr id="0" name=""/>
        <dsp:cNvSpPr/>
      </dsp:nvSpPr>
      <dsp:spPr>
        <a:xfrm>
          <a:off x="640260" y="768312"/>
          <a:ext cx="2931639" cy="384155"/>
        </a:xfrm>
        <a:prstGeom prst="rect">
          <a:avLst/>
        </a:prstGeom>
        <a:solidFill>
          <a:schemeClr val="bg1"/>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latin typeface="+mn-lt"/>
              <a:ea typeface="Tahoma" pitchFamily="34" charset="0"/>
              <a:cs typeface="Tahoma" pitchFamily="34" charset="0"/>
            </a:rPr>
            <a:t>Güdümlü Proje Desteği</a:t>
          </a:r>
          <a:endParaRPr lang="tr-TR" sz="2000" b="1" kern="1200" dirty="0">
            <a:latin typeface="+mn-lt"/>
            <a:ea typeface="Tahoma" pitchFamily="34" charset="0"/>
            <a:cs typeface="Tahoma" pitchFamily="34" charset="0"/>
          </a:endParaRPr>
        </a:p>
      </dsp:txBody>
      <dsp:txXfrm>
        <a:off x="640260" y="768312"/>
        <a:ext cx="2931639" cy="384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172A-7DC3-4629-979C-87CC7EBDE51C}">
      <dsp:nvSpPr>
        <dsp:cNvPr id="0" name=""/>
        <dsp:cNvSpPr/>
      </dsp:nvSpPr>
      <dsp:spPr>
        <a:xfrm>
          <a:off x="0" y="448176"/>
          <a:ext cx="2357422" cy="1161761"/>
        </a:xfrm>
        <a:prstGeom prst="roundRect">
          <a:avLst/>
        </a:prstGeom>
        <a:solidFill>
          <a:schemeClr val="accent2"/>
        </a:solidFill>
        <a:ln w="38100" cap="flat" cmpd="sng" algn="ctr">
          <a:solidFill>
            <a:schemeClr val="lt1"/>
          </a:solidFill>
          <a:prstDash val="solid"/>
        </a:ln>
        <a:effectLst>
          <a:outerShdw blurRad="50800" dist="139700" dir="2700000" algn="tl" rotWithShape="0">
            <a:prstClr val="black">
              <a:alpha val="40000"/>
            </a:prst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latin typeface="Tahoma" pitchFamily="34" charset="0"/>
              <a:ea typeface="Tahoma" pitchFamily="34" charset="0"/>
              <a:cs typeface="Tahoma" pitchFamily="34" charset="0"/>
            </a:rPr>
            <a:t>MALİ</a:t>
          </a:r>
          <a:r>
            <a:rPr lang="tr-TR" sz="2400" b="1" kern="1200" dirty="0" smtClean="0">
              <a:solidFill>
                <a:schemeClr val="accent6">
                  <a:lumMod val="20000"/>
                  <a:lumOff val="80000"/>
                </a:schemeClr>
              </a:solidFill>
              <a:latin typeface="Tahoma" pitchFamily="34" charset="0"/>
              <a:ea typeface="Tahoma" pitchFamily="34" charset="0"/>
              <a:cs typeface="Tahoma" pitchFamily="34" charset="0"/>
            </a:rPr>
            <a:t> </a:t>
          </a:r>
          <a:r>
            <a:rPr lang="tr-TR" sz="2400" b="1" kern="1200" dirty="0" smtClean="0">
              <a:solidFill>
                <a:schemeClr val="bg1"/>
              </a:solidFill>
              <a:latin typeface="Tahoma" pitchFamily="34" charset="0"/>
              <a:ea typeface="Tahoma" pitchFamily="34" charset="0"/>
              <a:cs typeface="Tahoma" pitchFamily="34" charset="0"/>
            </a:rPr>
            <a:t>DESTEK</a:t>
          </a:r>
          <a:endParaRPr lang="tr-TR" sz="2400" kern="1200" dirty="0">
            <a:solidFill>
              <a:schemeClr val="bg1"/>
            </a:solidFill>
            <a:latin typeface="Tahoma" pitchFamily="34" charset="0"/>
            <a:ea typeface="Tahoma" pitchFamily="34" charset="0"/>
            <a:cs typeface="Tahoma" pitchFamily="34" charset="0"/>
          </a:endParaRPr>
        </a:p>
      </dsp:txBody>
      <dsp:txXfrm>
        <a:off x="56712" y="504888"/>
        <a:ext cx="2243998" cy="1048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172A-7DC3-4629-979C-87CC7EBDE51C}">
      <dsp:nvSpPr>
        <dsp:cNvPr id="0" name=""/>
        <dsp:cNvSpPr/>
      </dsp:nvSpPr>
      <dsp:spPr>
        <a:xfrm>
          <a:off x="0" y="545"/>
          <a:ext cx="2214546" cy="1342899"/>
        </a:xfrm>
        <a:prstGeom prst="roundRect">
          <a:avLst/>
        </a:prstGeom>
        <a:solidFill>
          <a:schemeClr val="tx2">
            <a:lumMod val="75000"/>
          </a:schemeClr>
        </a:solidFill>
        <a:ln w="38100" cap="flat" cmpd="sng" algn="ctr">
          <a:solidFill>
            <a:schemeClr val="lt1"/>
          </a:solidFill>
          <a:prstDash val="solid"/>
        </a:ln>
        <a:effectLst>
          <a:outerShdw blurRad="50800" dist="139700" dir="2700000" algn="tl" rotWithShape="0">
            <a:prstClr val="black">
              <a:alpha val="40000"/>
            </a:prst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latin typeface="Tahoma" pitchFamily="34" charset="0"/>
              <a:ea typeface="Tahoma" pitchFamily="34" charset="0"/>
              <a:cs typeface="Tahoma" pitchFamily="34" charset="0"/>
            </a:rPr>
            <a:t>TEKNİK DESTEK</a:t>
          </a:r>
          <a:endParaRPr lang="tr-TR" sz="2400" kern="1200" dirty="0">
            <a:solidFill>
              <a:schemeClr val="bg1"/>
            </a:solidFill>
            <a:latin typeface="Tahoma" pitchFamily="34" charset="0"/>
            <a:ea typeface="Tahoma" pitchFamily="34" charset="0"/>
            <a:cs typeface="Tahoma" pitchFamily="34" charset="0"/>
          </a:endParaRPr>
        </a:p>
      </dsp:txBody>
      <dsp:txXfrm>
        <a:off x="65555" y="66100"/>
        <a:ext cx="2083436" cy="1211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D9EF2-4791-4820-8D04-E7832EA0D075}">
      <dsp:nvSpPr>
        <dsp:cNvPr id="0" name=""/>
        <dsp:cNvSpPr/>
      </dsp:nvSpPr>
      <dsp:spPr>
        <a:xfrm>
          <a:off x="3053884" y="2678"/>
          <a:ext cx="4575236" cy="50509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b="1" kern="1200" dirty="0" smtClean="0"/>
            <a:t>2013 yılı Doğrudan Faaliyet Destek Programı (DFDP) bütçesinin tükenmesi halinde başvuru kabulüne son verileceğinden başvuru sahiplerinin proje tekliflerini sunmak için son başvuru tarihini beklememeleri önerilir. </a:t>
          </a:r>
          <a:endParaRPr lang="tr-TR" sz="1500" kern="1200" dirty="0"/>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b="1" kern="1200" dirty="0" smtClean="0"/>
            <a:t>20 Aralık 2013 tarihi Programa başvuru yapmak için son başvuru tarihi olmakla birlikte uygun başvuru sahipleri bu tarihe kadar her zaman başvurularını Ajansa sunabilirler. </a:t>
          </a:r>
          <a:endParaRPr lang="tr-TR" sz="1500" kern="1200" dirty="0"/>
        </a:p>
      </dsp:txBody>
      <dsp:txXfrm>
        <a:off x="3053884" y="634050"/>
        <a:ext cx="2859523" cy="3788235"/>
      </dsp:txXfrm>
    </dsp:sp>
    <dsp:sp modelId="{4E3E445C-0CD6-4102-A64A-4B942E0C21C5}">
      <dsp:nvSpPr>
        <dsp:cNvPr id="0" name=""/>
        <dsp:cNvSpPr/>
      </dsp:nvSpPr>
      <dsp:spPr>
        <a:xfrm>
          <a:off x="3726" y="362930"/>
          <a:ext cx="3050157" cy="4330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tr-TR" sz="4000" kern="1200" dirty="0" smtClean="0"/>
            <a:t>DİKKAT:</a:t>
          </a:r>
          <a:endParaRPr lang="tr-TR" sz="4000" kern="1200" dirty="0"/>
        </a:p>
      </dsp:txBody>
      <dsp:txXfrm>
        <a:off x="152622" y="511826"/>
        <a:ext cx="2752365" cy="40326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2E043-21EB-41DB-9F03-00B2894D4E2C}" type="datetimeFigureOut">
              <a:rPr lang="tr-TR" smtClean="0"/>
              <a:pPr/>
              <a:t>19.09.2013</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F246AD-7BA6-4B9E-9FE3-2B2422F2297D}" type="slidenum">
              <a:rPr lang="tr-TR" smtClean="0"/>
              <a:pPr/>
              <a:t>‹#›</a:t>
            </a:fld>
            <a:endParaRPr lang="tr-TR"/>
          </a:p>
        </p:txBody>
      </p:sp>
    </p:spTree>
    <p:extLst>
      <p:ext uri="{BB962C8B-B14F-4D97-AF65-F5344CB8AC3E}">
        <p14:creationId xmlns:p14="http://schemas.microsoft.com/office/powerpoint/2010/main" val="1117336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909B9-DB96-49EB-A22D-54084BC85BE2}" type="datetimeFigureOut">
              <a:rPr lang="tr-TR" smtClean="0"/>
              <a:pPr/>
              <a:t>19.09.2013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B1781-86B9-43AC-A150-F238E7B39707}" type="slidenum">
              <a:rPr lang="tr-TR" smtClean="0"/>
              <a:pPr/>
              <a:t>‹#›</a:t>
            </a:fld>
            <a:endParaRPr lang="tr-TR"/>
          </a:p>
        </p:txBody>
      </p:sp>
    </p:spTree>
    <p:extLst>
      <p:ext uri="{BB962C8B-B14F-4D97-AF65-F5344CB8AC3E}">
        <p14:creationId xmlns:p14="http://schemas.microsoft.com/office/powerpoint/2010/main" val="30346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D9F75050-0E15-4C5B-92B0-66D068882F1F}" type="datetimeFigureOut">
              <a:rPr lang="tr-TR" smtClean="0"/>
              <a:pPr/>
              <a:t>19.09.2013</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807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D9F75050-0E15-4C5B-92B0-66D068882F1F}" type="datetimeFigureOut">
              <a:rPr lang="tr-TR" smtClean="0"/>
              <a:pPr/>
              <a:t>19.09.2013</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773396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Resim" descr="powerpoint sablonu.png"/>
          <p:cNvPicPr>
            <a:picLocks noChangeAspect="1"/>
          </p:cNvPicPr>
          <p:nvPr/>
        </p:nvPicPr>
        <p:blipFill>
          <a:blip r:embed="rId5"/>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ortal.kays.kalk&#305;nma.gov.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10.254.7.40\pyb\2012\PT&#199;%202012\&#231;&#305;k&#305;&#351;\2012%20YEN&#304;%20%20SUNUM\&#304;dari%20Kontrol%20Listesi.docx" TargetMode="External"/><Relationship Id="rId2" Type="http://schemas.openxmlformats.org/officeDocument/2006/relationships/hyperlink" Target="&#214;n%20&#304;nceleme.docx"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file:///\\10.254.7.40\pyb\2012\PT&#199;%202012\&#231;&#305;k&#305;&#351;\2012%20YEN&#304;%20%20SUNUM\Uygunluk%20Kontrol%20Listesi.docx" TargetMode="External"/><Relationship Id="rId4" Type="http://schemas.openxmlformats.org/officeDocument/2006/relationships/hyperlink" Target="De&#287;erlendirme.doc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37832"/>
            <a:ext cx="7344816" cy="1077218"/>
          </a:xfrm>
          <a:prstGeom prst="rect">
            <a:avLst/>
          </a:prstGeom>
          <a:solidFill>
            <a:schemeClr val="tx2">
              <a:lumMod val="60000"/>
              <a:lumOff val="40000"/>
            </a:schemeClr>
          </a:solidFill>
        </p:spPr>
        <p:txBody>
          <a:bodyPr wrap="square" rtlCol="0">
            <a:spAutoFit/>
          </a:bodyPr>
          <a:lstStyle/>
          <a:p>
            <a:pPr algn="ctr"/>
            <a:r>
              <a:rPr lang="tr-TR" sz="3200" b="1" dirty="0" smtClean="0">
                <a:solidFill>
                  <a:schemeClr val="bg1"/>
                </a:solidFill>
              </a:rPr>
              <a:t>2013 YILI DOĞRUDAN FAALİYET DESTEK PROGRAMI</a:t>
            </a:r>
            <a:endParaRPr lang="tr-TR" sz="3200" b="1" dirty="0">
              <a:solidFill>
                <a:schemeClr val="bg1"/>
              </a:solidFill>
            </a:endParaRPr>
          </a:p>
        </p:txBody>
      </p:sp>
      <p:pic>
        <p:nvPicPr>
          <p:cNvPr id="1026" name="Picture 2" descr="C:\Users\tugce.altun@dogaka.gov.tr\AppData\Local\Microsoft\Windows\Temporary Internet Files\Content.Outlook\1LM0P1JA\15Temmuz_DFD_2013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86" y="1268760"/>
            <a:ext cx="3729106" cy="5301207"/>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706547" y="2971786"/>
            <a:ext cx="4004880" cy="2585323"/>
          </a:xfrm>
          <a:prstGeom prst="rect">
            <a:avLst/>
          </a:prstGeom>
          <a:solidFill>
            <a:schemeClr val="accent1">
              <a:lumMod val="20000"/>
              <a:lumOff val="80000"/>
            </a:schemeClr>
          </a:solidFill>
        </p:spPr>
        <p:txBody>
          <a:bodyPr wrap="square" rtlCol="0">
            <a:spAutoFit/>
          </a:bodyPr>
          <a:lstStyle/>
          <a:p>
            <a:pPr algn="ctr"/>
            <a:r>
              <a:rPr lang="tr-TR" sz="2400" b="1" dirty="0" smtClean="0"/>
              <a:t>İlana Çıkış Tarihi:</a:t>
            </a:r>
          </a:p>
          <a:p>
            <a:pPr algn="ctr"/>
            <a:r>
              <a:rPr lang="tr-TR" sz="2400" b="1" dirty="0" smtClean="0"/>
              <a:t>15 Temmuz 2013</a:t>
            </a:r>
          </a:p>
          <a:p>
            <a:pPr algn="ctr"/>
            <a:endParaRPr lang="tr-TR" sz="2400" b="1" dirty="0" smtClean="0"/>
          </a:p>
          <a:p>
            <a:pPr algn="ctr"/>
            <a:endParaRPr lang="tr-TR" sz="2400" b="1" dirty="0" smtClean="0"/>
          </a:p>
          <a:p>
            <a:pPr algn="ctr"/>
            <a:r>
              <a:rPr lang="tr-TR" sz="2400" b="1" dirty="0" smtClean="0"/>
              <a:t>Son Başvuru Tarihi: </a:t>
            </a:r>
          </a:p>
          <a:p>
            <a:pPr algn="ctr"/>
            <a:r>
              <a:rPr lang="tr-TR" sz="2400" b="1" dirty="0" smtClean="0"/>
              <a:t>20 Aralık 2013 Saat 17:00</a:t>
            </a:r>
          </a:p>
          <a:p>
            <a:endParaRPr lang="tr-TR" dirty="0"/>
          </a:p>
        </p:txBody>
      </p:sp>
    </p:spTree>
    <p:extLst>
      <p:ext uri="{BB962C8B-B14F-4D97-AF65-F5344CB8AC3E}">
        <p14:creationId xmlns:p14="http://schemas.microsoft.com/office/powerpoint/2010/main" val="204586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84153580"/>
              </p:ext>
            </p:extLst>
          </p:nvPr>
        </p:nvGraphicFramePr>
        <p:xfrm>
          <a:off x="457200" y="1287740"/>
          <a:ext cx="8435280" cy="4777425"/>
        </p:xfrm>
        <a:graphic>
          <a:graphicData uri="http://schemas.openxmlformats.org/drawingml/2006/table">
            <a:tbl>
              <a:tblPr/>
              <a:tblGrid>
                <a:gridCol w="8435280"/>
              </a:tblGrid>
              <a:tr h="4777425">
                <a:tc>
                  <a:txBody>
                    <a:bodyPr/>
                    <a:lstStyle/>
                    <a:p>
                      <a:pPr algn="just">
                        <a:lnSpc>
                          <a:spcPct val="115000"/>
                        </a:lnSpc>
                        <a:spcAft>
                          <a:spcPts val="345"/>
                        </a:spcAft>
                      </a:pPr>
                      <a:r>
                        <a:rPr lang="tr-TR" sz="1200" i="1" dirty="0">
                          <a:solidFill>
                            <a:srgbClr val="000000"/>
                          </a:solidFill>
                          <a:effectLst/>
                          <a:latin typeface="Times New Roman"/>
                          <a:ea typeface="Times New Roman"/>
                        </a:rPr>
                        <a:t>“</a:t>
                      </a:r>
                      <a:r>
                        <a:rPr lang="tr-TR" sz="2000" i="1" dirty="0">
                          <a:solidFill>
                            <a:srgbClr val="000000"/>
                          </a:solidFill>
                          <a:effectLst/>
                          <a:latin typeface="Times New Roman"/>
                          <a:ea typeface="Times New Roman"/>
                        </a:rPr>
                        <a:t>Kalkınma Ajansları Proje ve Faaliyet Destekleme Yönetmeliği 10. Maddesi” uyarınca, 5449 Sayılı Kanunun 19. Maddesinin (d) ve (e) bendi kapsamında belirtilen ajans bütçe paylarını kısmen veya tamamen ödememiş olan il özel idareleri, belediyeler ile sanayi ve ticaret odaları, birikmiş bütün borçlarını ve bunlarla ilişkili varsa diğer bütün mali yükümlülüklerini tamamen yerine getirmedikçe Doğu Akdeniz Kalkınma Ajansı ile destek sözleşmesi imzalayamaz.</a:t>
                      </a:r>
                      <a:endParaRPr lang="tr-TR" sz="2000" dirty="0">
                        <a:solidFill>
                          <a:srgbClr val="000000"/>
                        </a:solidFill>
                        <a:effectLst/>
                        <a:latin typeface="Times New Roman"/>
                        <a:ea typeface="Times New Roman"/>
                      </a:endParaRPr>
                    </a:p>
                    <a:p>
                      <a:pPr marL="80010" algn="just">
                        <a:lnSpc>
                          <a:spcPct val="115000"/>
                        </a:lnSpc>
                        <a:spcAft>
                          <a:spcPts val="345"/>
                        </a:spcAft>
                      </a:pPr>
                      <a:r>
                        <a:rPr lang="tr-TR" sz="2000" i="1" dirty="0">
                          <a:solidFill>
                            <a:srgbClr val="000000"/>
                          </a:solidFill>
                          <a:effectLst/>
                          <a:latin typeface="Times New Roman"/>
                          <a:ea typeface="Times New Roman"/>
                        </a:rPr>
                        <a:t>Bu sebeple;</a:t>
                      </a:r>
                      <a:endParaRPr lang="tr-TR" sz="2000" dirty="0">
                        <a:solidFill>
                          <a:srgbClr val="000000"/>
                        </a:solidFill>
                        <a:effectLst/>
                        <a:latin typeface="Times New Roman"/>
                        <a:ea typeface="Times New Roman"/>
                      </a:endParaRPr>
                    </a:p>
                    <a:p>
                      <a:pPr marL="346710" algn="just">
                        <a:lnSpc>
                          <a:spcPct val="115000"/>
                        </a:lnSpc>
                        <a:spcAft>
                          <a:spcPts val="345"/>
                        </a:spcAft>
                      </a:pPr>
                      <a:r>
                        <a:rPr lang="tr-TR" sz="2000" i="1" dirty="0">
                          <a:solidFill>
                            <a:srgbClr val="000000"/>
                          </a:solidFill>
                          <a:effectLst/>
                          <a:latin typeface="Times New Roman"/>
                          <a:ea typeface="Times New Roman"/>
                        </a:rPr>
                        <a:t>1) 2011 ve 2012 yıllarında ödenmesi gereken Ajans katkı paylarının tamamının ödenmiş veya 6111 sayılı kanun kapsamında yapılandırılarak ilk taksitinin ödenmiş olması,</a:t>
                      </a:r>
                      <a:endParaRPr lang="tr-TR" sz="2000" dirty="0">
                        <a:solidFill>
                          <a:srgbClr val="000000"/>
                        </a:solidFill>
                        <a:effectLst/>
                        <a:latin typeface="Times New Roman"/>
                        <a:ea typeface="Times New Roman"/>
                      </a:endParaRPr>
                    </a:p>
                    <a:p>
                      <a:pPr marL="346710" algn="just">
                        <a:lnSpc>
                          <a:spcPct val="115000"/>
                        </a:lnSpc>
                        <a:spcAft>
                          <a:spcPts val="345"/>
                        </a:spcAft>
                      </a:pPr>
                      <a:r>
                        <a:rPr lang="tr-TR" sz="2000" i="1" dirty="0">
                          <a:solidFill>
                            <a:srgbClr val="000000"/>
                          </a:solidFill>
                          <a:effectLst/>
                          <a:latin typeface="Times New Roman"/>
                          <a:ea typeface="Times New Roman"/>
                        </a:rPr>
                        <a:t>2) 2013 yılında ödenmesi gereken Ajans katkı paylarının tamamının ise – Destek almaya hak kazanılması halinde – sözleşme imzalanana kadar ödenmiş olması gerekir.</a:t>
                      </a:r>
                      <a:endParaRPr lang="tr-TR" sz="2000" dirty="0">
                        <a:solidFill>
                          <a:srgbClr val="000000"/>
                        </a:solidFill>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r>
            </a:tbl>
          </a:graphicData>
        </a:graphic>
      </p:graphicFrame>
      <p:sp>
        <p:nvSpPr>
          <p:cNvPr id="3" name="Metin kutusu 2"/>
          <p:cNvSpPr txBox="1"/>
          <p:nvPr/>
        </p:nvSpPr>
        <p:spPr>
          <a:xfrm>
            <a:off x="3275856" y="50251"/>
            <a:ext cx="2592288" cy="646331"/>
          </a:xfrm>
          <a:prstGeom prst="rect">
            <a:avLst/>
          </a:prstGeom>
          <a:solidFill>
            <a:schemeClr val="tx2">
              <a:lumMod val="60000"/>
              <a:lumOff val="40000"/>
            </a:schemeClr>
          </a:solidFill>
        </p:spPr>
        <p:txBody>
          <a:bodyPr wrap="square" rtlCol="0">
            <a:spAutoFit/>
          </a:bodyPr>
          <a:lstStyle/>
          <a:p>
            <a:pPr algn="ctr"/>
            <a:r>
              <a:rPr lang="tr-TR" sz="3600" b="1" dirty="0" smtClean="0">
                <a:solidFill>
                  <a:schemeClr val="bg1"/>
                </a:solidFill>
              </a:rPr>
              <a:t>DİKKAT</a:t>
            </a:r>
            <a:endParaRPr lang="tr-TR" sz="3600" b="1" dirty="0">
              <a:solidFill>
                <a:schemeClr val="bg1"/>
              </a:solidFill>
            </a:endParaRPr>
          </a:p>
        </p:txBody>
      </p:sp>
      <p:pic>
        <p:nvPicPr>
          <p:cNvPr id="2050" name="Picture 2" descr="http://cdn.hafiftarif.com/wp-content/uploads/2013/01/dikk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0"/>
            <a:ext cx="1008112" cy="661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dn.hafiftarif.com/wp-content/uploads/2013/01/dikk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951" y="0"/>
            <a:ext cx="1008112" cy="66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0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03873284"/>
              </p:ext>
            </p:extLst>
          </p:nvPr>
        </p:nvGraphicFramePr>
        <p:xfrm>
          <a:off x="467544" y="1268761"/>
          <a:ext cx="8424936" cy="5070384"/>
        </p:xfrm>
        <a:graphic>
          <a:graphicData uri="http://schemas.openxmlformats.org/drawingml/2006/table">
            <a:tbl>
              <a:tblPr/>
              <a:tblGrid>
                <a:gridCol w="4401790"/>
                <a:gridCol w="4023146"/>
              </a:tblGrid>
              <a:tr h="720079">
                <a:tc>
                  <a:txBody>
                    <a:bodyPr/>
                    <a:lstStyle/>
                    <a:p>
                      <a:pPr algn="ctr" fontAlgn="ctr"/>
                      <a:r>
                        <a:rPr lang="tr-TR" sz="3200" b="0" i="0" u="none" strike="noStrike" dirty="0">
                          <a:solidFill>
                            <a:srgbClr val="000000"/>
                          </a:solidFill>
                          <a:effectLst/>
                          <a:latin typeface="Times New Roman"/>
                        </a:rPr>
                        <a:t>Program Bütçesi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800" b="1" i="0" u="none" strike="noStrike" dirty="0" smtClean="0">
                          <a:solidFill>
                            <a:srgbClr val="000000"/>
                          </a:solidFill>
                          <a:effectLst/>
                          <a:latin typeface="AbakuTLSymSans" pitchFamily="2" charset="0"/>
                        </a:rPr>
                        <a:t>¨</a:t>
                      </a:r>
                      <a:r>
                        <a:rPr lang="tr-TR" sz="2800" b="1" i="0" u="none" strike="noStrike" dirty="0" smtClean="0">
                          <a:solidFill>
                            <a:srgbClr val="000000"/>
                          </a:solidFill>
                          <a:effectLst/>
                          <a:latin typeface="Times New Roman"/>
                        </a:rPr>
                        <a:t>500.000</a:t>
                      </a:r>
                      <a:endParaRPr lang="tr-TR" sz="28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625378">
                <a:tc rowSpan="2">
                  <a:txBody>
                    <a:bodyPr/>
                    <a:lstStyle/>
                    <a:p>
                      <a:pPr algn="ctr" fontAlgn="ctr">
                        <a:lnSpc>
                          <a:spcPct val="100000"/>
                        </a:lnSpc>
                      </a:pPr>
                      <a:r>
                        <a:rPr lang="tr-TR" sz="3200" b="0" i="0" u="none" strike="noStrike" dirty="0" smtClean="0">
                          <a:solidFill>
                            <a:srgbClr val="000000"/>
                          </a:solidFill>
                          <a:effectLst/>
                          <a:latin typeface="Times New Roman"/>
                        </a:rPr>
                        <a:t>Proje</a:t>
                      </a:r>
                      <a:r>
                        <a:rPr lang="tr-TR" sz="3200" b="0" i="0" u="none" strike="noStrike" baseline="0" dirty="0" smtClean="0">
                          <a:solidFill>
                            <a:srgbClr val="000000"/>
                          </a:solidFill>
                          <a:effectLst/>
                          <a:latin typeface="Times New Roman"/>
                        </a:rPr>
                        <a:t> Başına </a:t>
                      </a:r>
                    </a:p>
                    <a:p>
                      <a:pPr algn="ctr" fontAlgn="ctr">
                        <a:lnSpc>
                          <a:spcPct val="100000"/>
                        </a:lnSpc>
                      </a:pPr>
                      <a:r>
                        <a:rPr lang="tr-TR" sz="3200" b="0" i="0" u="none" strike="noStrike" dirty="0" smtClean="0">
                          <a:solidFill>
                            <a:srgbClr val="000000"/>
                          </a:solidFill>
                          <a:effectLst/>
                          <a:latin typeface="Times New Roman"/>
                        </a:rPr>
                        <a:t>Destek Miktarı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0" u="none" strike="noStrike" baseline="0" dirty="0" smtClean="0">
                          <a:solidFill>
                            <a:srgbClr val="000000"/>
                          </a:solidFill>
                          <a:effectLst/>
                          <a:latin typeface="Times New Roman"/>
                        </a:rPr>
                        <a:t>Asgari: </a:t>
                      </a:r>
                      <a:r>
                        <a:rPr lang="tr-TR" sz="2800" b="1" i="0" u="none" strike="noStrike" dirty="0" smtClean="0">
                          <a:solidFill>
                            <a:srgbClr val="000000"/>
                          </a:solidFill>
                          <a:effectLst/>
                          <a:latin typeface="AbakuTLSymSans" pitchFamily="2" charset="0"/>
                        </a:rPr>
                        <a:t>¨</a:t>
                      </a:r>
                      <a:r>
                        <a:rPr lang="tr-TR" sz="2800" b="1" i="0" u="none" strike="noStrike" dirty="0" smtClean="0">
                          <a:solidFill>
                            <a:srgbClr val="000000"/>
                          </a:solidFill>
                          <a:effectLst/>
                          <a:latin typeface="Times New Roman"/>
                        </a:rPr>
                        <a:t>25.000</a:t>
                      </a:r>
                      <a:endParaRPr lang="tr-TR" sz="28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74">
                <a:tc vMerge="1">
                  <a:txBody>
                    <a:bodyPr/>
                    <a:lstStyle/>
                    <a:p>
                      <a:endParaRPr lang="tr-TR"/>
                    </a:p>
                  </a:txBody>
                  <a:tcPr/>
                </a:tc>
                <a:tc>
                  <a:txBody>
                    <a:bodyPr/>
                    <a:lstStyle/>
                    <a:p>
                      <a:pPr algn="ctr" fontAlgn="ctr"/>
                      <a:r>
                        <a:rPr lang="tr-TR" sz="2800" b="1" i="0" u="none" strike="noStrike" dirty="0" smtClean="0">
                          <a:solidFill>
                            <a:srgbClr val="000000"/>
                          </a:solidFill>
                          <a:effectLst/>
                          <a:latin typeface="Times New Roman"/>
                        </a:rPr>
                        <a:t> Azami: </a:t>
                      </a:r>
                      <a:r>
                        <a:rPr lang="tr-TR" sz="2800" b="1" i="0" u="none" strike="noStrike" dirty="0" smtClean="0">
                          <a:solidFill>
                            <a:srgbClr val="000000"/>
                          </a:solidFill>
                          <a:effectLst/>
                          <a:latin typeface="AbakuTLSymSans" pitchFamily="2" charset="0"/>
                        </a:rPr>
                        <a:t>¨</a:t>
                      </a:r>
                      <a:r>
                        <a:rPr lang="tr-TR" sz="2800" b="1" i="0" u="none" strike="noStrike" dirty="0" smtClean="0">
                          <a:solidFill>
                            <a:srgbClr val="000000"/>
                          </a:solidFill>
                          <a:effectLst/>
                          <a:latin typeface="Times New Roman"/>
                        </a:rPr>
                        <a:t>70.000</a:t>
                      </a:r>
                      <a:endParaRPr lang="tr-TR" sz="28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728">
                <a:tc rowSpan="2">
                  <a:txBody>
                    <a:bodyPr/>
                    <a:lstStyle/>
                    <a:p>
                      <a:pPr algn="ctr" fontAlgn="ctr"/>
                      <a:r>
                        <a:rPr lang="tr-TR" sz="3200" b="0" i="0" u="none" strike="noStrike" dirty="0">
                          <a:solidFill>
                            <a:srgbClr val="000000"/>
                          </a:solidFill>
                          <a:effectLst/>
                          <a:latin typeface="Times New Roman"/>
                        </a:rPr>
                        <a:t>Destek Oranı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800" b="1" i="0" u="none" strike="noStrike" dirty="0" smtClean="0">
                          <a:solidFill>
                            <a:srgbClr val="000000"/>
                          </a:solidFill>
                          <a:effectLst/>
                          <a:latin typeface="Times New Roman"/>
                        </a:rPr>
                        <a:t>Asgari: </a:t>
                      </a:r>
                      <a:r>
                        <a:rPr lang="tr-TR" sz="2800" b="1" i="0" u="none" strike="noStrike" dirty="0">
                          <a:solidFill>
                            <a:srgbClr val="000000"/>
                          </a:solidFill>
                          <a:effectLst/>
                          <a:latin typeface="Times New Roman"/>
                        </a:rPr>
                        <a:t>%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48519">
                <a:tc vMerge="1">
                  <a:txBody>
                    <a:bodyPr/>
                    <a:lstStyle/>
                    <a:p>
                      <a:endParaRPr lang="tr-TR"/>
                    </a:p>
                  </a:txBody>
                  <a:tcPr/>
                </a:tc>
                <a:tc>
                  <a:txBody>
                    <a:bodyPr/>
                    <a:lstStyle/>
                    <a:p>
                      <a:pPr algn="ctr" fontAlgn="ctr"/>
                      <a:r>
                        <a:rPr lang="tr-TR" sz="2800" b="1" i="0" u="none" strike="noStrike" dirty="0" smtClean="0">
                          <a:solidFill>
                            <a:srgbClr val="000000"/>
                          </a:solidFill>
                          <a:effectLst/>
                          <a:latin typeface="Times New Roman"/>
                        </a:rPr>
                        <a:t>Azami: </a:t>
                      </a:r>
                      <a:r>
                        <a:rPr lang="tr-TR" sz="2800" b="1" i="0" u="none" strike="noStrike" dirty="0">
                          <a:solidFill>
                            <a:srgbClr val="000000"/>
                          </a:solidFill>
                          <a:effectLst/>
                          <a:latin typeface="Times New Roman"/>
                        </a:rPr>
                        <a:t>% </a:t>
                      </a:r>
                      <a:r>
                        <a:rPr lang="tr-TR" sz="2800" b="1" i="0" u="none" strike="noStrike" dirty="0" smtClean="0">
                          <a:solidFill>
                            <a:srgbClr val="000000"/>
                          </a:solidFill>
                          <a:effectLst/>
                          <a:latin typeface="Times New Roman"/>
                        </a:rPr>
                        <a:t>100</a:t>
                      </a:r>
                      <a:endParaRPr lang="tr-TR" sz="28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902237">
                <a:tc>
                  <a:txBody>
                    <a:bodyPr/>
                    <a:lstStyle/>
                    <a:p>
                      <a:pPr algn="ctr" fontAlgn="ctr"/>
                      <a:r>
                        <a:rPr lang="tr-TR" sz="3200" b="0" i="0" u="none" strike="noStrike" dirty="0">
                          <a:solidFill>
                            <a:srgbClr val="000000"/>
                          </a:solidFill>
                          <a:effectLst/>
                          <a:latin typeface="Times New Roman"/>
                        </a:rPr>
                        <a:t>Uygulama Süresi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800" b="1" i="0" u="none" strike="noStrike" dirty="0" smtClean="0">
                          <a:solidFill>
                            <a:srgbClr val="000000"/>
                          </a:solidFill>
                          <a:effectLst/>
                          <a:latin typeface="Times New Roman"/>
                        </a:rPr>
                        <a:t>Azami: 3 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5969">
                <a:tc>
                  <a:txBody>
                    <a:bodyPr/>
                    <a:lstStyle/>
                    <a:p>
                      <a:pPr marL="0" algn="ctr" defTabSz="914400" rtl="0" eaLnBrk="1" fontAlgn="ctr" latinLnBrk="0" hangingPunct="1"/>
                      <a:r>
                        <a:rPr lang="tr-TR" sz="2800" b="0" i="0" u="none" strike="noStrike" kern="1200" dirty="0" smtClean="0">
                          <a:solidFill>
                            <a:srgbClr val="000000"/>
                          </a:solidFill>
                          <a:effectLst/>
                          <a:latin typeface="Times New Roman"/>
                          <a:ea typeface="+mn-ea"/>
                          <a:cs typeface="+mn-cs"/>
                        </a:rPr>
                        <a:t>Proje Uygulama Yeri</a:t>
                      </a:r>
                      <a:endParaRPr lang="tr-TR" sz="2800" b="0" i="0" u="none" strike="noStrike" kern="1200" dirty="0">
                        <a:solidFill>
                          <a:srgbClr val="000000"/>
                        </a:solidFill>
                        <a:effectLst/>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800" b="1" i="0" u="none" strike="noStrike" kern="1200" dirty="0" smtClean="0">
                          <a:solidFill>
                            <a:srgbClr val="000000"/>
                          </a:solidFill>
                          <a:effectLst/>
                          <a:latin typeface="Times New Roman"/>
                          <a:ea typeface="+mn-ea"/>
                          <a:cs typeface="+mn-cs"/>
                        </a:rPr>
                        <a:t>Hatay</a:t>
                      </a:r>
                    </a:p>
                    <a:p>
                      <a:pPr marL="0" marR="0" indent="0" algn="ctr" defTabSz="914400" rtl="0" eaLnBrk="1" fontAlgn="ctr" latinLnBrk="0" hangingPunct="1">
                        <a:lnSpc>
                          <a:spcPct val="100000"/>
                        </a:lnSpc>
                        <a:spcBef>
                          <a:spcPts val="0"/>
                        </a:spcBef>
                        <a:spcAft>
                          <a:spcPts val="0"/>
                        </a:spcAft>
                        <a:buClrTx/>
                        <a:buSzTx/>
                        <a:buFontTx/>
                        <a:buNone/>
                        <a:tabLst/>
                        <a:defRPr/>
                      </a:pPr>
                      <a:r>
                        <a:rPr lang="tr-TR" sz="2800" b="1" i="0" u="none" strike="noStrike" kern="1200" dirty="0" smtClean="0">
                          <a:solidFill>
                            <a:srgbClr val="000000"/>
                          </a:solidFill>
                          <a:effectLst/>
                          <a:latin typeface="Times New Roman"/>
                          <a:ea typeface="+mn-ea"/>
                          <a:cs typeface="+mn-cs"/>
                        </a:rPr>
                        <a:t>Kahramanmaraş</a:t>
                      </a:r>
                    </a:p>
                    <a:p>
                      <a:pPr marL="0" marR="0" indent="0" algn="ctr" defTabSz="914400" rtl="0" eaLnBrk="1" fontAlgn="ctr" latinLnBrk="0" hangingPunct="1">
                        <a:lnSpc>
                          <a:spcPct val="100000"/>
                        </a:lnSpc>
                        <a:spcBef>
                          <a:spcPts val="0"/>
                        </a:spcBef>
                        <a:spcAft>
                          <a:spcPts val="0"/>
                        </a:spcAft>
                        <a:buClrTx/>
                        <a:buSzTx/>
                        <a:buFontTx/>
                        <a:buNone/>
                        <a:tabLst/>
                        <a:defRPr/>
                      </a:pPr>
                      <a:r>
                        <a:rPr lang="tr-TR" sz="2800" b="1" i="0" u="none" strike="noStrike" kern="1200" dirty="0" smtClean="0">
                          <a:solidFill>
                            <a:srgbClr val="000000"/>
                          </a:solidFill>
                          <a:effectLst/>
                          <a:latin typeface="Times New Roman"/>
                          <a:ea typeface="+mn-ea"/>
                          <a:cs typeface="+mn-cs"/>
                        </a:rPr>
                        <a:t>Osmaniye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3" name="Metin kutusu 2"/>
          <p:cNvSpPr txBox="1"/>
          <p:nvPr/>
        </p:nvSpPr>
        <p:spPr>
          <a:xfrm>
            <a:off x="1115616" y="44624"/>
            <a:ext cx="7200800" cy="646331"/>
          </a:xfrm>
          <a:prstGeom prst="rect">
            <a:avLst/>
          </a:prstGeom>
          <a:solidFill>
            <a:schemeClr val="tx2">
              <a:lumMod val="60000"/>
              <a:lumOff val="40000"/>
            </a:schemeClr>
          </a:solidFill>
        </p:spPr>
        <p:txBody>
          <a:bodyPr wrap="square" rtlCol="0">
            <a:spAutoFit/>
          </a:bodyPr>
          <a:lstStyle/>
          <a:p>
            <a:pPr algn="ctr"/>
            <a:r>
              <a:rPr lang="tr-TR" sz="3600" b="1" dirty="0" smtClean="0">
                <a:solidFill>
                  <a:schemeClr val="bg1"/>
                </a:solidFill>
              </a:rPr>
              <a:t>PROGRAM KÜNYESİ</a:t>
            </a:r>
            <a:endParaRPr lang="tr-TR" sz="3600" b="1" dirty="0">
              <a:solidFill>
                <a:schemeClr val="bg1"/>
              </a:solidFill>
            </a:endParaRPr>
          </a:p>
        </p:txBody>
      </p:sp>
    </p:spTree>
    <p:extLst>
      <p:ext uri="{BB962C8B-B14F-4D97-AF65-F5344CB8AC3E}">
        <p14:creationId xmlns:p14="http://schemas.microsoft.com/office/powerpoint/2010/main" val="448347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4609" y="-27384"/>
            <a:ext cx="7341807"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309884" y="3068960"/>
            <a:ext cx="8834116" cy="3508653"/>
          </a:xfrm>
          <a:prstGeom prst="rect">
            <a:avLst/>
          </a:prstGeom>
          <a:solidFill>
            <a:schemeClr val="accent1">
              <a:lumMod val="20000"/>
              <a:lumOff val="80000"/>
            </a:schemeClr>
          </a:solidFill>
        </p:spPr>
        <p:txBody>
          <a:bodyPr wrap="square" rtlCol="0">
            <a:spAutoFit/>
          </a:bodyPr>
          <a:lstStyle/>
          <a:p>
            <a:pPr algn="just"/>
            <a:r>
              <a:rPr lang="tr-TR" sz="2200" b="1" dirty="0" smtClean="0"/>
              <a:t>Öncelik </a:t>
            </a:r>
            <a:r>
              <a:rPr lang="tr-TR" sz="2200" b="1" dirty="0"/>
              <a:t>1.</a:t>
            </a:r>
            <a:r>
              <a:rPr lang="tr-TR" sz="2200" dirty="0"/>
              <a:t>  </a:t>
            </a:r>
            <a:r>
              <a:rPr lang="tr-TR" sz="2000" b="1" dirty="0"/>
              <a:t>Enerji </a:t>
            </a:r>
            <a:r>
              <a:rPr lang="tr-TR" sz="2000" dirty="0"/>
              <a:t>konusunda Türkiye’nin önemli potansiyel </a:t>
            </a:r>
            <a:r>
              <a:rPr lang="tr-TR" sz="2000" dirty="0" smtClean="0"/>
              <a:t>merkezlerinden </a:t>
            </a:r>
            <a:r>
              <a:rPr lang="tr-TR" sz="2000" dirty="0"/>
              <a:t>birisi olan </a:t>
            </a:r>
            <a:r>
              <a:rPr lang="tr-TR" sz="2000" dirty="0" smtClean="0"/>
              <a:t>bölgenin, </a:t>
            </a:r>
            <a:r>
              <a:rPr lang="tr-TR" sz="2000" dirty="0"/>
              <a:t>ulusal ve uluslar arası yatırım süreçlerine dahil edilmesine katkı sağlayacak şekilde geliştirilmesi</a:t>
            </a:r>
            <a:r>
              <a:rPr lang="tr-TR" sz="2000" dirty="0" smtClean="0"/>
              <a:t>,</a:t>
            </a:r>
          </a:p>
          <a:p>
            <a:pPr algn="just"/>
            <a:endParaRPr lang="tr-TR" sz="2000" dirty="0" smtClean="0"/>
          </a:p>
          <a:p>
            <a:pPr marL="342900" lvl="0" indent="-342900" algn="just">
              <a:buFont typeface="Wingdings" pitchFamily="2" charset="2"/>
              <a:buChar char="v"/>
            </a:pPr>
            <a:r>
              <a:rPr lang="tr-TR" sz="2000" dirty="0"/>
              <a:t>Güneş, su ve rüzgar enerjisine yönelik yatırımlar başta olmak üzere yenilenebilir enerji kaynaklarının üretime kazandırılabilmesine yönelik çalışmalar</a:t>
            </a:r>
            <a:r>
              <a:rPr lang="tr-TR" sz="2000" dirty="0" smtClean="0"/>
              <a:t>,</a:t>
            </a:r>
            <a:endParaRPr lang="tr-TR" sz="2000" dirty="0"/>
          </a:p>
          <a:p>
            <a:pPr marL="342900" indent="-342900" algn="just">
              <a:buFont typeface="Wingdings" pitchFamily="2" charset="2"/>
              <a:buChar char="v"/>
            </a:pPr>
            <a:r>
              <a:rPr lang="tr-TR" sz="2000" dirty="0"/>
              <a:t>OSB’lerin ve KOBİ’lerin yenilenebilir enerji kaynaklarını kullanarak, ihtiyaç duydukları enerjiyi kendilerinin üretebilmesine sağlayacak çalışmalar</a:t>
            </a:r>
            <a:r>
              <a:rPr lang="tr-TR" sz="2000" dirty="0" smtClean="0"/>
              <a:t>,</a:t>
            </a:r>
            <a:endParaRPr lang="tr-TR" sz="2000" dirty="0"/>
          </a:p>
          <a:p>
            <a:pPr marL="342900" lvl="0" indent="-342900" algn="just">
              <a:buFont typeface="Wingdings" pitchFamily="2" charset="2"/>
              <a:buChar char="v"/>
            </a:pPr>
            <a:r>
              <a:rPr lang="tr-TR" sz="2000" dirty="0"/>
              <a:t>Bölgedeki mevcut ve yapımı devam eden atık su ve katı atık depolama tesislerindeki </a:t>
            </a:r>
            <a:r>
              <a:rPr lang="tr-TR" sz="2000" dirty="0" err="1"/>
              <a:t>biyokütle</a:t>
            </a:r>
            <a:r>
              <a:rPr lang="tr-TR" sz="2000" dirty="0"/>
              <a:t> ve gaz potansiyellerinden enerji üretimi amacıyla yararlanılmasına yönelik yatırımlara katkı sağlayacak çalışmalar</a:t>
            </a:r>
            <a:r>
              <a:rPr lang="tr-TR" sz="2000" dirty="0" smtClean="0"/>
              <a:t>,</a:t>
            </a:r>
            <a:endParaRPr lang="tr-TR" sz="2000" dirty="0"/>
          </a:p>
        </p:txBody>
      </p:sp>
      <p:sp>
        <p:nvSpPr>
          <p:cNvPr id="4" name="AutoShape 2" descr="data:image/jpeg;base64,/9j/4AAQSkZJRgABAQAAAQABAAD/2wCEAAkGBxIQEBUQEBQQFBUVFRcVFRUUFBIVFRUYGBcYGhUWFxgYHCggGRolGxgVITEiJSkrLy4uGB8zODMsNygtLisBCgoKDg0OGxAQGiwlHyQrLCw3Mi0sLCwwLywsLCwsLC0vLCwsLCwvLCwsLCwsLDAsLC8sLCwsLCwsLCwsLCwsLP/AABEIALIBGwMBIgACEQEDEQH/xAAcAAACAwEBAQEAAAAAAAAAAAAAAwIEBQYBBwj/xABHEAACAQMCAwUEBQkGBQQDAAABAhEAAxIEIQUxQRMiUWFxBjKBkRQjQlKhYnKCorGys8HRBxUlc5LwMzRTY+EkQ8LxNUSD/8QAGwEBAAMBAQEBAAAAAAAAAAAAAAECAwUEBgf/xAA4EQACAgEDAgMGAwUJAQAAAAAAAQIRAwQhMRJBMlGBBRMiM2GhcdHwQlKRseEUIzRDRHKCwfEk/9oADAMBAAIRAxEAPwDoP7TP7QX09w6PREC4P+Ld2OE8kQcsoiT0/Z8i1eruXmyu3Llxj1d2Y/Mmm6h31F9nO73bjNuQO87ExJO3Ol6rSPabC6jI3gwg/DxHpXXx44wVLk5eTJKbvsV4oipRRFamdkYoipRRFBZGKIqUURQEYoipRRFARiiKlFexQEIoq/wrhV7VPhYQsR7x5Kg8WY7AV0FyxpeG+8V1OpHIR9VbPjB6+Z38AKzlkSdLdl4wbV9jnH4ZdW12zrgh93M4s/5q8z68qpxVziGuuahzcusWP4AeAHQVWirxutyrrsQiiKnFEVJBCKIqcURQEYrypxRFARoipRRFARiiKlFEUBGKIqUURQEYoipRRFARiiKlFEUBGKBI3G3ptUooigOs9kv7QNVoXUXHe/YnvW3YswHU22O4I8OR/Gvvuh1aX7SXrRDI6hlI6g8q/K0V1fA/bjUaTTpp0PdTKOfVi3868ufT9W8eT04s/TtI5bGtvh3tC6L2OoRdRZ+5c3ZfzG5isiK8xr0SipcnmjNrg6Y+zdnVqbnDrsnmdPdIDr6N1+PzrnNXpLllzbuoyMPssIPqPEeYotOyMGQsrDcMpII9CK7ThXtbZ1CDT8UtpcXkLpXl5mN1P5S1m3OH1X3/AKmi6J/R/Y4WKIr6Bxf+zwsva8PuC4pEi2zCY/Ifk3xj1rh9TpntObdxWRhzVgQR8DVoZIz8LKzhKHJXiiKnFexWhnYuKIqcV0Ps37IajWw4HZWet5wYP5g5ufTbzqspKKtlopydI5xUJIABJJgACST4ADma7Hg/sQQvba9uxtgZdnIFwj8s8rY/H0rpLn0DgyfVjK8R77Q19/zeltfSPjXA8d47e1bTcMJMi2D3R5n7x8zXnWSeXwbLz/I3cI4/Hu/L8zW417VqqfRuHqLVofaUQT4les/lHf0rkiOpqcURW8MagtjGeRye5CKIqcURVylkIoipxRFBZCKIqcURQWQiiKnFEUFkIoipxRFBZCKIqcURQWQiiKnFEUFkIoipxRFBZCKIqcURQWQiiKnFEUFkIoipxRFBZOKIqeNGNCCEUY1OKMaA1fZ72j1Gib6oyk72290+n3T5iu+v8V4bxXT/APqZt3EGxg9qhgnuFQcxsdt/SvlmNdJwD2uu6LTtYtIveZmz5N3gB+EbV5dRj264rf6HpwZN+iT2+pn8e9nrmlJYEXbORVbyghZBgq4+w3kdvAms7R6K5euC1ZRrjtyVRJ9fIeZ2rU0vGHUYK1wBh3k3ZX6bjcH41Y0vtPd09lrOmSzbzMvdRYc7e4T5VSOqk1VWzWelin1XsbvC/ZfTaIC7r2t3bg37LIdih/LP2z5cvWo8c/tAYjDTAHoHYQijwROvx28q4q/ee4ZdmY+ZJpUVeOByfVldv7GTzqK6cey+4X7rXGL3GLM25ZjJNQipxRFeo81kIoipxRjQEIoip40Y0BCKIqeNEUBCKIqeNGNAQiiKnjRjQEIoip40Y0BGKIqePpXkUBGKIqUURQEYoipRRFARiiKlFEUBHGvManFEUBCKIqcURQDMaMaZFEVAF40Y0yKIoBeNGNMiiKA7ThmiRuDLdKjNb1wK3UAsJHmKwfafhy2LgVAQrKlyDvu6yfxmur4Sv+A//wB7n79ZPt3b/wCWf71i3+C/+a5qf/0erOk/8P6HIY0Y0yK9iukc0VFGNNiiKAVjRjTYoigFY0Y02K8igFxXsUyK8igFxRFMiiKAXFEU2KIoBUV7FMiiKAVFEU2KIoBUURTYryKAXFEUyKIoBcV7jU4r2KAXjXmNMiiKAhjXmNNivIoBmNGNNxoxqAKxoxpuNGNAKxoxpuNGNAd9wtf8BH+bc/iVm+3Fv/02jb/tKP1BWvw4f4Cv+Zc/ims72xE6DRH8kfuGuYvn+p0/9P6HERXsUzGjGumcwXFEUzGjGgFY0RTcaMaAjZsl2CjmT/snyry4ok47idj4+dXlTs7eX2rmy+SdT8eXpVTGqp2WapC8aMaZjRjViovGjGmY0Y0AvGjGmY0Y0AvGjGmY0Y0AvGjGmY0Y0AuKMaZjRjQC8aMaZjRjQC4oimY0Y0AvGiKZjRjQC4oxpmNEUAzGjGm40Y0sCsaMabjRjSwKxr3GmY0Y1AO+0I/wFfz3/imsz2qE8O0XxH6rVq6YxwJPNn/iGsv2hM8M0Z/LcfLOuavn+p038j0OOijGm40RXTs5grGvYqdSw8qixQnGrXDtJ2jwfdUZMfIdPU8qh2ZiYPyq3efsk7FfeO9w+ZGy/AftNUnLsuTSEd7lwiprb3aOW6clHgBypGNNxr3GrqkqRRu3bFRRFNxoxqbIFY0Y03GjGlgVjRjTcaMaWBUURTcaMaWBMV7FNxoxqLAqKMaZjXuNLArGjGm40Y1NgVjRjTMataPh1y7uohersQqD9I7fAVDdEqLeyKONWNFoLl4xaUtHM8lX85jsPjTr13T2eX17+JyS0PRR37n6oqvr+J3XthWIHgMVS2inwQd1SR6mPWm74PTDSt+LYm76ayJZvpDeCHCyD53D3n/QHxpR4/e+wLKr0VdNaKgeReWPqTWbY0RY5OSBzLtKgLyJVfeY+AHjVs8QZe7buX7aD3VVbYAH6RmTzPmTVdnzueuOKEVSRbxr3Gm40Y1JyxUURTcaMaAVjRjTcaMaA7VF/wADT85/4hrI4k08K03lfuD98/zrZT/8Gv5z/wAQ1g3XnhqL93VN+Nua50V/fN/U6Mn/AHPoYONWk11xRAK/6Lf9KVjRjXQaT5Oem1wWV4reHJgP0E/pUv75v/f/AFV/pVTGjGq+7j5FveT8xtwXdRk73HlBlG0cwDA6fCqVpIHnO/x3mtXhy929/lH94VUsIMoPI7VlXTJtdjfq6oJS72Ixoxp72ipIPSo41vdnlarYVFM1GnKHE84BI+6TvifOIrR4ZpwqtqXErbICg8nun3F8wPePkPOqDyxJJJJJJJ5kncmoTtktUhONGNNxoxqxArGjGmxRjQCsaMabjRFAKxoxpsURQCsaMabFX7PB7hUXLn1SEwGcGWPgq82/Z51FolRcnSMvGren4a7jMwiffc4qfzerHyUGryXLVoTaTNujXAGM+IQd1QPEzSy1x/rGJk8iTP6x6DwHypueqGl/ePGFixyHav1NwQoPlbnf9I/CqvFNa7ABmJeNhzKr5IBCyPADb1p5K21yO8HYbjI+f2iB1iOdc/duPeZt+7JLE7L5kjr+kfCnG564wjFbILGnAm68EA8veZm8DviANiZJ5jxpP0jviASxMSO9cJOwAY7A/mimXEN0AKDiB3cYxUDoWMKCTzIp9rTrZUsf+Iw7vZ7lF6sbjcmPIQOUnwqrLFe/cxUrIG/fcn3m6AMdyo5bczJ8KrroXO4W8w8VttifTanpeA9zFT4qM3/1vy+Aq2y2gfrrpW59oYO5B8C07nx8DtU7kmljRjTMaMak5AvGjGmY17jQCsa8inY15jQg7C0P8EH5z/xDXHi6ezNv7JcP8QCv7DXZ2h/gv6Vz981xartXiw/Nke3L8mPoQxoxpmNGNe08YvGjGm40Y0A/hw7t3/LP7wqpbQSMiQPECT8pFX9Cvcvf5f8A8hVMCsl436Gsvlx9S52Fq4ZN0qAN2NpjPh3QT86Xq9HbRckvpc391bd1WHnBEQPWkpsf971d4Qn1pH/avfwnqGnFOmSmptWitrNVmqW0kW0BwB5kn3nb8o/hsKq41bTTTaNwfZYBh4Bh3T8wR8qTjWkODOXIrGjGm40Y1YqKxoxpuNGNAKxoxpy2ydgJPlXilJjLI+CQf1uQ/GhaMHLhCgvSrSaA/wDuHDy5t8unxIp6sR7ihRyJBMn1Ph8vSvNPpy7i0veuOYj16eXnt051NeZ6Yab94t8I0yu5wGFtBlcvHdgo5wehPIBQD51Hiur+kPJlbaDFEk7L0kcyx5kmKdxPUhFGksbgHvvMdrc6kdSo5D0rP7DIgEwPPb1OI3j1jakY79R6lFRVIXms7DYRsO96ADlP+rxrwtcuueYjckSWA/l5Dand3ZF38vE+JVf5mqvFNcQuFsCB5jGfHbb51LXcsUdaM3CggdAPfYeUDugnzJ3NUNbq7dsdmsNG7MYuEsOgGyADzB3nyqQdgJ77Ow7oQZYqZltu6CeQ8jNU7elUuFDW1Pn9YVA94lU7ojzNVdUCzpHZ/rWyYLtu0kk8kA91R4+AqpfdnbvNkT9kd4+gUbD08qfrbibAIxVRCi4wUebFE5knz8q807lpl2RAAXFkC2OsIDzLN59JPSjb4ogbptObK9qwCN/7S3Wg+dwqN4HTY7+lVxe/79z9CyuPwkg/hSdXqpbkonko72w5AeQ5Uotf6K48hnUP4eWDtIoxqF7WIj9m5xMbZbTvEDxNTS8pEgj5j8fCsY58UvDJM5jxyXKCK9xqlxDii2bqW2VyGBJYDZY8fL+tX8hJEjaAfInkPUxUrNC2r42HRKro8W2TyBNeFI51U4pxz6LdS0ACbgPIy6lRIMeB+e1adjUyqG9bcKEyd+6OR3MEyyxA+NcaXtpwy7w+Ds1y6OhH2f1Y7Uvi8jqLA/wY/nXP3zXG2xtXS6LjdhuDSWFrO5cRFuEKxOUgATWXo9L3QwmQM52jxWN60y+0MWnvLLvwvuStNLLFY49ihjRjTxxD6RaLkAFbpU79GBaR8jVazqrbkqjoxAkhWB28dum9ezQ6xanH1tdLuqs8uq0zwZOi7JY0Y0zGjGvaeUt8MSU1HlZJ/WFZ6jan2eKJY7QXFYq6C2zKV7mbCDB3PLoKsM1i4jGwG7jBZJiQZ3g9ekc9q5s/aGLHqFjdu2ltwn9T2LTznh6l2tlHGr/BF+tP+Xe/hPVezYLmFG/9K0+DaXv5qyMMbinEzBNp9q3z6vDCXupS+J9imHBkl8aWyZl6K6EPe91hi48VPUeYMEeYpd21ixU9Oo5HwI8iN6kq7CnWtPl16wB1PpWubPjwReTI6RnDHLI+mKtlXGjGrjXrT9oqiHtqpMbzGzRv6GkYVjotdDVxcoJqnW5pqdLPTyUZdxWP++gqjqeKWkkKe0bwX3R4y39KzuNa8XG7NT3B93cufH08PnSLVkxsAo5bnr4eYHXzr13ZfHp1VyLNzVXLvdY4Keartt5+JPnW1odMEEAbnmegHhVHhenRYZpcz3ZHvN1aPD4CtUXGOw2HU7yfgN4rSKR6kklsevI5mPADn68p/CtBiuitY/8A7F1e9zDWrZ6eIZuvLaveHadbK/Sr0GDFm2dhccdSBJxXny51n3bssbtw5OxJ32k9WMyY9AKiS6nXYkgrMBKiJ5kwo9D1n40xlIXEz5xAUdYkwJ8edQGpjvdekDfzMtJ/81FmgF2A25ZcyfMv0HWK04IPXxtrM7kfYGUDzZoAJ/ZWRd1CscmClV+8TcJPMCNl8z4CntabUMFXO4TucVZvU15d9n9RsWS1p0Gy/Sbypt1OC7yefLy6Cs3JJ7skwtbrDdMMXeehJj0CrtPlT7s2wUgLPvkYoJ6IDzIB5+J9K1k0ek0/eu6tmJDYJpLJhfFgzwD1AJ6z4VV/vDR2/wDhaEvyl9Xen49mkA/OqdTu0gY+n0huXBaUlnLcrYyHmST0rdX2a1VwKtrTstpSYuXz2asTzuEMRz5DwAHnU9T7W3rVvC21mwWg42LKpgkSu4BOR822EeNcvrNe14zee/e/Pcx8iTVW3ZB0X9y2bQI1Wv0qeKWB2riPNB+2rv8Ac/BU7t2/qQ8AkMIbcSJAGxgjbp1rmNCyInbsiASRaBklnHNt/spsduZgeNJPE7hJOTGSTO256n50UL8TFm3xS22stWr1rNHduyKAAhm3MzzGynl18qraXSlnu2bkghC10QMQsLgQxHNmO2x22HI12f8Ad+nW5ZsWXAu2bnbBG27TmLhVupCk7VQ9t3i0LYGOV1Q7BdsQCE/WM18Lp9c1JY4LZ3V9t/uqPfqMClcvIx+LcOazZLB2KXFRCgbIMogjfp4/GlW1e5w3UBVCtbOS97vOWIJIXry5859K1xYvPoLOlAVrrmCxUBbaLvkwHgO7494VyvEdOtm52XZsVDQrsTLxAYgeBM8+lb4ckstpv4lK/wAUn/3ujCcXj+JLav5nV+yyWbyG3ftr2y7JcibpkSGy6ATEctqzOJG7pXKPg+WnNkAkBRAlZXfwmOpqx7J271/VhQsIjZNIyVQDuuwMsRMTWJ7Y8St/3m+AbG2oWVIBmSZHoCB8Kzxwb1ModquvL8i0Zv3XV3T/AImaNPhasdmxfMmVduVyQFcD7A6b84rsLWqvcPHa6rO7c2VRI7ECJKrG7Ebjfl0qj7D27N7Vjtix2JBdt2iMUjlDd7zre1V65fv39Kvck5ASRASGifPflVtXnufupK1Vu/Jsvgxtxc47M53jftM11VTTWVsr2il4BkueuXgZG1N4JrnS5hd7O5LlVtqYK7bBm2AXkYrR0/s3p0Q277y53DZbByIJImGUQCJ5VyfEtJf0j2zbuEM4fKIIEEgQGnpW+lz4qeLE65897736GObHktTyHULx9CtoIqs5u4uZGMZkAjqUgc/LkKZxLO5cRtO6mTuwjsgsENkp84rjeGkW7y9oxH2SQN+XeJ5mQD0ro7uh7AqLbDEEd4ZMT1JK9DvJnl0pmc4yXxvvzb/VFVKLXhVbF59IuqUo4AxAIuZgMQFDnYCHgnl02rneLcRbT3WtIc7eQeNxOaJ3T9719al25t3GCk3MpHdJHr6DfyqlqNUjrDJcz2HvBVJU7Cfwq2KMuvqk7v8AVlZZV09MVX5eR1vCuLW7N5rLqikoJYCApYA97zAJ5eFe8F4nZ05e3ZzBuXgDceCpSNipHqduZrmrRVrV28/ZrdUCAq7MfM9DHx3qNzVIUtBS5aHdthzE4k+Yj8KpPE8k+pt3svVbpl45nCPTHg1faXig7IiyzQLgRmEhgsGCPly9Ktez/GbyhDcxs2kBYF8u0uiYOI8NgJ6T1msLh+k+kXVsZLDOoggnMk7Z9I+FdxxZbaOuiIN0C0FEyO9yUSDJ3C/Ko12pc6x5Pib/AJLa/Ky+lxJtyhtRm8W41oraXb+na4124hTGYCCBLHqwkD/ZrCu63IZHNWcTAa4CoaZEZQs+mw9ahe4YLBzvKFnJbdsglmMjJmB3x/8AqkWgztiiMxJ9WJPSB8zt5V1vZGkWOHUm2n9//DLPOWSVzXAywI9xQPE9QPHy8uVXtHpS7d5tvtQeQ6JPKfjT9NwHUNuy4DobhVN+rd8zA8hW1o+FWbagPdyI/wCmjuSfEs2K13lRmJt3FHdUbkesD4R/OtDhel7Uk3Pq7FsZXG2G3QAD7TcgIp2kW09wWrVo3HYx9bchZ6ytoAQOsmrXGONi0Rp9JigX3mtogDv1IymAI2PPzo2+EgVdTbvat8kt3BbUQiqpCIg5KGMCaUeGqDN25p7YHMdp2jx0GNvaqOr1V28YbtH87jOwnqYO0fDlSbjk7BlWNhBALE7TC1Kvgk0mfTruW1NzxxVbFsAeZlorK1PtIoMWbOlSBALh9Q4+fdn4VS1zCDbXJj9oqjPJ8m8qqWdI1tc8GDH3e0dEjxuEGCPL4moqPdgvcZ9pb+PZG7eHLIIVtLy93uDkOv8A4rG0kOTcYABYLNuz78lBJ94/18KaumyIAbTKem7XI/AgQN6NVftgBVvXcVG/Z28S7Hmxlh6ARy+NTaT2RBV1N27cP2gOkAoAOi7xAAo0dgKDcuFIGyhjIdx4xJgTJ+A60+zpldoNu+w5s1x4CqNyYVfkAdyYr3UXgSAtmwqqMUDkuVWeuTwWkyTG5NVtt7Ayr+LMWa5kSZJjmfiRVrhmg7Z4VLhUAs7wSAo5kADc8gB1JFPtai5tjctoWMAWragmeUYJMzU+Iao4/RzeuXCGyuMSzKXEgAZN7i7gbbmT4VVLfYM81du6xE2rVtVGKdq1sFV5gQ7c+pMbkmq/0c9dTpFPhmDHyWPlVcJb5DI7dSo/lXgw+6f9ZFW6WRZ9K16Aa5br6TUjsHJGoUdwAiD2kmSm8yu4jwovcZ09y5iJYTMwYM8onmJrb/tI0l2xauOgJt3CJMsShMlgTOynl4b18++i9li4Jn7UyZnr8OVfnUtJ0vpybOOy53Xn9zuYJwSTf7R3we1bRmclUxM7gE9SRtsOs18f4txC1evM9myUlicsng78yrEx86+kLabV6G6loqtzszbLPOIA594CPdNfK9dbVGIBkCAJYPEbSpGxBrf2TijGU7fxXR5faLcZJdjo/ZLjhsOZCA3O7JKpG4EzGUfkiPE1l+0JtNxG4TkQ231ZXd1kHcjlIP40ldLa7NSrHJhlkRIIJmCDyiB8ql9C0kqpvMSBtuPf6tPr0FdKMMccjyK7arhnP94+joKmg4lc0t9btmJCnvEA8+izyMR6V3Gs9srCwmk073HKAPeDEMSZyWQJmd8vSuMTSI6EiWIkAmVCwdzHhyq0+ntJpnW0DdubEkZe9IEgSOQnbwpnwYcsk5LdbeX8S0M04Lpi+T6LxvQfSNGDhcRhbyGVztD4kFusVyntOtvT6azfaTdKGzbRgxgFjNwESMoPWDyrsPY7iC6jS5XMB7ttsQVUsfdtID9kAiT1M1yP9o+h7K8nZs1sBMPslMYkc+p33rj6Jtan3Euzb/pZ08s4vBZX9i9Cl43LtwEqsblgYY7bTvkfMdKq+02kNlz2Ls23eG4xPP5Cr/sNp7h095ZOLHub7huZMD9pq1xvRsuiyuDFgCrsw3ceJIJ8t69k83Tqnb2tKvQ8nuk8PUkcxb1Vu/ZUl3FxZDzsjHbECOXrFWOE3VEF0zuKxCh5IWR3cV5HruaxOG28u0kQGBiOWy7benWrVy8xxaYAG/jIiPKulPGvCeJ0b2t4lZcmxcAXcqxS2JB8Qd+nI1k6m0NObaBk76jvsxhASfegbnfw615Z0hZDcDx4CYygbyefhXv9y3biqSyLkRzJlQogEnrPhWcVCG17Elf6W1m8r5Z/WDe3K5DrBjbaRPSvpB4lpb1tNffeH3Nu0gLEYmFVjEzl1POvnzcLdiVZhMncAGYE8ukxzqxp1CAIoy3nIgjI+O5+XgPWto6CGrlF3xy13Xl6m2LNLHddzZ1vHBeuG72FqT1uFrgUDkFDELH6O5qVnXam4MFYqvVbYwA/Ji0AJ8aoKW+zjJ5QVA25tt0Fb3C9GwXIgEn3JJb1brX0ePEoxUUtkZ8lnT6QqIbYxue6PhJM0w295O56CWb47L/Opm2wiJgfdRtz8q0uFac2E+mXg7MSRYQq27f9Rh90dPOtW+lAc9saKybY2v3R32VZNu2d8Nz7x61iswUR3txBl7aQPCFBNSe07sbji8zMSd03J8dzXiaEr3irz9kMyKfzt/8Ac0SSRBFriKIItZHnPaOQPDfaq+p13ZLIOJI2wtosD73jJ6eXrTvoWIzYLA+9et948458vGsnU2GuuYOmgzJN2eQk8jsAKrsSUFum4xa4bxUfeuRl91QI6+PhJqpq9UCxJVAeX2iAAOQ35RsPStG+JOK3NJA2X32JmJPuHc/0FTt6cWvrHu2RzFtBacjLaWPcmB+JgeNV4WwKbXuzUr3FcjvQq9xY2TlzOxPhsPGqYe40AC4Z5YzuZ2G3StDYn/mXJmdrL7/MjenWrVm0Mmvagu6nAC2O6p5vBuczuB8T4VDbqkgVbiMoNuHO4Nx4bdh9keKry8ySfCqD6e5uAAu/IlVnwEEirNwaXkW1Z/Rsry6QSas6fS6U5XXW+VSNmuWgHb7NvupO8b77AelS3KqSIK9u0bFvMtbF1x9WMx3LZ2Nzuzu26r5SfCqNu2AN3T4ZEfu1e1fEdO7s5sXHJM/8wwHgBCoIAEADwpf0u0OWkG/Ob2oP7CKonTAjsU6sQegW2zHn03Fbtj2dtFe+2pLbhuzsKyggwVnI7g7HzBqz7N6N7xVrGksG85ix/wAdgsHv3nLPAReXiW5cq+3cF4Ja02nt2FS33BvisAsSWcgEk7sSefWqZc/TuKNNlBEEAg8wdwa+Pe3GnRL1xUVFEHZVAHI9BXlFcHXpdCf1PRg8a/EteydpW019GAKnIFSAVIxGxB2ivm/ELKrxDVIqqqqbgVQAFAx5ADYUUVxPZjfv8q/XY9XtHxFLRKCluQD7/P0uRXP6fcAn/qL+0UUV38Xf9eZzEbkbsPy/6/0FX9Mfq7nqB8I5UUV58nBVi+Fau5OnGdyA15gMmgEWTBG/Pzrc9vXJt2ySZxAny7G0Y+ZJ+NFFeeaX9oh/y/men/KfoYXsG5+lxJjs2MTtMDf1rT/tPut2ttJOOAOMnGfGOU0UUml/b4/7S8fkP8TAsMeyUdPDpyp95R9FBgcl/foor0/tL8TyIq6E7EdMjt8BWfqr7z7zbNtudqKK2gl1sHUezqhu0LAElEBJ3ndedaTjEHHbadtvtGvaK6Oj+V6suyq2qcOQHcDJR7x5eFb66hyWlm6D3j4iiiuhj5B47GF3PL+ZrY9t2I1QUbKtm2FUcht0HSiirS8S9QUFHL83+VNdAWOw+X5IoorZdgiPElG35o/aayTbHZ3BA5r0HU7/ALBRRVZcBiBZXfurz8BVvV2V2OK+6ByHKJj9tFFVkQIWysDurz8BTOJ213MDmRyHIbAfAACvKKzfKJMZzAMeH9KjrtS62rGLuspcJhiJPasJMczAA+FFFUYZlvrbp53Ln+pvPzq1otS7OoZ3InqxNFFI8Bn6U9ndMiadMERZRJxUCe6Occ60zRRXOfJ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IQEBUQEBQQFBUVFRcVFRUUFBIVFRUYGBcYGhUWFxgYHCggGRolGxgVITEiJSkrLy4uGB8zODMsNygtLisBCgoKDg0OGxAQGiwlHyQrLCw3Mi0sLCwwLywsLCwsLC0vLCwsLCwvLCwsLCwsLDAsLC8sLCwsLCwsLCwsLCwsLP/AABEIALIBGwMBIgACEQEDEQH/xAAcAAACAwEBAQEAAAAAAAAAAAAAAwIEBQYBBwj/xABHEAACAQMCAwUEBQkGBQQDAAABAhEAAxIEIQUxQRMiUWFxBjKBkRQjQlKhYnKCorGys8HRBxUlc5LwMzRTY+EkQ8LxNUSD/8QAGwEBAAMBAQEBAAAAAAAAAAAAAAECAwUEBgf/xAA4EQACAgEDAgMGAwUJAQAAAAAAAQIRAwQhMRJBMlGBBRMiM2GhcdHwQlKRseEUIzRDRHKCwfEk/9oADAMBAAIRAxEAPwDoP7TP7QX09w6PREC4P+Ld2OE8kQcsoiT0/Z8i1eruXmyu3Llxj1d2Y/Mmm6h31F9nO73bjNuQO87ExJO3Ol6rSPabC6jI3gwg/DxHpXXx44wVLk5eTJKbvsV4oipRRFamdkYoipRRFBZGKIqUURQEYoipRRFARiiKlFexQEIoq/wrhV7VPhYQsR7x5Kg8WY7AV0FyxpeG+8V1OpHIR9VbPjB6+Z38AKzlkSdLdl4wbV9jnH4ZdW12zrgh93M4s/5q8z68qpxVziGuuahzcusWP4AeAHQVWirxutyrrsQiiKnFEVJBCKIqcURQEYrypxRFARoipRRFARiiKlFEUBGKIqUURQEYoipRRFARiiKlFEUBGKBI3G3ptUooigOs9kv7QNVoXUXHe/YnvW3YswHU22O4I8OR/Gvvuh1aX7SXrRDI6hlI6g8q/K0V1fA/bjUaTTpp0PdTKOfVi3868ufT9W8eT04s/TtI5bGtvh3tC6L2OoRdRZ+5c3ZfzG5isiK8xr0SipcnmjNrg6Y+zdnVqbnDrsnmdPdIDr6N1+PzrnNXpLllzbuoyMPssIPqPEeYotOyMGQsrDcMpII9CK7ThXtbZ1CDT8UtpcXkLpXl5mN1P5S1m3OH1X3/AKmi6J/R/Y4WKIr6Bxf+zwsva8PuC4pEi2zCY/Ifk3xj1rh9TpntObdxWRhzVgQR8DVoZIz8LKzhKHJXiiKnFexWhnYuKIqcV0Ps37IajWw4HZWet5wYP5g5ufTbzqspKKtlopydI5xUJIABJJgACST4ADma7Hg/sQQvba9uxtgZdnIFwj8s8rY/H0rpLn0DgyfVjK8R77Q19/zeltfSPjXA8d47e1bTcMJMi2D3R5n7x8zXnWSeXwbLz/I3cI4/Hu/L8zW417VqqfRuHqLVofaUQT4les/lHf0rkiOpqcURW8MagtjGeRye5CKIqcURVylkIoipxRFBZCKIqcURQWQiiKnFEUFkIoipxRFBZCKIqcURQWQiiKnFEUFkIoipxRFBZCKIqcURQWQiiKnFEUFkIoipxRFBZOKIqeNGNCCEUY1OKMaA1fZ72j1Gib6oyk72290+n3T5iu+v8V4bxXT/APqZt3EGxg9qhgnuFQcxsdt/SvlmNdJwD2uu6LTtYtIveZmz5N3gB+EbV5dRj264rf6HpwZN+iT2+pn8e9nrmlJYEXbORVbyghZBgq4+w3kdvAms7R6K5euC1ZRrjtyVRJ9fIeZ2rU0vGHUYK1wBh3k3ZX6bjcH41Y0vtPd09lrOmSzbzMvdRYc7e4T5VSOqk1VWzWelin1XsbvC/ZfTaIC7r2t3bg37LIdih/LP2z5cvWo8c/tAYjDTAHoHYQijwROvx28q4q/ee4ZdmY+ZJpUVeOByfVldv7GTzqK6cey+4X7rXGL3GLM25ZjJNQipxRFeo81kIoipxRjQEIoip40Y0BCKIqeNEUBCKIqeNGNAQiiKnjRjQEIoip40Y0BGKIqePpXkUBGKIqUURQEYoipRRFARiiKlFEUBHGvManFEUBCKIqcURQDMaMaZFEVAF40Y0yKIoBeNGNMiiKA7ThmiRuDLdKjNb1wK3UAsJHmKwfafhy2LgVAQrKlyDvu6yfxmur4Sv+A//wB7n79ZPt3b/wCWf71i3+C/+a5qf/0erOk/8P6HIY0Y0yK9iukc0VFGNNiiKAVjRjTYoigFY0Y02K8igFxXsUyK8igFxRFMiiKAXFEU2KIoBUV7FMiiKAVFEU2KIoBUURTYryKAXFEUyKIoBcV7jU4r2KAXjXmNMiiKAhjXmNNivIoBmNGNNxoxqAKxoxpuNGNAKxoxpuNGNAd9wtf8BH+bc/iVm+3Fv/02jb/tKP1BWvw4f4Cv+Zc/ims72xE6DRH8kfuGuYvn+p0/9P6HERXsUzGjGumcwXFEUzGjGgFY0RTcaMaAjZsl2CjmT/snyry4ok47idj4+dXlTs7eX2rmy+SdT8eXpVTGqp2WapC8aMaZjRjViovGjGmY0Y0AvGjGmY0Y0AvGjGmY0Y0AvGjGmY0Y0AuKMaZjRjQC8aMaZjRjQC4oimY0Y0AvGiKZjRjQC4oxpmNEUAzGjGm40Y0sCsaMabjRjSwKxr3GmY0Y1AO+0I/wFfz3/imsz2qE8O0XxH6rVq6YxwJPNn/iGsv2hM8M0Z/LcfLOuavn+p038j0OOijGm40RXTs5grGvYqdSw8qixQnGrXDtJ2jwfdUZMfIdPU8qh2ZiYPyq3efsk7FfeO9w+ZGy/AftNUnLsuTSEd7lwiprb3aOW6clHgBypGNNxr3GrqkqRRu3bFRRFNxoxqbIFY0Y03GjGlgVjRjTcaMaWBUURTcaMaWBMV7FNxoxqLAqKMaZjXuNLArGjGm40Y1NgVjRjTMataPh1y7uohersQqD9I7fAVDdEqLeyKONWNFoLl4xaUtHM8lX85jsPjTr13T2eX17+JyS0PRR37n6oqvr+J3XthWIHgMVS2inwQd1SR6mPWm74PTDSt+LYm76ayJZvpDeCHCyD53D3n/QHxpR4/e+wLKr0VdNaKgeReWPqTWbY0RY5OSBzLtKgLyJVfeY+AHjVs8QZe7buX7aD3VVbYAH6RmTzPmTVdnzueuOKEVSRbxr3Gm40Y1JyxUURTcaMaAVjRjTcaMaA7VF/wADT85/4hrI4k08K03lfuD98/zrZT/8Gv5z/wAQ1g3XnhqL93VN+Nua50V/fN/U6Mn/AHPoYONWk11xRAK/6Lf9KVjRjXQaT5Oem1wWV4reHJgP0E/pUv75v/f/AFV/pVTGjGq+7j5FveT8xtwXdRk73HlBlG0cwDA6fCqVpIHnO/x3mtXhy929/lH94VUsIMoPI7VlXTJtdjfq6oJS72Ixoxp72ipIPSo41vdnlarYVFM1GnKHE84BI+6TvifOIrR4ZpwqtqXErbICg8nun3F8wPePkPOqDyxJJJJJJJ5kncmoTtktUhONGNNxoxqxArGjGmxRjQCsaMabjRFAKxoxpsURQCsaMabFX7PB7hUXLn1SEwGcGWPgq82/Z51FolRcnSMvGren4a7jMwiffc4qfzerHyUGryXLVoTaTNujXAGM+IQd1QPEzSy1x/rGJk8iTP6x6DwHypueqGl/ePGFixyHav1NwQoPlbnf9I/CqvFNa7ABmJeNhzKr5IBCyPADb1p5K21yO8HYbjI+f2iB1iOdc/duPeZt+7JLE7L5kjr+kfCnG564wjFbILGnAm68EA8veZm8DviANiZJ5jxpP0jviASxMSO9cJOwAY7A/mimXEN0AKDiB3cYxUDoWMKCTzIp9rTrZUsf+Iw7vZ7lF6sbjcmPIQOUnwqrLFe/cxUrIG/fcn3m6AMdyo5bczJ8KrroXO4W8w8VttifTanpeA9zFT4qM3/1vy+Aq2y2gfrrpW59oYO5B8C07nx8DtU7kmljRjTMaMak5AvGjGmY17jQCsa8inY15jQg7C0P8EH5z/xDXHi6ezNv7JcP8QCv7DXZ2h/gv6Vz981xartXiw/Nke3L8mPoQxoxpmNGNe08YvGjGm40Y0A/hw7t3/LP7wqpbQSMiQPECT8pFX9Cvcvf5f8A8hVMCsl436Gsvlx9S52Fq4ZN0qAN2NpjPh3QT86Xq9HbRckvpc391bd1WHnBEQPWkpsf971d4Qn1pH/avfwnqGnFOmSmptWitrNVmqW0kW0BwB5kn3nb8o/hsKq41bTTTaNwfZYBh4Bh3T8wR8qTjWkODOXIrGjGm40Y1YqKxoxpuNGNAKxoxpy2ydgJPlXilJjLI+CQf1uQ/GhaMHLhCgvSrSaA/wDuHDy5t8unxIp6sR7ihRyJBMn1Ph8vSvNPpy7i0veuOYj16eXnt051NeZ6Yab94t8I0yu5wGFtBlcvHdgo5wehPIBQD51Hiur+kPJlbaDFEk7L0kcyx5kmKdxPUhFGksbgHvvMdrc6kdSo5D0rP7DIgEwPPb1OI3j1jakY79R6lFRVIXms7DYRsO96ADlP+rxrwtcuueYjckSWA/l5Dand3ZF38vE+JVf5mqvFNcQuFsCB5jGfHbb51LXcsUdaM3CggdAPfYeUDugnzJ3NUNbq7dsdmsNG7MYuEsOgGyADzB3nyqQdgJ77Ow7oQZYqZltu6CeQ8jNU7elUuFDW1Pn9YVA94lU7ojzNVdUCzpHZ/rWyYLtu0kk8kA91R4+AqpfdnbvNkT9kd4+gUbD08qfrbibAIxVRCi4wUebFE5knz8q807lpl2RAAXFkC2OsIDzLN59JPSjb4ogbptObK9qwCN/7S3Wg+dwqN4HTY7+lVxe/79z9CyuPwkg/hSdXqpbkonko72w5AeQ5Uotf6K48hnUP4eWDtIoxqF7WIj9m5xMbZbTvEDxNTS8pEgj5j8fCsY58UvDJM5jxyXKCK9xqlxDii2bqW2VyGBJYDZY8fL+tX8hJEjaAfInkPUxUrNC2r42HRKro8W2TyBNeFI51U4pxz6LdS0ACbgPIy6lRIMeB+e1adjUyqG9bcKEyd+6OR3MEyyxA+NcaXtpwy7w+Ds1y6OhH2f1Y7Uvi8jqLA/wY/nXP3zXG2xtXS6LjdhuDSWFrO5cRFuEKxOUgATWXo9L3QwmQM52jxWN60y+0MWnvLLvwvuStNLLFY49ihjRjTxxD6RaLkAFbpU79GBaR8jVazqrbkqjoxAkhWB28dum9ezQ6xanH1tdLuqs8uq0zwZOi7JY0Y0zGjGvaeUt8MSU1HlZJ/WFZ6jan2eKJY7QXFYq6C2zKV7mbCDB3PLoKsM1i4jGwG7jBZJiQZ3g9ekc9q5s/aGLHqFjdu2ltwn9T2LTznh6l2tlHGr/BF+tP+Xe/hPVezYLmFG/9K0+DaXv5qyMMbinEzBNp9q3z6vDCXupS+J9imHBkl8aWyZl6K6EPe91hi48VPUeYMEeYpd21ixU9Oo5HwI8iN6kq7CnWtPl16wB1PpWubPjwReTI6RnDHLI+mKtlXGjGrjXrT9oqiHtqpMbzGzRv6GkYVjotdDVxcoJqnW5pqdLPTyUZdxWP++gqjqeKWkkKe0bwX3R4y39KzuNa8XG7NT3B93cufH08PnSLVkxsAo5bnr4eYHXzr13ZfHp1VyLNzVXLvdY4Keartt5+JPnW1odMEEAbnmegHhVHhenRYZpcz3ZHvN1aPD4CtUXGOw2HU7yfgN4rSKR6kklsevI5mPADn68p/CtBiuitY/8A7F1e9zDWrZ6eIZuvLaveHadbK/Sr0GDFm2dhccdSBJxXny51n3bssbtw5OxJ32k9WMyY9AKiS6nXYkgrMBKiJ5kwo9D1n40xlIXEz5xAUdYkwJ8edQGpjvdekDfzMtJ/81FmgF2A25ZcyfMv0HWK04IPXxtrM7kfYGUDzZoAJ/ZWRd1CscmClV+8TcJPMCNl8z4CntabUMFXO4TucVZvU15d9n9RsWS1p0Gy/Sbypt1OC7yefLy6Cs3JJ7skwtbrDdMMXeehJj0CrtPlT7s2wUgLPvkYoJ6IDzIB5+J9K1k0ek0/eu6tmJDYJpLJhfFgzwD1AJ6z4VV/vDR2/wDhaEvyl9Xen49mkA/OqdTu0gY+n0huXBaUlnLcrYyHmST0rdX2a1VwKtrTstpSYuXz2asTzuEMRz5DwAHnU9T7W3rVvC21mwWg42LKpgkSu4BOR822EeNcvrNe14zee/e/Pcx8iTVW3ZB0X9y2bQI1Wv0qeKWB2riPNB+2rv8Ac/BU7t2/qQ8AkMIbcSJAGxgjbp1rmNCyInbsiASRaBklnHNt/spsduZgeNJPE7hJOTGSTO256n50UL8TFm3xS22stWr1rNHduyKAAhm3MzzGynl18qraXSlnu2bkghC10QMQsLgQxHNmO2x22HI12f8Ad+nW5ZsWXAu2bnbBG27TmLhVupCk7VQ9t3i0LYGOV1Q7BdsQCE/WM18Lp9c1JY4LZ3V9t/uqPfqMClcvIx+LcOazZLB2KXFRCgbIMogjfp4/GlW1e5w3UBVCtbOS97vOWIJIXry5859K1xYvPoLOlAVrrmCxUBbaLvkwHgO7494VyvEdOtm52XZsVDQrsTLxAYgeBM8+lb4ckstpv4lK/wAUn/3ujCcXj+JLav5nV+yyWbyG3ftr2y7JcibpkSGy6ATEctqzOJG7pXKPg+WnNkAkBRAlZXfwmOpqx7J271/VhQsIjZNIyVQDuuwMsRMTWJ7Y8St/3m+AbG2oWVIBmSZHoCB8Kzxwb1ModquvL8i0Zv3XV3T/AImaNPhasdmxfMmVduVyQFcD7A6b84rsLWqvcPHa6rO7c2VRI7ECJKrG7Ebjfl0qj7D27N7Vjtix2JBdt2iMUjlDd7zre1V65fv39Kvck5ASRASGifPflVtXnufupK1Vu/Jsvgxtxc47M53jftM11VTTWVsr2il4BkueuXgZG1N4JrnS5hd7O5LlVtqYK7bBm2AXkYrR0/s3p0Q277y53DZbByIJImGUQCJ5VyfEtJf0j2zbuEM4fKIIEEgQGnpW+lz4qeLE65897736GObHktTyHULx9CtoIqs5u4uZGMZkAjqUgc/LkKZxLO5cRtO6mTuwjsgsENkp84rjeGkW7y9oxH2SQN+XeJ5mQD0ro7uh7AqLbDEEd4ZMT1JK9DvJnl0pmc4yXxvvzb/VFVKLXhVbF59IuqUo4AxAIuZgMQFDnYCHgnl02rneLcRbT3WtIc7eQeNxOaJ3T9719al25t3GCk3MpHdJHr6DfyqlqNUjrDJcz2HvBVJU7Cfwq2KMuvqk7v8AVlZZV09MVX5eR1vCuLW7N5rLqikoJYCApYA97zAJ5eFe8F4nZ05e3ZzBuXgDceCpSNipHqduZrmrRVrV28/ZrdUCAq7MfM9DHx3qNzVIUtBS5aHdthzE4k+Yj8KpPE8k+pt3svVbpl45nCPTHg1faXig7IiyzQLgRmEhgsGCPly9Ktez/GbyhDcxs2kBYF8u0uiYOI8NgJ6T1msLh+k+kXVsZLDOoggnMk7Z9I+FdxxZbaOuiIN0C0FEyO9yUSDJ3C/Ko12pc6x5Pib/AJLa/Ky+lxJtyhtRm8W41oraXb+na4124hTGYCCBLHqwkD/ZrCu63IZHNWcTAa4CoaZEZQs+mw9ahe4YLBzvKFnJbdsglmMjJmB3x/8AqkWgztiiMxJ9WJPSB8zt5V1vZGkWOHUm2n9//DLPOWSVzXAywI9xQPE9QPHy8uVXtHpS7d5tvtQeQ6JPKfjT9NwHUNuy4DobhVN+rd8zA8hW1o+FWbagPdyI/wCmjuSfEs2K13lRmJt3FHdUbkesD4R/OtDhel7Uk3Pq7FsZXG2G3QAD7TcgIp2kW09wWrVo3HYx9bchZ6ytoAQOsmrXGONi0Rp9JigX3mtogDv1IymAI2PPzo2+EgVdTbvat8kt3BbUQiqpCIg5KGMCaUeGqDN25p7YHMdp2jx0GNvaqOr1V28YbtH87jOwnqYO0fDlSbjk7BlWNhBALE7TC1Kvgk0mfTruW1NzxxVbFsAeZlorK1PtIoMWbOlSBALh9Q4+fdn4VS1zCDbXJj9oqjPJ8m8qqWdI1tc8GDH3e0dEjxuEGCPL4moqPdgvcZ9pb+PZG7eHLIIVtLy93uDkOv8A4rG0kOTcYABYLNuz78lBJ94/18KaumyIAbTKem7XI/AgQN6NVftgBVvXcVG/Z28S7Hmxlh6ARy+NTaT2RBV1N27cP2gOkAoAOi7xAAo0dgKDcuFIGyhjIdx4xJgTJ+A60+zpldoNu+w5s1x4CqNyYVfkAdyYr3UXgSAtmwqqMUDkuVWeuTwWkyTG5NVtt7Ayr+LMWa5kSZJjmfiRVrhmg7Z4VLhUAs7wSAo5kADc8gB1JFPtai5tjctoWMAWragmeUYJMzU+Iao4/RzeuXCGyuMSzKXEgAZN7i7gbbmT4VVLfYM81du6xE2rVtVGKdq1sFV5gQ7c+pMbkmq/0c9dTpFPhmDHyWPlVcJb5DI7dSo/lXgw+6f9ZFW6WRZ9K16Aa5br6TUjsHJGoUdwAiD2kmSm8yu4jwovcZ09y5iJYTMwYM8onmJrb/tI0l2xauOgJt3CJMsShMlgTOynl4b18++i9li4Jn7UyZnr8OVfnUtJ0vpybOOy53Xn9zuYJwSTf7R3we1bRmclUxM7gE9SRtsOs18f4txC1evM9myUlicsng78yrEx86+kLabV6G6loqtzszbLPOIA594CPdNfK9dbVGIBkCAJYPEbSpGxBrf2TijGU7fxXR5faLcZJdjo/ZLjhsOZCA3O7JKpG4EzGUfkiPE1l+0JtNxG4TkQ231ZXd1kHcjlIP40ldLa7NSrHJhlkRIIJmCDyiB8ql9C0kqpvMSBtuPf6tPr0FdKMMccjyK7arhnP94+joKmg4lc0t9btmJCnvEA8+izyMR6V3Gs9srCwmk073HKAPeDEMSZyWQJmd8vSuMTSI6EiWIkAmVCwdzHhyq0+ntJpnW0DdubEkZe9IEgSOQnbwpnwYcsk5LdbeX8S0M04Lpi+T6LxvQfSNGDhcRhbyGVztD4kFusVyntOtvT6azfaTdKGzbRgxgFjNwESMoPWDyrsPY7iC6jS5XMB7ttsQVUsfdtID9kAiT1M1yP9o+h7K8nZs1sBMPslMYkc+p33rj6Jtan3Euzb/pZ08s4vBZX9i9Cl43LtwEqsblgYY7bTvkfMdKq+02kNlz2Ls23eG4xPP5Cr/sNp7h095ZOLHub7huZMD9pq1xvRsuiyuDFgCrsw3ceJIJ8t69k83Tqnb2tKvQ8nuk8PUkcxb1Vu/ZUl3FxZDzsjHbECOXrFWOE3VEF0zuKxCh5IWR3cV5HruaxOG28u0kQGBiOWy7benWrVy8xxaYAG/jIiPKulPGvCeJ0b2t4lZcmxcAXcqxS2JB8Qd+nI1k6m0NObaBk76jvsxhASfegbnfw615Z0hZDcDx4CYygbyefhXv9y3biqSyLkRzJlQogEnrPhWcVCG17Elf6W1m8r5Z/WDe3K5DrBjbaRPSvpB4lpb1tNffeH3Nu0gLEYmFVjEzl1POvnzcLdiVZhMncAGYE8ukxzqxp1CAIoy3nIgjI+O5+XgPWto6CGrlF3xy13Xl6m2LNLHddzZ1vHBeuG72FqT1uFrgUDkFDELH6O5qVnXam4MFYqvVbYwA/Ji0AJ8aoKW+zjJ5QVA25tt0Fb3C9GwXIgEn3JJb1brX0ePEoxUUtkZ8lnT6QqIbYxue6PhJM0w295O56CWb47L/Opm2wiJgfdRtz8q0uFac2E+mXg7MSRYQq27f9Rh90dPOtW+lAc9saKybY2v3R32VZNu2d8Nz7x61iswUR3txBl7aQPCFBNSe07sbji8zMSd03J8dzXiaEr3irz9kMyKfzt/8Ac0SSRBFriKIItZHnPaOQPDfaq+p13ZLIOJI2wtosD73jJ6eXrTvoWIzYLA+9et948458vGsnU2GuuYOmgzJN2eQk8jsAKrsSUFum4xa4bxUfeuRl91QI6+PhJqpq9UCxJVAeX2iAAOQ35RsPStG+JOK3NJA2X32JmJPuHc/0FTt6cWvrHu2RzFtBacjLaWPcmB+JgeNV4WwKbXuzUr3FcjvQq9xY2TlzOxPhsPGqYe40AC4Z5YzuZ2G3StDYn/mXJmdrL7/MjenWrVm0Mmvagu6nAC2O6p5vBuczuB8T4VDbqkgVbiMoNuHO4Nx4bdh9keKry8ySfCqD6e5uAAu/IlVnwEEirNwaXkW1Z/Rsry6QSas6fS6U5XXW+VSNmuWgHb7NvupO8b77AelS3KqSIK9u0bFvMtbF1x9WMx3LZ2Nzuzu26r5SfCqNu2AN3T4ZEfu1e1fEdO7s5sXHJM/8wwHgBCoIAEADwpf0u0OWkG/Ob2oP7CKonTAjsU6sQegW2zHn03Fbtj2dtFe+2pLbhuzsKyggwVnI7g7HzBqz7N6N7xVrGksG85ix/wAdgsHv3nLPAReXiW5cq+3cF4Ja02nt2FS33BvisAsSWcgEk7sSefWqZc/TuKNNlBEEAg8wdwa+Pe3GnRL1xUVFEHZVAHI9BXlFcHXpdCf1PRg8a/EteydpW019GAKnIFSAVIxGxB2ivm/ELKrxDVIqqqqbgVQAFAx5ADYUUVxPZjfv8q/XY9XtHxFLRKCluQD7/P0uRXP6fcAn/qL+0UUV38Xf9eZzEbkbsPy/6/0FX9Mfq7nqB8I5UUV58nBVi+Fau5OnGdyA15gMmgEWTBG/Pzrc9vXJt2ySZxAny7G0Y+ZJ+NFFeeaX9oh/y/men/KfoYXsG5+lxJjs2MTtMDf1rT/tPut2ttJOOAOMnGfGOU0UUml/b4/7S8fkP8TAsMeyUdPDpyp95R9FBgcl/foor0/tL8TyIq6E7EdMjt8BWfqr7z7zbNtudqKK2gl1sHUezqhu0LAElEBJ3ndedaTjEHHbadtvtGvaK6Oj+V6suyq2qcOQHcDJR7x5eFb66hyWlm6D3j4iiiuhj5B47GF3PL+ZrY9t2I1QUbKtm2FUcht0HSiirS8S9QUFHL83+VNdAWOw+X5IoorZdgiPElG35o/aayTbHZ3BA5r0HU7/ALBRRVZcBiBZXfurz8BVvV2V2OK+6ByHKJj9tFFVkQIWysDurz8BTOJ213MDmRyHIbAfAACvKKzfKJMZzAMeH9KjrtS62rGLuspcJhiJPasJMczAA+FFFUYZlvrbp53Ln+pvPzq1otS7OoZ3InqxNFFI8Bn6U9ndMiadMERZRJxUCe6Occ60zRRXOfJ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IQEBUQEBQQFBUVFRcVFRUUFBIVFRUYGBcYGhUWFxgYHCggGRolGxgVITEiJSkrLy4uGB8zODMsNygtLisBCgoKDg0OGxAQGiwlHyQrLCw3Mi0sLCwwLywsLCwsLC0vLCwsLCwvLCwsLCwsLDAsLC8sLCwsLCwsLCwsLCwsLP/AABEIALIBGwMBIgACEQEDEQH/xAAcAAACAwEBAQEAAAAAAAAAAAAAAwIEBQYBBwj/xABHEAACAQMCAwUEBQkGBQQDAAABAhEAAxIEIQUxQRMiUWFxBjKBkRQjQlKhYnKCorGys8HRBxUlc5LwMzRTY+EkQ8LxNUSD/8QAGwEBAAMBAQEBAAAAAAAAAAAAAAECAwUEBgf/xAA4EQACAgEDAgMGAwUJAQAAAAAAAQIRAwQhMRJBMlGBBRMiM2GhcdHwQlKRseEUIzRDRHKCwfEk/9oADAMBAAIRAxEAPwDoP7TP7QX09w6PREC4P+Ld2OE8kQcsoiT0/Z8i1eruXmyu3Llxj1d2Y/Mmm6h31F9nO73bjNuQO87ExJO3Ol6rSPabC6jI3gwg/DxHpXXx44wVLk5eTJKbvsV4oipRRFamdkYoipRRFBZGKIqUURQEYoipRRFARiiKlFexQEIoq/wrhV7VPhYQsR7x5Kg8WY7AV0FyxpeG+8V1OpHIR9VbPjB6+Z38AKzlkSdLdl4wbV9jnH4ZdW12zrgh93M4s/5q8z68qpxVziGuuahzcusWP4AeAHQVWirxutyrrsQiiKnFEVJBCKIqcURQEYrypxRFARoipRRFARiiKlFEUBGKIqUURQEYoipRRFARiiKlFEUBGKBI3G3ptUooigOs9kv7QNVoXUXHe/YnvW3YswHU22O4I8OR/Gvvuh1aX7SXrRDI6hlI6g8q/K0V1fA/bjUaTTpp0PdTKOfVi3868ufT9W8eT04s/TtI5bGtvh3tC6L2OoRdRZ+5c3ZfzG5isiK8xr0SipcnmjNrg6Y+zdnVqbnDrsnmdPdIDr6N1+PzrnNXpLllzbuoyMPssIPqPEeYotOyMGQsrDcMpII9CK7ThXtbZ1CDT8UtpcXkLpXl5mN1P5S1m3OH1X3/AKmi6J/R/Y4WKIr6Bxf+zwsva8PuC4pEi2zCY/Ifk3xj1rh9TpntObdxWRhzVgQR8DVoZIz8LKzhKHJXiiKnFexWhnYuKIqcV0Ps37IajWw4HZWet5wYP5g5ufTbzqspKKtlopydI5xUJIABJJgACST4ADma7Hg/sQQvba9uxtgZdnIFwj8s8rY/H0rpLn0DgyfVjK8R77Q19/zeltfSPjXA8d47e1bTcMJMi2D3R5n7x8zXnWSeXwbLz/I3cI4/Hu/L8zW417VqqfRuHqLVofaUQT4les/lHf0rkiOpqcURW8MagtjGeRye5CKIqcURVylkIoipxRFBZCKIqcURQWQiiKnFEUFkIoipxRFBZCKIqcURQWQiiKnFEUFkIoipxRFBZCKIqcURQWQiiKnFEUFkIoipxRFBZOKIqeNGNCCEUY1OKMaA1fZ72j1Gib6oyk72290+n3T5iu+v8V4bxXT/APqZt3EGxg9qhgnuFQcxsdt/SvlmNdJwD2uu6LTtYtIveZmz5N3gB+EbV5dRj264rf6HpwZN+iT2+pn8e9nrmlJYEXbORVbyghZBgq4+w3kdvAms7R6K5euC1ZRrjtyVRJ9fIeZ2rU0vGHUYK1wBh3k3ZX6bjcH41Y0vtPd09lrOmSzbzMvdRYc7e4T5VSOqk1VWzWelin1XsbvC/ZfTaIC7r2t3bg37LIdih/LP2z5cvWo8c/tAYjDTAHoHYQijwROvx28q4q/ee4ZdmY+ZJpUVeOByfVldv7GTzqK6cey+4X7rXGL3GLM25ZjJNQipxRFeo81kIoipxRjQEIoip40Y0BCKIqeNEUBCKIqeNGNAQiiKnjRjQEIoip40Y0BGKIqePpXkUBGKIqUURQEYoipRRFARiiKlFEUBHGvManFEUBCKIqcURQDMaMaZFEVAF40Y0yKIoBeNGNMiiKA7ThmiRuDLdKjNb1wK3UAsJHmKwfafhy2LgVAQrKlyDvu6yfxmur4Sv+A//wB7n79ZPt3b/wCWf71i3+C/+a5qf/0erOk/8P6HIY0Y0yK9iukc0VFGNNiiKAVjRjTYoigFY0Y02K8igFxXsUyK8igFxRFMiiKAXFEU2KIoBUV7FMiiKAVFEU2KIoBUURTYryKAXFEUyKIoBcV7jU4r2KAXjXmNMiiKAhjXmNNivIoBmNGNNxoxqAKxoxpuNGNAKxoxpuNGNAd9wtf8BH+bc/iVm+3Fv/02jb/tKP1BWvw4f4Cv+Zc/ims72xE6DRH8kfuGuYvn+p0/9P6HERXsUzGjGumcwXFEUzGjGgFY0RTcaMaAjZsl2CjmT/snyry4ok47idj4+dXlTs7eX2rmy+SdT8eXpVTGqp2WapC8aMaZjRjViovGjGmY0Y0AvGjGmY0Y0AvGjGmY0Y0AvGjGmY0Y0AuKMaZjRjQC8aMaZjRjQC4oimY0Y0AvGiKZjRjQC4oxpmNEUAzGjGm40Y0sCsaMabjRjSwKxr3GmY0Y1AO+0I/wFfz3/imsz2qE8O0XxH6rVq6YxwJPNn/iGsv2hM8M0Z/LcfLOuavn+p038j0OOijGm40RXTs5grGvYqdSw8qixQnGrXDtJ2jwfdUZMfIdPU8qh2ZiYPyq3efsk7FfeO9w+ZGy/AftNUnLsuTSEd7lwiprb3aOW6clHgBypGNNxr3GrqkqRRu3bFRRFNxoxqbIFY0Y03GjGlgVjRjTcaMaWBUURTcaMaWBMV7FNxoxqLAqKMaZjXuNLArGjGm40Y1NgVjRjTMataPh1y7uohersQqD9I7fAVDdEqLeyKONWNFoLl4xaUtHM8lX85jsPjTr13T2eX17+JyS0PRR37n6oqvr+J3XthWIHgMVS2inwQd1SR6mPWm74PTDSt+LYm76ayJZvpDeCHCyD53D3n/QHxpR4/e+wLKr0VdNaKgeReWPqTWbY0RY5OSBzLtKgLyJVfeY+AHjVs8QZe7buX7aD3VVbYAH6RmTzPmTVdnzueuOKEVSRbxr3Gm40Y1JyxUURTcaMaAVjRjTcaMaA7VF/wADT85/4hrI4k08K03lfuD98/zrZT/8Gv5z/wAQ1g3XnhqL93VN+Nua50V/fN/U6Mn/AHPoYONWk11xRAK/6Lf9KVjRjXQaT5Oem1wWV4reHJgP0E/pUv75v/f/AFV/pVTGjGq+7j5FveT8xtwXdRk73HlBlG0cwDA6fCqVpIHnO/x3mtXhy929/lH94VUsIMoPI7VlXTJtdjfq6oJS72Ixoxp72ipIPSo41vdnlarYVFM1GnKHE84BI+6TvifOIrR4ZpwqtqXErbICg8nun3F8wPePkPOqDyxJJJJJJJ5kncmoTtktUhONGNNxoxqxArGjGmxRjQCsaMabjRFAKxoxpsURQCsaMabFX7PB7hUXLn1SEwGcGWPgq82/Z51FolRcnSMvGren4a7jMwiffc4qfzerHyUGryXLVoTaTNujXAGM+IQd1QPEzSy1x/rGJk8iTP6x6DwHypueqGl/ePGFixyHav1NwQoPlbnf9I/CqvFNa7ABmJeNhzKr5IBCyPADb1p5K21yO8HYbjI+f2iB1iOdc/duPeZt+7JLE7L5kjr+kfCnG564wjFbILGnAm68EA8veZm8DviANiZJ5jxpP0jviASxMSO9cJOwAY7A/mimXEN0AKDiB3cYxUDoWMKCTzIp9rTrZUsf+Iw7vZ7lF6sbjcmPIQOUnwqrLFe/cxUrIG/fcn3m6AMdyo5bczJ8KrroXO4W8w8VttifTanpeA9zFT4qM3/1vy+Aq2y2gfrrpW59oYO5B8C07nx8DtU7kmljRjTMaMak5AvGjGmY17jQCsa8inY15jQg7C0P8EH5z/xDXHi6ezNv7JcP8QCv7DXZ2h/gv6Vz981xartXiw/Nke3L8mPoQxoxpmNGNe08YvGjGm40Y0A/hw7t3/LP7wqpbQSMiQPECT8pFX9Cvcvf5f8A8hVMCsl436Gsvlx9S52Fq4ZN0qAN2NpjPh3QT86Xq9HbRckvpc391bd1WHnBEQPWkpsf971d4Qn1pH/avfwnqGnFOmSmptWitrNVmqW0kW0BwB5kn3nb8o/hsKq41bTTTaNwfZYBh4Bh3T8wR8qTjWkODOXIrGjGm40Y1YqKxoxpuNGNAKxoxpy2ydgJPlXilJjLI+CQf1uQ/GhaMHLhCgvSrSaA/wDuHDy5t8unxIp6sR7ihRyJBMn1Ph8vSvNPpy7i0veuOYj16eXnt051NeZ6Yab94t8I0yu5wGFtBlcvHdgo5wehPIBQD51Hiur+kPJlbaDFEk7L0kcyx5kmKdxPUhFGksbgHvvMdrc6kdSo5D0rP7DIgEwPPb1OI3j1jakY79R6lFRVIXms7DYRsO96ADlP+rxrwtcuueYjckSWA/l5Dand3ZF38vE+JVf5mqvFNcQuFsCB5jGfHbb51LXcsUdaM3CggdAPfYeUDugnzJ3NUNbq7dsdmsNG7MYuEsOgGyADzB3nyqQdgJ77Ow7oQZYqZltu6CeQ8jNU7elUuFDW1Pn9YVA94lU7ojzNVdUCzpHZ/rWyYLtu0kk8kA91R4+AqpfdnbvNkT9kd4+gUbD08qfrbibAIxVRCi4wUebFE5knz8q807lpl2RAAXFkC2OsIDzLN59JPSjb4ogbptObK9qwCN/7S3Wg+dwqN4HTY7+lVxe/79z9CyuPwkg/hSdXqpbkonko72w5AeQ5Uotf6K48hnUP4eWDtIoxqF7WIj9m5xMbZbTvEDxNTS8pEgj5j8fCsY58UvDJM5jxyXKCK9xqlxDii2bqW2VyGBJYDZY8fL+tX8hJEjaAfInkPUxUrNC2r42HRKro8W2TyBNeFI51U4pxz6LdS0ACbgPIy6lRIMeB+e1adjUyqG9bcKEyd+6OR3MEyyxA+NcaXtpwy7w+Ds1y6OhH2f1Y7Uvi8jqLA/wY/nXP3zXG2xtXS6LjdhuDSWFrO5cRFuEKxOUgATWXo9L3QwmQM52jxWN60y+0MWnvLLvwvuStNLLFY49ihjRjTxxD6RaLkAFbpU79GBaR8jVazqrbkqjoxAkhWB28dum9ezQ6xanH1tdLuqs8uq0zwZOi7JY0Y0zGjGvaeUt8MSU1HlZJ/WFZ6jan2eKJY7QXFYq6C2zKV7mbCDB3PLoKsM1i4jGwG7jBZJiQZ3g9ekc9q5s/aGLHqFjdu2ltwn9T2LTznh6l2tlHGr/BF+tP+Xe/hPVezYLmFG/9K0+DaXv5qyMMbinEzBNp9q3z6vDCXupS+J9imHBkl8aWyZl6K6EPe91hi48VPUeYMEeYpd21ixU9Oo5HwI8iN6kq7CnWtPl16wB1PpWubPjwReTI6RnDHLI+mKtlXGjGrjXrT9oqiHtqpMbzGzRv6GkYVjotdDVxcoJqnW5pqdLPTyUZdxWP++gqjqeKWkkKe0bwX3R4y39KzuNa8XG7NT3B93cufH08PnSLVkxsAo5bnr4eYHXzr13ZfHp1VyLNzVXLvdY4Keartt5+JPnW1odMEEAbnmegHhVHhenRYZpcz3ZHvN1aPD4CtUXGOw2HU7yfgN4rSKR6kklsevI5mPADn68p/CtBiuitY/8A7F1e9zDWrZ6eIZuvLaveHadbK/Sr0GDFm2dhccdSBJxXny51n3bssbtw5OxJ32k9WMyY9AKiS6nXYkgrMBKiJ5kwo9D1n40xlIXEz5xAUdYkwJ8edQGpjvdekDfzMtJ/81FmgF2A25ZcyfMv0HWK04IPXxtrM7kfYGUDzZoAJ/ZWRd1CscmClV+8TcJPMCNl8z4CntabUMFXO4TucVZvU15d9n9RsWS1p0Gy/Sbypt1OC7yefLy6Cs3JJ7skwtbrDdMMXeehJj0CrtPlT7s2wUgLPvkYoJ6IDzIB5+J9K1k0ek0/eu6tmJDYJpLJhfFgzwD1AJ6z4VV/vDR2/wDhaEvyl9Xen49mkA/OqdTu0gY+n0huXBaUlnLcrYyHmST0rdX2a1VwKtrTstpSYuXz2asTzuEMRz5DwAHnU9T7W3rVvC21mwWg42LKpgkSu4BOR822EeNcvrNe14zee/e/Pcx8iTVW3ZB0X9y2bQI1Wv0qeKWB2riPNB+2rv8Ac/BU7t2/qQ8AkMIbcSJAGxgjbp1rmNCyInbsiASRaBklnHNt/spsduZgeNJPE7hJOTGSTO256n50UL8TFm3xS22stWr1rNHduyKAAhm3MzzGynl18qraXSlnu2bkghC10QMQsLgQxHNmO2x22HI12f8Ad+nW5ZsWXAu2bnbBG27TmLhVupCk7VQ9t3i0LYGOV1Q7BdsQCE/WM18Lp9c1JY4LZ3V9t/uqPfqMClcvIx+LcOazZLB2KXFRCgbIMogjfp4/GlW1e5w3UBVCtbOS97vOWIJIXry5859K1xYvPoLOlAVrrmCxUBbaLvkwHgO7494VyvEdOtm52XZsVDQrsTLxAYgeBM8+lb4ckstpv4lK/wAUn/3ujCcXj+JLav5nV+yyWbyG3ftr2y7JcibpkSGy6ATEctqzOJG7pXKPg+WnNkAkBRAlZXfwmOpqx7J271/VhQsIjZNIyVQDuuwMsRMTWJ7Y8St/3m+AbG2oWVIBmSZHoCB8Kzxwb1ModquvL8i0Zv3XV3T/AImaNPhasdmxfMmVduVyQFcD7A6b84rsLWqvcPHa6rO7c2VRI7ECJKrG7Ebjfl0qj7D27N7Vjtix2JBdt2iMUjlDd7zre1V65fv39Kvck5ASRASGifPflVtXnufupK1Vu/Jsvgxtxc47M53jftM11VTTWVsr2il4BkueuXgZG1N4JrnS5hd7O5LlVtqYK7bBm2AXkYrR0/s3p0Q277y53DZbByIJImGUQCJ5VyfEtJf0j2zbuEM4fKIIEEgQGnpW+lz4qeLE65897736GObHktTyHULx9CtoIqs5u4uZGMZkAjqUgc/LkKZxLO5cRtO6mTuwjsgsENkp84rjeGkW7y9oxH2SQN+XeJ5mQD0ro7uh7AqLbDEEd4ZMT1JK9DvJnl0pmc4yXxvvzb/VFVKLXhVbF59IuqUo4AxAIuZgMQFDnYCHgnl02rneLcRbT3WtIc7eQeNxOaJ3T9719al25t3GCk3MpHdJHr6DfyqlqNUjrDJcz2HvBVJU7Cfwq2KMuvqk7v8AVlZZV09MVX5eR1vCuLW7N5rLqikoJYCApYA97zAJ5eFe8F4nZ05e3ZzBuXgDceCpSNipHqduZrmrRVrV28/ZrdUCAq7MfM9DHx3qNzVIUtBS5aHdthzE4k+Yj8KpPE8k+pt3svVbpl45nCPTHg1faXig7IiyzQLgRmEhgsGCPly9Ktez/GbyhDcxs2kBYF8u0uiYOI8NgJ6T1msLh+k+kXVsZLDOoggnMk7Z9I+FdxxZbaOuiIN0C0FEyO9yUSDJ3C/Ko12pc6x5Pib/AJLa/Ky+lxJtyhtRm8W41oraXb+na4124hTGYCCBLHqwkD/ZrCu63IZHNWcTAa4CoaZEZQs+mw9ahe4YLBzvKFnJbdsglmMjJmB3x/8AqkWgztiiMxJ9WJPSB8zt5V1vZGkWOHUm2n9//DLPOWSVzXAywI9xQPE9QPHy8uVXtHpS7d5tvtQeQ6JPKfjT9NwHUNuy4DobhVN+rd8zA8hW1o+FWbagPdyI/wCmjuSfEs2K13lRmJt3FHdUbkesD4R/OtDhel7Uk3Pq7FsZXG2G3QAD7TcgIp2kW09wWrVo3HYx9bchZ6ytoAQOsmrXGONi0Rp9JigX3mtogDv1IymAI2PPzo2+EgVdTbvat8kt3BbUQiqpCIg5KGMCaUeGqDN25p7YHMdp2jx0GNvaqOr1V28YbtH87jOwnqYO0fDlSbjk7BlWNhBALE7TC1Kvgk0mfTruW1NzxxVbFsAeZlorK1PtIoMWbOlSBALh9Q4+fdn4VS1zCDbXJj9oqjPJ8m8qqWdI1tc8GDH3e0dEjxuEGCPL4moqPdgvcZ9pb+PZG7eHLIIVtLy93uDkOv8A4rG0kOTcYABYLNuz78lBJ94/18KaumyIAbTKem7XI/AgQN6NVftgBVvXcVG/Z28S7Hmxlh6ARy+NTaT2RBV1N27cP2gOkAoAOi7xAAo0dgKDcuFIGyhjIdx4xJgTJ+A60+zpldoNu+w5s1x4CqNyYVfkAdyYr3UXgSAtmwqqMUDkuVWeuTwWkyTG5NVtt7Ayr+LMWa5kSZJjmfiRVrhmg7Z4VLhUAs7wSAo5kADc8gB1JFPtai5tjctoWMAWragmeUYJMzU+Iao4/RzeuXCGyuMSzKXEgAZN7i7gbbmT4VVLfYM81du6xE2rVtVGKdq1sFV5gQ7c+pMbkmq/0c9dTpFPhmDHyWPlVcJb5DI7dSo/lXgw+6f9ZFW6WRZ9K16Aa5br6TUjsHJGoUdwAiD2kmSm8yu4jwovcZ09y5iJYTMwYM8onmJrb/tI0l2xauOgJt3CJMsShMlgTOynl4b18++i9li4Jn7UyZnr8OVfnUtJ0vpybOOy53Xn9zuYJwSTf7R3we1bRmclUxM7gE9SRtsOs18f4txC1evM9myUlicsng78yrEx86+kLabV6G6loqtzszbLPOIA594CPdNfK9dbVGIBkCAJYPEbSpGxBrf2TijGU7fxXR5faLcZJdjo/ZLjhsOZCA3O7JKpG4EzGUfkiPE1l+0JtNxG4TkQ231ZXd1kHcjlIP40ldLa7NSrHJhlkRIIJmCDyiB8ql9C0kqpvMSBtuPf6tPr0FdKMMccjyK7arhnP94+joKmg4lc0t9btmJCnvEA8+izyMR6V3Gs9srCwmk073HKAPeDEMSZyWQJmd8vSuMTSI6EiWIkAmVCwdzHhyq0+ntJpnW0DdubEkZe9IEgSOQnbwpnwYcsk5LdbeX8S0M04Lpi+T6LxvQfSNGDhcRhbyGVztD4kFusVyntOtvT6azfaTdKGzbRgxgFjNwESMoPWDyrsPY7iC6jS5XMB7ttsQVUsfdtID9kAiT1M1yP9o+h7K8nZs1sBMPslMYkc+p33rj6Jtan3Euzb/pZ08s4vBZX9i9Cl43LtwEqsblgYY7bTvkfMdKq+02kNlz2Ls23eG4xPP5Cr/sNp7h095ZOLHub7huZMD9pq1xvRsuiyuDFgCrsw3ceJIJ8t69k83Tqnb2tKvQ8nuk8PUkcxb1Vu/ZUl3FxZDzsjHbECOXrFWOE3VEF0zuKxCh5IWR3cV5HruaxOG28u0kQGBiOWy7benWrVy8xxaYAG/jIiPKulPGvCeJ0b2t4lZcmxcAXcqxS2JB8Qd+nI1k6m0NObaBk76jvsxhASfegbnfw615Z0hZDcDx4CYygbyefhXv9y3biqSyLkRzJlQogEnrPhWcVCG17Elf6W1m8r5Z/WDe3K5DrBjbaRPSvpB4lpb1tNffeH3Nu0gLEYmFVjEzl1POvnzcLdiVZhMncAGYE8ukxzqxp1CAIoy3nIgjI+O5+XgPWto6CGrlF3xy13Xl6m2LNLHddzZ1vHBeuG72FqT1uFrgUDkFDELH6O5qVnXam4MFYqvVbYwA/Ji0AJ8aoKW+zjJ5QVA25tt0Fb3C9GwXIgEn3JJb1brX0ePEoxUUtkZ8lnT6QqIbYxue6PhJM0w295O56CWb47L/Opm2wiJgfdRtz8q0uFac2E+mXg7MSRYQq27f9Rh90dPOtW+lAc9saKybY2v3R32VZNu2d8Nz7x61iswUR3txBl7aQPCFBNSe07sbji8zMSd03J8dzXiaEr3irz9kMyKfzt/8Ac0SSRBFriKIItZHnPaOQPDfaq+p13ZLIOJI2wtosD73jJ6eXrTvoWIzYLA+9et948458vGsnU2GuuYOmgzJN2eQk8jsAKrsSUFum4xa4bxUfeuRl91QI6+PhJqpq9UCxJVAeX2iAAOQ35RsPStG+JOK3NJA2X32JmJPuHc/0FTt6cWvrHu2RzFtBacjLaWPcmB+JgeNV4WwKbXuzUr3FcjvQq9xY2TlzOxPhsPGqYe40AC4Z5YzuZ2G3StDYn/mXJmdrL7/MjenWrVm0Mmvagu6nAC2O6p5vBuczuB8T4VDbqkgVbiMoNuHO4Nx4bdh9keKry8ySfCqD6e5uAAu/IlVnwEEirNwaXkW1Z/Rsry6QSas6fS6U5XXW+VSNmuWgHb7NvupO8b77AelS3KqSIK9u0bFvMtbF1x9WMx3LZ2Nzuzu26r5SfCqNu2AN3T4ZEfu1e1fEdO7s5sXHJM/8wwHgBCoIAEADwpf0u0OWkG/Ob2oP7CKonTAjsU6sQegW2zHn03Fbtj2dtFe+2pLbhuzsKyggwVnI7g7HzBqz7N6N7xVrGksG85ix/wAdgsHv3nLPAReXiW5cq+3cF4Ja02nt2FS33BvisAsSWcgEk7sSefWqZc/TuKNNlBEEAg8wdwa+Pe3GnRL1xUVFEHZVAHI9BXlFcHXpdCf1PRg8a/EteydpW019GAKnIFSAVIxGxB2ivm/ELKrxDVIqqqqbgVQAFAx5ADYUUVxPZjfv8q/XY9XtHxFLRKCluQD7/P0uRXP6fcAn/qL+0UUV38Xf9eZzEbkbsPy/6/0FX9Mfq7nqB8I5UUV58nBVi+Fau5OnGdyA15gMmgEWTBG/Pzrc9vXJt2ySZxAny7G0Y+ZJ+NFFeeaX9oh/y/men/KfoYXsG5+lxJjs2MTtMDf1rT/tPut2ttJOOAOMnGfGOU0UUml/b4/7S8fkP8TAsMeyUdPDpyp95R9FBgcl/foor0/tL8TyIq6E7EdMjt8BWfqr7z7zbNtudqKK2gl1sHUezqhu0LAElEBJ3ndedaTjEHHbadtvtGvaK6Oj+V6suyq2qcOQHcDJR7x5eFb66hyWlm6D3j4iiiuhj5B47GF3PL+ZrY9t2I1QUbKtm2FUcht0HSiirS8S9QUFHL83+VNdAWOw+X5IoorZdgiPElG35o/aayTbHZ3BA5r0HU7/ALBRRVZcBiBZXfurz8BVvV2V2OK+6ByHKJj9tFFVkQIWysDurz8BTOJ213MDmRyHIbAfAACvKKzfKJMZzAMeH9KjrtS62rGLuspcJhiJPasJMczAA+FFFUYZlvrbp53Ln+pvPzq1otS7OoZ3InqxNFFI8Bn6U9ndMiadMERZRJxUCe6Occ60zRRXOfJJ/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IQEBUQEBQQFBUVFRcVFRUUFBIVFRUYGBcYGhUWFxgYHCggGRolGxgVITEiJSkrLy4uGB8zODMsNygtLisBCgoKDg0OGxAQGiwlHyQrLCw3Mi0sLCwwLywsLCwsLC0vLCwsLCwvLCwsLCwsLDAsLC8sLCwsLCwsLCwsLCwsLP/AABEIALIBGwMBIgACEQEDEQH/xAAcAAACAwEBAQEAAAAAAAAAAAAAAwIEBQYBBwj/xABHEAACAQMCAwUEBQkGBQQDAAABAhEAAxIEIQUxQRMiUWFxBjKBkRQjQlKhYnKCorGys8HRBxUlc5LwMzRTY+EkQ8LxNUSD/8QAGwEBAAMBAQEBAAAAAAAAAAAAAAECAwUEBgf/xAA4EQACAgEDAgMGAwUJAQAAAAAAAQIRAwQhMRJBMlGBBRMiM2GhcdHwQlKRseEUIzRDRHKCwfEk/9oADAMBAAIRAxEAPwDoP7TP7QX09w6PREC4P+Ld2OE8kQcsoiT0/Z8i1eruXmyu3Llxj1d2Y/Mmm6h31F9nO73bjNuQO87ExJO3Ol6rSPabC6jI3gwg/DxHpXXx44wVLk5eTJKbvsV4oipRRFamdkYoipRRFBZGKIqUURQEYoipRRFARiiKlFexQEIoq/wrhV7VPhYQsR7x5Kg8WY7AV0FyxpeG+8V1OpHIR9VbPjB6+Z38AKzlkSdLdl4wbV9jnH4ZdW12zrgh93M4s/5q8z68qpxVziGuuahzcusWP4AeAHQVWirxutyrrsQiiKnFEVJBCKIqcURQEYrypxRFARoipRRFARiiKlFEUBGKIqUURQEYoipRRFARiiKlFEUBGKBI3G3ptUooigOs9kv7QNVoXUXHe/YnvW3YswHU22O4I8OR/Gvvuh1aX7SXrRDI6hlI6g8q/K0V1fA/bjUaTTpp0PdTKOfVi3868ufT9W8eT04s/TtI5bGtvh3tC6L2OoRdRZ+5c3ZfzG5isiK8xr0SipcnmjNrg6Y+zdnVqbnDrsnmdPdIDr6N1+PzrnNXpLllzbuoyMPssIPqPEeYotOyMGQsrDcMpII9CK7ThXtbZ1CDT8UtpcXkLpXl5mN1P5S1m3OH1X3/AKmi6J/R/Y4WKIr6Bxf+zwsva8PuC4pEi2zCY/Ifk3xj1rh9TpntObdxWRhzVgQR8DVoZIz8LKzhKHJXiiKnFexWhnYuKIqcV0Ps37IajWw4HZWet5wYP5g5ufTbzqspKKtlopydI5xUJIABJJgACST4ADma7Hg/sQQvba9uxtgZdnIFwj8s8rY/H0rpLn0DgyfVjK8R77Q19/zeltfSPjXA8d47e1bTcMJMi2D3R5n7x8zXnWSeXwbLz/I3cI4/Hu/L8zW417VqqfRuHqLVofaUQT4les/lHf0rkiOpqcURW8MagtjGeRye5CKIqcURVylkIoipxRFBZCKIqcURQWQiiKnFEUFkIoipxRFBZCKIqcURQWQiiKnFEUFkIoipxRFBZCKIqcURQWQiiKnFEUFkIoipxRFBZOKIqeNGNCCEUY1OKMaA1fZ72j1Gib6oyk72290+n3T5iu+v8V4bxXT/APqZt3EGxg9qhgnuFQcxsdt/SvlmNdJwD2uu6LTtYtIveZmz5N3gB+EbV5dRj264rf6HpwZN+iT2+pn8e9nrmlJYEXbORVbyghZBgq4+w3kdvAms7R6K5euC1ZRrjtyVRJ9fIeZ2rU0vGHUYK1wBh3k3ZX6bjcH41Y0vtPd09lrOmSzbzMvdRYc7e4T5VSOqk1VWzWelin1XsbvC/ZfTaIC7r2t3bg37LIdih/LP2z5cvWo8c/tAYjDTAHoHYQijwROvx28q4q/ee4ZdmY+ZJpUVeOByfVldv7GTzqK6cey+4X7rXGL3GLM25ZjJNQipxRFeo81kIoipxRjQEIoip40Y0BCKIqeNEUBCKIqeNGNAQiiKnjRjQEIoip40Y0BGKIqePpXkUBGKIqUURQEYoipRRFARiiKlFEUBHGvManFEUBCKIqcURQDMaMaZFEVAF40Y0yKIoBeNGNMiiKA7ThmiRuDLdKjNb1wK3UAsJHmKwfafhy2LgVAQrKlyDvu6yfxmur4Sv+A//wB7n79ZPt3b/wCWf71i3+C/+a5qf/0erOk/8P6HIY0Y0yK9iukc0VFGNNiiKAVjRjTYoigFY0Y02K8igFxXsUyK8igFxRFMiiKAXFEU2KIoBUV7FMiiKAVFEU2KIoBUURTYryKAXFEUyKIoBcV7jU4r2KAXjXmNMiiKAhjXmNNivIoBmNGNNxoxqAKxoxpuNGNAKxoxpuNGNAd9wtf8BH+bc/iVm+3Fv/02jb/tKP1BWvw4f4Cv+Zc/ims72xE6DRH8kfuGuYvn+p0/9P6HERXsUzGjGumcwXFEUzGjGgFY0RTcaMaAjZsl2CjmT/snyry4ok47idj4+dXlTs7eX2rmy+SdT8eXpVTGqp2WapC8aMaZjRjViovGjGmY0Y0AvGjGmY0Y0AvGjGmY0Y0AvGjGmY0Y0AuKMaZjRjQC8aMaZjRjQC4oimY0Y0AvGiKZjRjQC4oxpmNEUAzGjGm40Y0sCsaMabjRjSwKxr3GmY0Y1AO+0I/wFfz3/imsz2qE8O0XxH6rVq6YxwJPNn/iGsv2hM8M0Z/LcfLOuavn+p038j0OOijGm40RXTs5grGvYqdSw8qixQnGrXDtJ2jwfdUZMfIdPU8qh2ZiYPyq3efsk7FfeO9w+ZGy/AftNUnLsuTSEd7lwiprb3aOW6clHgBypGNNxr3GrqkqRRu3bFRRFNxoxqbIFY0Y03GjGlgVjRjTcaMaWBUURTcaMaWBMV7FNxoxqLAqKMaZjXuNLArGjGm40Y1NgVjRjTMataPh1y7uohersQqD9I7fAVDdEqLeyKONWNFoLl4xaUtHM8lX85jsPjTr13T2eX17+JyS0PRR37n6oqvr+J3XthWIHgMVS2inwQd1SR6mPWm74PTDSt+LYm76ayJZvpDeCHCyD53D3n/QHxpR4/e+wLKr0VdNaKgeReWPqTWbY0RY5OSBzLtKgLyJVfeY+AHjVs8QZe7buX7aD3VVbYAH6RmTzPmTVdnzueuOKEVSRbxr3Gm40Y1JyxUURTcaMaAVjRjTcaMaA7VF/wADT85/4hrI4k08K03lfuD98/zrZT/8Gv5z/wAQ1g3XnhqL93VN+Nua50V/fN/U6Mn/AHPoYONWk11xRAK/6Lf9KVjRjXQaT5Oem1wWV4reHJgP0E/pUv75v/f/AFV/pVTGjGq+7j5FveT8xtwXdRk73HlBlG0cwDA6fCqVpIHnO/x3mtXhy929/lH94VUsIMoPI7VlXTJtdjfq6oJS72Ixoxp72ipIPSo41vdnlarYVFM1GnKHE84BI+6TvifOIrR4ZpwqtqXErbICg8nun3F8wPePkPOqDyxJJJJJJJ5kncmoTtktUhONGNNxoxqxArGjGmxRjQCsaMabjRFAKxoxpsURQCsaMabFX7PB7hUXLn1SEwGcGWPgq82/Z51FolRcnSMvGren4a7jMwiffc4qfzerHyUGryXLVoTaTNujXAGM+IQd1QPEzSy1x/rGJk8iTP6x6DwHypueqGl/ePGFixyHav1NwQoPlbnf9I/CqvFNa7ABmJeNhzKr5IBCyPADb1p5K21yO8HYbjI+f2iB1iOdc/duPeZt+7JLE7L5kjr+kfCnG564wjFbILGnAm68EA8veZm8DviANiZJ5jxpP0jviASxMSO9cJOwAY7A/mimXEN0AKDiB3cYxUDoWMKCTzIp9rTrZUsf+Iw7vZ7lF6sbjcmPIQOUnwqrLFe/cxUrIG/fcn3m6AMdyo5bczJ8KrroXO4W8w8VttifTanpeA9zFT4qM3/1vy+Aq2y2gfrrpW59oYO5B8C07nx8DtU7kmljRjTMaMak5AvGjGmY17jQCsa8inY15jQg7C0P8EH5z/xDXHi6ezNv7JcP8QCv7DXZ2h/gv6Vz981xartXiw/Nke3L8mPoQxoxpmNGNe08YvGjGm40Y0A/hw7t3/LP7wqpbQSMiQPECT8pFX9Cvcvf5f8A8hVMCsl436Gsvlx9S52Fq4ZN0qAN2NpjPh3QT86Xq9HbRckvpc391bd1WHnBEQPWkpsf971d4Qn1pH/avfwnqGnFOmSmptWitrNVmqW0kW0BwB5kn3nb8o/hsKq41bTTTaNwfZYBh4Bh3T8wR8qTjWkODOXIrGjGm40Y1YqKxoxpuNGNAKxoxpy2ydgJPlXilJjLI+CQf1uQ/GhaMHLhCgvSrSaA/wDuHDy5t8unxIp6sR7ihRyJBMn1Ph8vSvNPpy7i0veuOYj16eXnt051NeZ6Yab94t8I0yu5wGFtBlcvHdgo5wehPIBQD51Hiur+kPJlbaDFEk7L0kcyx5kmKdxPUhFGksbgHvvMdrc6kdSo5D0rP7DIgEwPPb1OI3j1jakY79R6lFRVIXms7DYRsO96ADlP+rxrwtcuueYjckSWA/l5Dand3ZF38vE+JVf5mqvFNcQuFsCB5jGfHbb51LXcsUdaM3CggdAPfYeUDugnzJ3NUNbq7dsdmsNG7MYuEsOgGyADzB3nyqQdgJ77Ow7oQZYqZltu6CeQ8jNU7elUuFDW1Pn9YVA94lU7ojzNVdUCzpHZ/rWyYLtu0kk8kA91R4+AqpfdnbvNkT9kd4+gUbD08qfrbibAIxVRCi4wUebFE5knz8q807lpl2RAAXFkC2OsIDzLN59JPSjb4ogbptObK9qwCN/7S3Wg+dwqN4HTY7+lVxe/79z9CyuPwkg/hSdXqpbkonko72w5AeQ5Uotf6K48hnUP4eWDtIoxqF7WIj9m5xMbZbTvEDxNTS8pEgj5j8fCsY58UvDJM5jxyXKCK9xqlxDii2bqW2VyGBJYDZY8fL+tX8hJEjaAfInkPUxUrNC2r42HRKro8W2TyBNeFI51U4pxz6LdS0ACbgPIy6lRIMeB+e1adjUyqG9bcKEyd+6OR3MEyyxA+NcaXtpwy7w+Ds1y6OhH2f1Y7Uvi8jqLA/wY/nXP3zXG2xtXS6LjdhuDSWFrO5cRFuEKxOUgATWXo9L3QwmQM52jxWN60y+0MWnvLLvwvuStNLLFY49ihjRjTxxD6RaLkAFbpU79GBaR8jVazqrbkqjoxAkhWB28dum9ezQ6xanH1tdLuqs8uq0zwZOi7JY0Y0zGjGvaeUt8MSU1HlZJ/WFZ6jan2eKJY7QXFYq6C2zKV7mbCDB3PLoKsM1i4jGwG7jBZJiQZ3g9ekc9q5s/aGLHqFjdu2ltwn9T2LTznh6l2tlHGr/BF+tP+Xe/hPVezYLmFG/9K0+DaXv5qyMMbinEzBNp9q3z6vDCXupS+J9imHBkl8aWyZl6K6EPe91hi48VPUeYMEeYpd21ixU9Oo5HwI8iN6kq7CnWtPl16wB1PpWubPjwReTI6RnDHLI+mKtlXGjGrjXrT9oqiHtqpMbzGzRv6GkYVjotdDVxcoJqnW5pqdLPTyUZdxWP++gqjqeKWkkKe0bwX3R4y39KzuNa8XG7NT3B93cufH08PnSLVkxsAo5bnr4eYHXzr13ZfHp1VyLNzVXLvdY4Keartt5+JPnW1odMEEAbnmegHhVHhenRYZpcz3ZHvN1aPD4CtUXGOw2HU7yfgN4rSKR6kklsevI5mPADn68p/CtBiuitY/8A7F1e9zDWrZ6eIZuvLaveHadbK/Sr0GDFm2dhccdSBJxXny51n3bssbtw5OxJ32k9WMyY9AKiS6nXYkgrMBKiJ5kwo9D1n40xlIXEz5xAUdYkwJ8edQGpjvdekDfzMtJ/81FmgF2A25ZcyfMv0HWK04IPXxtrM7kfYGUDzZoAJ/ZWRd1CscmClV+8TcJPMCNl8z4CntabUMFXO4TucVZvU15d9n9RsWS1p0Gy/Sbypt1OC7yefLy6Cs3JJ7skwtbrDdMMXeehJj0CrtPlT7s2wUgLPvkYoJ6IDzIB5+J9K1k0ek0/eu6tmJDYJpLJhfFgzwD1AJ6z4VV/vDR2/wDhaEvyl9Xen49mkA/OqdTu0gY+n0huXBaUlnLcrYyHmST0rdX2a1VwKtrTstpSYuXz2asTzuEMRz5DwAHnU9T7W3rVvC21mwWg42LKpgkSu4BOR822EeNcvrNe14zee/e/Pcx8iTVW3ZB0X9y2bQI1Wv0qeKWB2riPNB+2rv8Ac/BU7t2/qQ8AkMIbcSJAGxgjbp1rmNCyInbsiASRaBklnHNt/spsduZgeNJPE7hJOTGSTO256n50UL8TFm3xS22stWr1rNHduyKAAhm3MzzGynl18qraXSlnu2bkghC10QMQsLgQxHNmO2x22HI12f8Ad+nW5ZsWXAu2bnbBG27TmLhVupCk7VQ9t3i0LYGOV1Q7BdsQCE/WM18Lp9c1JY4LZ3V9t/uqPfqMClcvIx+LcOazZLB2KXFRCgbIMogjfp4/GlW1e5w3UBVCtbOS97vOWIJIXry5859K1xYvPoLOlAVrrmCxUBbaLvkwHgO7494VyvEdOtm52XZsVDQrsTLxAYgeBM8+lb4ckstpv4lK/wAUn/3ujCcXj+JLav5nV+yyWbyG3ftr2y7JcibpkSGy6ATEctqzOJG7pXKPg+WnNkAkBRAlZXfwmOpqx7J271/VhQsIjZNIyVQDuuwMsRMTWJ7Y8St/3m+AbG2oWVIBmSZHoCB8Kzxwb1ModquvL8i0Zv3XV3T/AImaNPhasdmxfMmVduVyQFcD7A6b84rsLWqvcPHa6rO7c2VRI7ECJKrG7Ebjfl0qj7D27N7Vjtix2JBdt2iMUjlDd7zre1V65fv39Kvck5ASRASGifPflVtXnufupK1Vu/Jsvgxtxc47M53jftM11VTTWVsr2il4BkueuXgZG1N4JrnS5hd7O5LlVtqYK7bBm2AXkYrR0/s3p0Q277y53DZbByIJImGUQCJ5VyfEtJf0j2zbuEM4fKIIEEgQGnpW+lz4qeLE65897736GObHktTyHULx9CtoIqs5u4uZGMZkAjqUgc/LkKZxLO5cRtO6mTuwjsgsENkp84rjeGkW7y9oxH2SQN+XeJ5mQD0ro7uh7AqLbDEEd4ZMT1JK9DvJnl0pmc4yXxvvzb/VFVKLXhVbF59IuqUo4AxAIuZgMQFDnYCHgnl02rneLcRbT3WtIc7eQeNxOaJ3T9719al25t3GCk3MpHdJHr6DfyqlqNUjrDJcz2HvBVJU7Cfwq2KMuvqk7v8AVlZZV09MVX5eR1vCuLW7N5rLqikoJYCApYA97zAJ5eFe8F4nZ05e3ZzBuXgDceCpSNipHqduZrmrRVrV28/ZrdUCAq7MfM9DHx3qNzVIUtBS5aHdthzE4k+Yj8KpPE8k+pt3svVbpl45nCPTHg1faXig7IiyzQLgRmEhgsGCPly9Ktez/GbyhDcxs2kBYF8u0uiYOI8NgJ6T1msLh+k+kXVsZLDOoggnMk7Z9I+FdxxZbaOuiIN0C0FEyO9yUSDJ3C/Ko12pc6x5Pib/AJLa/Ky+lxJtyhtRm8W41oraXb+na4124hTGYCCBLHqwkD/ZrCu63IZHNWcTAa4CoaZEZQs+mw9ahe4YLBzvKFnJbdsglmMjJmB3x/8AqkWgztiiMxJ9WJPSB8zt5V1vZGkWOHUm2n9//DLPOWSVzXAywI9xQPE9QPHy8uVXtHpS7d5tvtQeQ6JPKfjT9NwHUNuy4DobhVN+rd8zA8hW1o+FWbagPdyI/wCmjuSfEs2K13lRmJt3FHdUbkesD4R/OtDhel7Uk3Pq7FsZXG2G3QAD7TcgIp2kW09wWrVo3HYx9bchZ6ytoAQOsmrXGONi0Rp9JigX3mtogDv1IymAI2PPzo2+EgVdTbvat8kt3BbUQiqpCIg5KGMCaUeGqDN25p7YHMdp2jx0GNvaqOr1V28YbtH87jOwnqYO0fDlSbjk7BlWNhBALE7TC1Kvgk0mfTruW1NzxxVbFsAeZlorK1PtIoMWbOlSBALh9Q4+fdn4VS1zCDbXJj9oqjPJ8m8qqWdI1tc8GDH3e0dEjxuEGCPL4moqPdgvcZ9pb+PZG7eHLIIVtLy93uDkOv8A4rG0kOTcYABYLNuz78lBJ94/18KaumyIAbTKem7XI/AgQN6NVftgBVvXcVG/Z28S7Hmxlh6ARy+NTaT2RBV1N27cP2gOkAoAOi7xAAo0dgKDcuFIGyhjIdx4xJgTJ+A60+zpldoNu+w5s1x4CqNyYVfkAdyYr3UXgSAtmwqqMUDkuVWeuTwWkyTG5NVtt7Ayr+LMWa5kSZJjmfiRVrhmg7Z4VLhUAs7wSAo5kADc8gB1JFPtai5tjctoWMAWragmeUYJMzU+Iao4/RzeuXCGyuMSzKXEgAZN7i7gbbmT4VVLfYM81du6xE2rVtVGKdq1sFV5gQ7c+pMbkmq/0c9dTpFPhmDHyWPlVcJb5DI7dSo/lXgw+6f9ZFW6WRZ9K16Aa5br6TUjsHJGoUdwAiD2kmSm8yu4jwovcZ09y5iJYTMwYM8onmJrb/tI0l2xauOgJt3CJMsShMlgTOynl4b18++i9li4Jn7UyZnr8OVfnUtJ0vpybOOy53Xn9zuYJwSTf7R3we1bRmclUxM7gE9SRtsOs18f4txC1evM9myUlicsng78yrEx86+kLabV6G6loqtzszbLPOIA594CPdNfK9dbVGIBkCAJYPEbSpGxBrf2TijGU7fxXR5faLcZJdjo/ZLjhsOZCA3O7JKpG4EzGUfkiPE1l+0JtNxG4TkQ231ZXd1kHcjlIP40ldLa7NSrHJhlkRIIJmCDyiB8ql9C0kqpvMSBtuPf6tPr0FdKMMccjyK7arhnP94+joKmg4lc0t9btmJCnvEA8+izyMR6V3Gs9srCwmk073HKAPeDEMSZyWQJmd8vSuMTSI6EiWIkAmVCwdzHhyq0+ntJpnW0DdubEkZe9IEgSOQnbwpnwYcsk5LdbeX8S0M04Lpi+T6LxvQfSNGDhcRhbyGVztD4kFusVyntOtvT6azfaTdKGzbRgxgFjNwESMoPWDyrsPY7iC6jS5XMB7ttsQVUsfdtID9kAiT1M1yP9o+h7K8nZs1sBMPslMYkc+p33rj6Jtan3Euzb/pZ08s4vBZX9i9Cl43LtwEqsblgYY7bTvkfMdKq+02kNlz2Ls23eG4xPP5Cr/sNp7h095ZOLHub7huZMD9pq1xvRsuiyuDFgCrsw3ceJIJ8t69k83Tqnb2tKvQ8nuk8PUkcxb1Vu/ZUl3FxZDzsjHbECOXrFWOE3VEF0zuKxCh5IWR3cV5HruaxOG28u0kQGBiOWy7benWrVy8xxaYAG/jIiPKulPGvCeJ0b2t4lZcmxcAXcqxS2JB8Qd+nI1k6m0NObaBk76jvsxhASfegbnfw615Z0hZDcDx4CYygbyefhXv9y3biqSyLkRzJlQogEnrPhWcVCG17Elf6W1m8r5Z/WDe3K5DrBjbaRPSvpB4lpb1tNffeH3Nu0gLEYmFVjEzl1POvnzcLdiVZhMncAGYE8ukxzqxp1CAIoy3nIgjI+O5+XgPWto6CGrlF3xy13Xl6m2LNLHddzZ1vHBeuG72FqT1uFrgUDkFDELH6O5qVnXam4MFYqvVbYwA/Ji0AJ8aoKW+zjJ5QVA25tt0Fb3C9GwXIgEn3JJb1brX0ePEoxUUtkZ8lnT6QqIbYxue6PhJM0w295O56CWb47L/Opm2wiJgfdRtz8q0uFac2E+mXg7MSRYQq27f9Rh90dPOtW+lAc9saKybY2v3R32VZNu2d8Nz7x61iswUR3txBl7aQPCFBNSe07sbji8zMSd03J8dzXiaEr3irz9kMyKfzt/8Ac0SSRBFriKIItZHnPaOQPDfaq+p13ZLIOJI2wtosD73jJ6eXrTvoWIzYLA+9et948458vGsnU2GuuYOmgzJN2eQk8jsAKrsSUFum4xa4bxUfeuRl91QI6+PhJqpq9UCxJVAeX2iAAOQ35RsPStG+JOK3NJA2X32JmJPuHc/0FTt6cWvrHu2RzFtBacjLaWPcmB+JgeNV4WwKbXuzUr3FcjvQq9xY2TlzOxPhsPGqYe40AC4Z5YzuZ2G3StDYn/mXJmdrL7/MjenWrVm0Mmvagu6nAC2O6p5vBuczuB8T4VDbqkgVbiMoNuHO4Nx4bdh9keKry8ySfCqD6e5uAAu/IlVnwEEirNwaXkW1Z/Rsry6QSas6fS6U5XXW+VSNmuWgHb7NvupO8b77AelS3KqSIK9u0bFvMtbF1x9WMx3LZ2Nzuzu26r5SfCqNu2AN3T4ZEfu1e1fEdO7s5sXHJM/8wwHgBCoIAEADwpf0u0OWkG/Ob2oP7CKonTAjsU6sQegW2zHn03Fbtj2dtFe+2pLbhuzsKyggwVnI7g7HzBqz7N6N7xVrGksG85ix/wAdgsHv3nLPAReXiW5cq+3cF4Ja02nt2FS33BvisAsSWcgEk7sSefWqZc/TuKNNlBEEAg8wdwa+Pe3GnRL1xUVFEHZVAHI9BXlFcHXpdCf1PRg8a/EteydpW019GAKnIFSAVIxGxB2ivm/ELKrxDVIqqqqbgVQAFAx5ADYUUVxPZjfv8q/XY9XtHxFLRKCluQD7/P0uRXP6fcAn/qL+0UUV38Xf9eZzEbkbsPy/6/0FX9Mfq7nqB8I5UUV58nBVi+Fau5OnGdyA15gMmgEWTBG/Pzrc9vXJt2ySZxAny7G0Y+ZJ+NFFeeaX9oh/y/men/KfoYXsG5+lxJjs2MTtMDf1rT/tPut2ttJOOAOMnGfGOU0UUml/b4/7S8fkP8TAsMeyUdPDpyp95R9FBgcl/foor0/tL8TyIq6E7EdMjt8BWfqr7z7zbNtudqKK2gl1sHUezqhu0LAElEBJ3ndedaTjEHHbadtvtGvaK6Oj+V6suyq2qcOQHcDJR7x5eFb66hyWlm6D3j4iiiuhj5B47GF3PL+ZrY9t2I1QUbKtm2FUcht0HSiirS8S9QUFHL83+VNdAWOw+X5IoorZdgiPElG35o/aayTbHZ3BA5r0HU7/ALBRRVZcBiBZXfurz8BVvV2V2OK+6ByHKJj9tFFVkQIWysDurz8BTOJ213MDmRyHIbAfAACvKKzfKJMZzAMeH9KjrtS62rGLuspcJhiJPasJMczAA+FFFUYZlvrbp53Ln+pvPzq1otS7OoZ3InqxNFFI8Bn6U9ndMiadMERZRJxUCe6Occ60zRRXOfJJ/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577" y="1035636"/>
            <a:ext cx="2695575" cy="19613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286949" y="2564904"/>
            <a:ext cx="1375321" cy="954107"/>
          </a:xfrm>
          <a:prstGeom prst="rect">
            <a:avLst/>
          </a:prstGeom>
          <a:noFill/>
        </p:spPr>
        <p:txBody>
          <a:bodyPr wrap="square" rtlCol="0">
            <a:spAutoFit/>
          </a:bodyPr>
          <a:lstStyle/>
          <a:p>
            <a:r>
              <a:rPr lang="tr-TR" sz="2800" b="1" u="sng" dirty="0"/>
              <a:t>ENERJİ</a:t>
            </a:r>
          </a:p>
          <a:p>
            <a:endParaRPr lang="tr-TR" sz="2800" dirty="0"/>
          </a:p>
        </p:txBody>
      </p:sp>
    </p:spTree>
    <p:extLst>
      <p:ext uri="{BB962C8B-B14F-4D97-AF65-F5344CB8AC3E}">
        <p14:creationId xmlns:p14="http://schemas.microsoft.com/office/powerpoint/2010/main" val="1359279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44624"/>
            <a:ext cx="7200800"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2957871"/>
            <a:ext cx="8834116" cy="3893374"/>
          </a:xfrm>
          <a:prstGeom prst="rect">
            <a:avLst/>
          </a:prstGeom>
          <a:solidFill>
            <a:schemeClr val="accent1">
              <a:lumMod val="20000"/>
              <a:lumOff val="80000"/>
            </a:schemeClr>
          </a:solidFill>
        </p:spPr>
        <p:txBody>
          <a:bodyPr wrap="square" rtlCol="0">
            <a:spAutoFit/>
          </a:bodyPr>
          <a:lstStyle/>
          <a:p>
            <a:pPr algn="just"/>
            <a:r>
              <a:rPr lang="tr-TR" sz="1900" b="1" dirty="0"/>
              <a:t>Öncelik 2. Sanayi </a:t>
            </a:r>
            <a:r>
              <a:rPr lang="tr-TR" sz="1900" dirty="0"/>
              <a:t>alanında yeni, yenilikçi yatırımların yanı sıra uluslararası standartlardaki teknolojik altyapının oluşturulmasıyla sanayi katma değerinin yükseltilmesi</a:t>
            </a:r>
            <a:r>
              <a:rPr lang="tr-TR" sz="1900" dirty="0" smtClean="0"/>
              <a:t>,</a:t>
            </a:r>
          </a:p>
          <a:p>
            <a:pPr marL="342900" lvl="0" indent="-342900" algn="just">
              <a:buFont typeface="Wingdings" pitchFamily="2" charset="2"/>
              <a:buChar char="v"/>
            </a:pPr>
            <a:r>
              <a:rPr lang="tr-TR" sz="1900" i="1" dirty="0"/>
              <a:t>Kamu, Özel Sektör, STK, Üniversite İşbirliğine </a:t>
            </a:r>
            <a:r>
              <a:rPr lang="tr-TR" sz="1900" dirty="0"/>
              <a:t>yönelik modeller geliştirilmesi ve </a:t>
            </a:r>
            <a:r>
              <a:rPr lang="tr-TR" sz="1900" dirty="0" err="1"/>
              <a:t>Sektörel</a:t>
            </a:r>
            <a:r>
              <a:rPr lang="tr-TR" sz="1900" dirty="0"/>
              <a:t> ortak kullanım alanlarında bölgesel sanayi kuruluşlarının ihtiyaçlarına hitap edebilecek tematik araştırma merkezlerinin kurulmasına yönelik çalışmalar,</a:t>
            </a:r>
          </a:p>
          <a:p>
            <a:pPr marL="342900" lvl="0" indent="-342900" algn="just">
              <a:buFont typeface="Wingdings" pitchFamily="2" charset="2"/>
              <a:buChar char="v"/>
            </a:pPr>
            <a:r>
              <a:rPr lang="tr-TR" sz="1900" dirty="0"/>
              <a:t>TR63 Bölgesi’nde sanayi üretim hacmi ve çeşitliliğinin artırılmasında endüstriyel </a:t>
            </a:r>
            <a:r>
              <a:rPr lang="tr-TR" sz="1900" dirty="0" err="1"/>
              <a:t>simbiyoz</a:t>
            </a:r>
            <a:r>
              <a:rPr lang="tr-TR" sz="1900" dirty="0"/>
              <a:t> uygulamaları ile ana metal sanayi, tekstil, gıda, tarım ürünleri ve ahşap ürünleri alanları başta olmak üzere ilgili sektörlerde uygulama olanaklarına yönelik detaylı analiz çalışmaları,</a:t>
            </a:r>
          </a:p>
          <a:p>
            <a:pPr marL="342900" lvl="0" indent="-342900" algn="just">
              <a:buFont typeface="Wingdings" pitchFamily="2" charset="2"/>
              <a:buChar char="v"/>
            </a:pPr>
            <a:r>
              <a:rPr lang="tr-TR" sz="1900" dirty="0"/>
              <a:t>Kahramanmaraş ilinde kurulu metal mutfak eşya, Hatay ilinde mobilyacılık, İskenderun- </a:t>
            </a:r>
            <a:r>
              <a:rPr lang="tr-TR" sz="1900" dirty="0" err="1"/>
              <a:t>Payas</a:t>
            </a:r>
            <a:r>
              <a:rPr lang="tr-TR" sz="1900" dirty="0"/>
              <a:t>- Osmaniye hattında kurulu ana metal sanayi ile ilgili kümelenme analizleri</a:t>
            </a:r>
            <a:r>
              <a:rPr lang="tr-TR" sz="1900" dirty="0" smtClean="0"/>
              <a:t>,</a:t>
            </a:r>
            <a:endParaRPr lang="tr-TR" sz="1900" dirty="0"/>
          </a:p>
        </p:txBody>
      </p:sp>
      <p:sp>
        <p:nvSpPr>
          <p:cNvPr id="4" name="Metin kutusu 3"/>
          <p:cNvSpPr txBox="1"/>
          <p:nvPr/>
        </p:nvSpPr>
        <p:spPr>
          <a:xfrm>
            <a:off x="278352" y="2542316"/>
            <a:ext cx="1629352" cy="523220"/>
          </a:xfrm>
          <a:prstGeom prst="rect">
            <a:avLst/>
          </a:prstGeom>
          <a:noFill/>
        </p:spPr>
        <p:txBody>
          <a:bodyPr wrap="square" rtlCol="0">
            <a:spAutoFit/>
          </a:bodyPr>
          <a:lstStyle/>
          <a:p>
            <a:r>
              <a:rPr lang="tr-TR" sz="2800" b="1" u="sng" dirty="0" smtClean="0"/>
              <a:t>SANAYİ</a:t>
            </a:r>
            <a:endParaRPr lang="tr-TR" sz="2800" b="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528" y="1034642"/>
            <a:ext cx="2466975" cy="18903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64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44624"/>
            <a:ext cx="7200800"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2737147"/>
            <a:ext cx="8834116" cy="4093428"/>
          </a:xfrm>
          <a:prstGeom prst="rect">
            <a:avLst/>
          </a:prstGeom>
          <a:solidFill>
            <a:schemeClr val="accent1">
              <a:lumMod val="20000"/>
              <a:lumOff val="80000"/>
            </a:schemeClr>
          </a:solidFill>
        </p:spPr>
        <p:txBody>
          <a:bodyPr wrap="square" rtlCol="0">
            <a:spAutoFit/>
          </a:bodyPr>
          <a:lstStyle/>
          <a:p>
            <a:pPr algn="just"/>
            <a:r>
              <a:rPr lang="tr-TR" sz="2000" b="1" dirty="0"/>
              <a:t>Öncelik 3. Tarımsal </a:t>
            </a:r>
            <a:r>
              <a:rPr lang="tr-TR" sz="2000" dirty="0"/>
              <a:t>üretim potansiyelinin, modern üretim ve pazarlama yöntemleriyle markalaşmasının sağlanması ve katma değerinin arttırılması</a:t>
            </a:r>
            <a:r>
              <a:rPr lang="tr-TR" sz="2000" dirty="0" smtClean="0"/>
              <a:t>,</a:t>
            </a:r>
          </a:p>
          <a:p>
            <a:pPr algn="just"/>
            <a:endParaRPr lang="tr-TR" sz="2000" dirty="0" smtClean="0"/>
          </a:p>
          <a:p>
            <a:pPr marL="342900" lvl="0" indent="-342900" algn="just">
              <a:buFont typeface="Wingdings" pitchFamily="2" charset="2"/>
              <a:buChar char="v"/>
            </a:pPr>
            <a:r>
              <a:rPr lang="tr-TR" sz="2000" dirty="0"/>
              <a:t>Tarımsal üretimde modern tarım tekniklerinin kullanımına ve yenilikçi üretim süreçlerinin geliştirilmesine yönelik yatırım ve faaliyetlere yönelik </a:t>
            </a:r>
            <a:r>
              <a:rPr lang="tr-TR" sz="2000" dirty="0" smtClean="0"/>
              <a:t>çalışmalar</a:t>
            </a:r>
          </a:p>
          <a:p>
            <a:pPr marL="342900" indent="-342900" algn="just">
              <a:buFont typeface="Wingdings" pitchFamily="2" charset="2"/>
              <a:buChar char="v"/>
            </a:pPr>
            <a:r>
              <a:rPr lang="tr-TR" sz="2000" dirty="0"/>
              <a:t>Kamu-üniversiteler-özel sektör işbirliği ile bitkisel üretimde verimi ve kaliteyi artıracak ve tarımsal marka değerler oluşturacak tohum, fide ve fidan çalışmalarına yönelik ar-ge altyapısı kurulması için gereken analiz ve fizibilite çalışmaları,</a:t>
            </a:r>
          </a:p>
          <a:p>
            <a:pPr marL="342900" indent="-342900" algn="just">
              <a:buFont typeface="Wingdings" pitchFamily="2" charset="2"/>
              <a:buChar char="v"/>
            </a:pPr>
            <a:r>
              <a:rPr lang="tr-TR" sz="2000" dirty="0"/>
              <a:t>Endemik, tıbbi ve aromatik bitkiler, süs ve peyzaj bitkileri ile alternatif tarımsal ürün yetiştiriciliği, orman yan ürünlerinin kullanımının yaygınlaştırılması, bu ürünlerin uygun ürün, alan, pazar ve tanıtımına yönelik araştırma ve fizibilite çalışmalarının </a:t>
            </a:r>
            <a:r>
              <a:rPr lang="tr-TR" sz="2000" dirty="0" smtClean="0"/>
              <a:t>yürütülmesi</a:t>
            </a:r>
            <a:endParaRPr lang="tr-TR" sz="2000" dirty="0"/>
          </a:p>
        </p:txBody>
      </p:sp>
      <p:sp>
        <p:nvSpPr>
          <p:cNvPr id="4" name="Metin kutusu 3"/>
          <p:cNvSpPr txBox="1"/>
          <p:nvPr/>
        </p:nvSpPr>
        <p:spPr>
          <a:xfrm>
            <a:off x="278352" y="2276872"/>
            <a:ext cx="1629352" cy="523220"/>
          </a:xfrm>
          <a:prstGeom prst="rect">
            <a:avLst/>
          </a:prstGeom>
          <a:noFill/>
        </p:spPr>
        <p:txBody>
          <a:bodyPr wrap="square" rtlCol="0">
            <a:spAutoFit/>
          </a:bodyPr>
          <a:lstStyle/>
          <a:p>
            <a:r>
              <a:rPr lang="tr-TR" sz="2800" b="1" u="sng" dirty="0" smtClean="0"/>
              <a:t>TARIM</a:t>
            </a:r>
            <a:endParaRPr lang="tr-TR" sz="2800" b="1" u="sn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654" y="998731"/>
            <a:ext cx="2416016" cy="17102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01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44624"/>
            <a:ext cx="7344816"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3140968"/>
            <a:ext cx="8834116" cy="3477875"/>
          </a:xfrm>
          <a:prstGeom prst="rect">
            <a:avLst/>
          </a:prstGeom>
          <a:solidFill>
            <a:schemeClr val="accent1">
              <a:lumMod val="20000"/>
              <a:lumOff val="80000"/>
            </a:schemeClr>
          </a:solidFill>
        </p:spPr>
        <p:txBody>
          <a:bodyPr wrap="square" rtlCol="0">
            <a:spAutoFit/>
          </a:bodyPr>
          <a:lstStyle/>
          <a:p>
            <a:r>
              <a:rPr lang="tr-TR" sz="2000" b="1" dirty="0"/>
              <a:t>Öncelik 4.</a:t>
            </a:r>
            <a:r>
              <a:rPr lang="tr-TR" sz="2000" dirty="0"/>
              <a:t> </a:t>
            </a:r>
            <a:r>
              <a:rPr lang="tr-TR" sz="2000" dirty="0" smtClean="0"/>
              <a:t> Alternatif </a:t>
            </a:r>
            <a:r>
              <a:rPr lang="tr-TR" sz="2000" b="1" dirty="0"/>
              <a:t>Turizm</a:t>
            </a:r>
            <a:r>
              <a:rPr lang="tr-TR" sz="2000" dirty="0"/>
              <a:t> kaynakları ile sağlık, inanç, kültür ve gastronomi turizminde markalaşmanın sağlanarak bölgenin turizm potansiyelinin geliştirilmesi,</a:t>
            </a:r>
          </a:p>
          <a:p>
            <a:pPr algn="just"/>
            <a:endParaRPr lang="tr-TR" sz="2000" dirty="0" smtClean="0"/>
          </a:p>
          <a:p>
            <a:pPr marL="342900" indent="-342900" algn="just">
              <a:buFont typeface="Wingdings" pitchFamily="2" charset="2"/>
              <a:buChar char="v"/>
            </a:pPr>
            <a:r>
              <a:rPr lang="tr-TR" sz="2000" dirty="0"/>
              <a:t>Bölgede turistik öneme sahip tarihi, doğal ve kültürel öğelerin envanter çalışmalarının yapılması, tanıtılması, korunması, rehabilitasyonu ve/veya bu öğelerin turizme kazandırılması amacıyla </a:t>
            </a:r>
            <a:r>
              <a:rPr lang="tr-TR" sz="2000" dirty="0" err="1"/>
              <a:t>rölöve</a:t>
            </a:r>
            <a:r>
              <a:rPr lang="tr-TR" sz="2000" dirty="0"/>
              <a:t>, restitüsyon, restorasyon plan ve projelerinin hazırlanması</a:t>
            </a:r>
          </a:p>
          <a:p>
            <a:pPr marL="342900" indent="-342900" algn="just">
              <a:buFont typeface="Wingdings" pitchFamily="2" charset="2"/>
              <a:buChar char="v"/>
            </a:pPr>
            <a:r>
              <a:rPr lang="tr-TR" sz="2000" dirty="0"/>
              <a:t>TR63 Bölgesi’nde inanç ve kültür turizmi destinasyonunda yer alan değerlerin turizm altyapısı çalışmaları,</a:t>
            </a:r>
          </a:p>
          <a:p>
            <a:pPr marL="342900" indent="-342900" algn="just">
              <a:buFont typeface="Wingdings" pitchFamily="2" charset="2"/>
              <a:buChar char="v"/>
            </a:pPr>
            <a:r>
              <a:rPr lang="tr-TR" sz="2000" dirty="0"/>
              <a:t>Turizm türleri itibarıyla kalkınma potansiyeline sahip Turizm alanların gelişme planları ve peyzaj projelerinin hazırlanması gibi çalışmalar</a:t>
            </a:r>
            <a:r>
              <a:rPr lang="tr-TR" sz="2000" dirty="0" smtClean="0"/>
              <a:t>,</a:t>
            </a:r>
            <a:endParaRPr lang="tr-TR" sz="2000" dirty="0"/>
          </a:p>
        </p:txBody>
      </p:sp>
      <p:sp>
        <p:nvSpPr>
          <p:cNvPr id="4" name="Metin kutusu 3"/>
          <p:cNvSpPr txBox="1"/>
          <p:nvPr/>
        </p:nvSpPr>
        <p:spPr>
          <a:xfrm>
            <a:off x="278352" y="2636912"/>
            <a:ext cx="1629352" cy="523220"/>
          </a:xfrm>
          <a:prstGeom prst="rect">
            <a:avLst/>
          </a:prstGeom>
          <a:noFill/>
        </p:spPr>
        <p:txBody>
          <a:bodyPr wrap="square" rtlCol="0">
            <a:spAutoFit/>
          </a:bodyPr>
          <a:lstStyle/>
          <a:p>
            <a:r>
              <a:rPr lang="tr-TR" sz="2800" b="1" u="sng" dirty="0" smtClean="0"/>
              <a:t>TURİZM</a:t>
            </a:r>
            <a:endParaRPr lang="tr-TR" sz="2800" b="1" u="sng"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059468"/>
            <a:ext cx="2601639" cy="19374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73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27384"/>
            <a:ext cx="7200800"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3284984"/>
            <a:ext cx="8834116" cy="2862322"/>
          </a:xfrm>
          <a:prstGeom prst="rect">
            <a:avLst/>
          </a:prstGeom>
          <a:solidFill>
            <a:schemeClr val="accent1">
              <a:lumMod val="20000"/>
              <a:lumOff val="80000"/>
            </a:schemeClr>
          </a:solidFill>
        </p:spPr>
        <p:txBody>
          <a:bodyPr wrap="square" rtlCol="0">
            <a:spAutoFit/>
          </a:bodyPr>
          <a:lstStyle/>
          <a:p>
            <a:r>
              <a:rPr lang="tr-TR" sz="2000" b="1" dirty="0"/>
              <a:t>Öncelik 5. </a:t>
            </a:r>
            <a:r>
              <a:rPr lang="tr-TR" sz="2000" dirty="0"/>
              <a:t>Bölgenin konumu, çok </a:t>
            </a:r>
            <a:r>
              <a:rPr lang="tr-TR" sz="2000" dirty="0" err="1"/>
              <a:t>modlu</a:t>
            </a:r>
            <a:r>
              <a:rPr lang="tr-TR" sz="2000" dirty="0"/>
              <a:t> ulaşım olanakları, yüksek üretim kapasitesi ve geniş hinterlandı ile </a:t>
            </a:r>
            <a:r>
              <a:rPr lang="tr-TR" sz="2000" b="1" dirty="0"/>
              <a:t>Lojistik </a:t>
            </a:r>
            <a:r>
              <a:rPr lang="tr-TR" sz="2000" dirty="0"/>
              <a:t>sektörünün geliştirilmesi</a:t>
            </a:r>
            <a:r>
              <a:rPr lang="tr-TR" sz="2000" dirty="0" smtClean="0"/>
              <a:t>,</a:t>
            </a:r>
          </a:p>
          <a:p>
            <a:endParaRPr lang="tr-TR" sz="2000" dirty="0" smtClean="0"/>
          </a:p>
          <a:p>
            <a:pPr marL="342900" lvl="0" indent="-342900" algn="just">
              <a:buFont typeface="Wingdings" pitchFamily="2" charset="2"/>
              <a:buChar char="v"/>
            </a:pPr>
            <a:r>
              <a:rPr lang="tr-TR" sz="2000" dirty="0"/>
              <a:t>Lojistik Mastır planının hayata geçirilmesine yönelik fizibilite çalışmaları</a:t>
            </a:r>
          </a:p>
          <a:p>
            <a:pPr marL="342900" lvl="0" indent="-342900" algn="just">
              <a:buFont typeface="Wingdings" pitchFamily="2" charset="2"/>
              <a:buChar char="v"/>
            </a:pPr>
            <a:r>
              <a:rPr lang="tr-TR" sz="2000" dirty="0"/>
              <a:t>Hatay ve Kahramanmaraş il merkezlerinde hafif raylı ulaşım sisteminin geliştirilmesine yönelik </a:t>
            </a:r>
            <a:r>
              <a:rPr lang="tr-TR" sz="2000" dirty="0" err="1"/>
              <a:t>mekansal</a:t>
            </a:r>
            <a:r>
              <a:rPr lang="tr-TR" sz="2000" dirty="0"/>
              <a:t> planlama, teknik altyapı ve fizibilite çalışmaları,</a:t>
            </a:r>
          </a:p>
          <a:p>
            <a:pPr marL="342900" lvl="0" indent="-342900" algn="just">
              <a:buFont typeface="Wingdings" pitchFamily="2" charset="2"/>
              <a:buChar char="v"/>
            </a:pPr>
            <a:r>
              <a:rPr lang="tr-TR" sz="2000" dirty="0"/>
              <a:t>Kent içi </a:t>
            </a:r>
            <a:r>
              <a:rPr lang="tr-TR" sz="2000" dirty="0" err="1"/>
              <a:t>mobilizasyonu</a:t>
            </a:r>
            <a:r>
              <a:rPr lang="tr-TR" sz="2000" dirty="0"/>
              <a:t> daha etkin hale getirmek amacıyla kent içi ulaşım sistemlerinin entegrasyonu sağlanmaya yönelik çalışmalar, </a:t>
            </a:r>
          </a:p>
          <a:p>
            <a:pPr marL="342900" lvl="0" indent="-342900" algn="just">
              <a:buFont typeface="Wingdings" pitchFamily="2" charset="2"/>
              <a:buChar char="v"/>
            </a:pPr>
            <a:r>
              <a:rPr lang="tr-TR" sz="2000" dirty="0" err="1"/>
              <a:t>Sektörel</a:t>
            </a:r>
            <a:r>
              <a:rPr lang="tr-TR" sz="2000" dirty="0"/>
              <a:t> Kümelenme, Ortak kullanım alanı, lojistik rotaları belirleme </a:t>
            </a:r>
            <a:r>
              <a:rPr lang="tr-TR" sz="2000" dirty="0" smtClean="0"/>
              <a:t>analizi</a:t>
            </a:r>
            <a:endParaRPr lang="tr-TR" sz="2000" dirty="0"/>
          </a:p>
        </p:txBody>
      </p:sp>
      <p:sp>
        <p:nvSpPr>
          <p:cNvPr id="4" name="Metin kutusu 3"/>
          <p:cNvSpPr txBox="1"/>
          <p:nvPr/>
        </p:nvSpPr>
        <p:spPr>
          <a:xfrm>
            <a:off x="278352" y="2708920"/>
            <a:ext cx="1629352" cy="523220"/>
          </a:xfrm>
          <a:prstGeom prst="rect">
            <a:avLst/>
          </a:prstGeom>
          <a:noFill/>
        </p:spPr>
        <p:txBody>
          <a:bodyPr wrap="square" rtlCol="0">
            <a:spAutoFit/>
          </a:bodyPr>
          <a:lstStyle/>
          <a:p>
            <a:r>
              <a:rPr lang="tr-TR" sz="2800" b="1" u="sng" dirty="0" smtClean="0"/>
              <a:t>LOJİSTİK</a:t>
            </a:r>
            <a:endParaRPr lang="tr-TR" sz="2800" b="1"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86" y="1139550"/>
            <a:ext cx="2926448" cy="19294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68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44624"/>
            <a:ext cx="7200800"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3604277"/>
            <a:ext cx="8834116" cy="3170099"/>
          </a:xfrm>
          <a:prstGeom prst="rect">
            <a:avLst/>
          </a:prstGeom>
          <a:solidFill>
            <a:schemeClr val="accent1">
              <a:lumMod val="20000"/>
              <a:lumOff val="80000"/>
            </a:schemeClr>
          </a:solidFill>
        </p:spPr>
        <p:txBody>
          <a:bodyPr wrap="square" rtlCol="0">
            <a:spAutoFit/>
          </a:bodyPr>
          <a:lstStyle/>
          <a:p>
            <a:r>
              <a:rPr lang="tr-TR" sz="2000" b="1" dirty="0"/>
              <a:t>Öncelik 6. Kentsel ve Sosyal Altyapı </a:t>
            </a:r>
            <a:r>
              <a:rPr lang="tr-TR" sz="2000" dirty="0"/>
              <a:t>alanında modern kentleşme standartlarına yönelik yatırımların </a:t>
            </a:r>
            <a:r>
              <a:rPr lang="tr-TR" sz="2000" dirty="0" smtClean="0"/>
              <a:t>gerçekleştirilmesi</a:t>
            </a:r>
          </a:p>
          <a:p>
            <a:endParaRPr lang="tr-TR" sz="2000" dirty="0" smtClean="0"/>
          </a:p>
          <a:p>
            <a:pPr marL="342900" lvl="0" indent="-342900">
              <a:buFont typeface="Wingdings" pitchFamily="2" charset="2"/>
              <a:buChar char="v"/>
            </a:pPr>
            <a:r>
              <a:rPr lang="tr-TR" sz="2000" dirty="0"/>
              <a:t>Kentleşmeye, kent içi çekim merkezleri, odak noktaları oluşturulmasına, kent içi ve bölge içi ulaşım sistemlerine yönelik hazırlanacak mastır planlar, araştırma ve geliştirme çalışmaları</a:t>
            </a:r>
            <a:r>
              <a:rPr lang="tr-TR" sz="2000" dirty="0" smtClean="0"/>
              <a:t>,</a:t>
            </a:r>
          </a:p>
          <a:p>
            <a:pPr marL="342900" indent="-342900">
              <a:buFont typeface="Wingdings" pitchFamily="2" charset="2"/>
              <a:buChar char="v"/>
            </a:pPr>
            <a:r>
              <a:rPr lang="tr-TR" sz="2000" dirty="0"/>
              <a:t>Kentsel dönüşüm ve afet yönetimine ilişkin araştırma ve eylem planları,</a:t>
            </a:r>
          </a:p>
          <a:p>
            <a:pPr marL="342900" indent="-342900">
              <a:buFont typeface="Wingdings" pitchFamily="2" charset="2"/>
              <a:buChar char="v"/>
            </a:pPr>
            <a:r>
              <a:rPr lang="tr-TR" sz="2000" dirty="0"/>
              <a:t>Üretim ve hizmet sahalarındaki nitelikli eleman eksikliğinin giderilmesinde, bölgedeki eğitimli genç nüfusun etkin olarak kullanılmasına yönelik modelleme çalışmaları</a:t>
            </a:r>
            <a:r>
              <a:rPr lang="tr-TR" sz="2000" dirty="0" smtClean="0"/>
              <a:t>,</a:t>
            </a:r>
            <a:endParaRPr lang="tr-TR" sz="2000" dirty="0"/>
          </a:p>
        </p:txBody>
      </p:sp>
      <p:sp>
        <p:nvSpPr>
          <p:cNvPr id="4" name="Metin kutusu 3"/>
          <p:cNvSpPr txBox="1"/>
          <p:nvPr/>
        </p:nvSpPr>
        <p:spPr>
          <a:xfrm>
            <a:off x="278352" y="3031062"/>
            <a:ext cx="5013728" cy="523220"/>
          </a:xfrm>
          <a:prstGeom prst="rect">
            <a:avLst/>
          </a:prstGeom>
          <a:noFill/>
        </p:spPr>
        <p:txBody>
          <a:bodyPr wrap="square" rtlCol="0">
            <a:spAutoFit/>
          </a:bodyPr>
          <a:lstStyle/>
          <a:p>
            <a:r>
              <a:rPr lang="tr-TR" sz="2800" b="1" u="sng" dirty="0" smtClean="0"/>
              <a:t>KENTSEL VE SOSYAL ALTYAPI</a:t>
            </a:r>
            <a:endParaRPr lang="tr-TR" sz="2800" b="1" u="sn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060" y="1160488"/>
            <a:ext cx="2505912" cy="187057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94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44624"/>
            <a:ext cx="7200800"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PROGRAMIN ÖNCELİKLERİ VE ÖRNEK PROJE KONULARI</a:t>
            </a:r>
            <a:endParaRPr lang="tr-TR" sz="2800" b="1" dirty="0">
              <a:solidFill>
                <a:schemeClr val="bg1"/>
              </a:solidFill>
            </a:endParaRPr>
          </a:p>
        </p:txBody>
      </p:sp>
      <p:sp>
        <p:nvSpPr>
          <p:cNvPr id="3" name="Metin kutusu 2"/>
          <p:cNvSpPr txBox="1"/>
          <p:nvPr/>
        </p:nvSpPr>
        <p:spPr>
          <a:xfrm>
            <a:off x="278352" y="3284984"/>
            <a:ext cx="8834116" cy="3170099"/>
          </a:xfrm>
          <a:prstGeom prst="rect">
            <a:avLst/>
          </a:prstGeom>
          <a:solidFill>
            <a:schemeClr val="accent1">
              <a:lumMod val="20000"/>
              <a:lumOff val="80000"/>
            </a:schemeClr>
          </a:solidFill>
        </p:spPr>
        <p:txBody>
          <a:bodyPr wrap="square" rtlCol="0">
            <a:spAutoFit/>
          </a:bodyPr>
          <a:lstStyle/>
          <a:p>
            <a:r>
              <a:rPr lang="tr-TR" sz="2000" b="1" dirty="0"/>
              <a:t>Öncelik7</a:t>
            </a:r>
            <a:r>
              <a:rPr lang="tr-TR" sz="2000" dirty="0"/>
              <a:t>.</a:t>
            </a:r>
            <a:r>
              <a:rPr lang="tr-TR" sz="2000" b="1" dirty="0"/>
              <a:t>Diğer:</a:t>
            </a:r>
            <a:r>
              <a:rPr lang="tr-TR" sz="2000" dirty="0"/>
              <a:t> Yerel ve bölgesel kalkınmaya katkı sağlayacak </a:t>
            </a:r>
            <a:r>
              <a:rPr lang="tr-TR" sz="2000" b="1" u="sng" dirty="0"/>
              <a:t>acil, kritik ve stratejik diğer konular</a:t>
            </a:r>
            <a:endParaRPr lang="tr-TR" sz="2000" dirty="0"/>
          </a:p>
          <a:p>
            <a:endParaRPr lang="tr-TR" sz="2000" dirty="0" smtClean="0"/>
          </a:p>
          <a:p>
            <a:pPr marL="342900" indent="-342900">
              <a:buFont typeface="Wingdings" pitchFamily="2" charset="2"/>
              <a:buChar char="v"/>
            </a:pPr>
            <a:r>
              <a:rPr lang="tr-TR" sz="2000" dirty="0"/>
              <a:t>TR63 Bölgesinde </a:t>
            </a:r>
            <a:r>
              <a:rPr lang="tr-TR" sz="2000" i="1" dirty="0"/>
              <a:t>Yatırıma Uygun Alanların</a:t>
            </a:r>
            <a:r>
              <a:rPr lang="tr-TR" sz="2000" dirty="0"/>
              <a:t> belirlenmesi konusunda araştırma, fizibilite çalışmaları</a:t>
            </a:r>
          </a:p>
          <a:p>
            <a:pPr marL="342900" indent="-342900">
              <a:buFont typeface="Wingdings" pitchFamily="2" charset="2"/>
              <a:buChar char="v"/>
            </a:pPr>
            <a:r>
              <a:rPr lang="tr-TR" sz="2000" dirty="0"/>
              <a:t>AB ve diğer ulusal ve uluslar arası fon kaynaklarından yararlanmayı kolaylaştırıcı araştırmalar</a:t>
            </a:r>
          </a:p>
          <a:p>
            <a:pPr marL="342900" indent="-342900">
              <a:buFont typeface="Wingdings" pitchFamily="2" charset="2"/>
              <a:buChar char="v"/>
            </a:pPr>
            <a:r>
              <a:rPr lang="tr-TR" sz="2000" dirty="0"/>
              <a:t>Bölgede gerçekleşen büyük ölçekli proje, program ve yatırımlara ilişkin etki analizi çalışmalarının yapılması</a:t>
            </a:r>
          </a:p>
          <a:p>
            <a:pPr marL="342900" lvl="0" indent="-342900">
              <a:buFont typeface="Wingdings" pitchFamily="2" charset="2"/>
              <a:buChar char="v"/>
            </a:pPr>
            <a:endParaRPr lang="tr-TR" sz="2000" dirty="0"/>
          </a:p>
        </p:txBody>
      </p:sp>
      <p:sp>
        <p:nvSpPr>
          <p:cNvPr id="4" name="Metin kutusu 3"/>
          <p:cNvSpPr txBox="1"/>
          <p:nvPr/>
        </p:nvSpPr>
        <p:spPr>
          <a:xfrm>
            <a:off x="278352" y="2761764"/>
            <a:ext cx="1197304" cy="523220"/>
          </a:xfrm>
          <a:prstGeom prst="rect">
            <a:avLst/>
          </a:prstGeom>
          <a:noFill/>
        </p:spPr>
        <p:txBody>
          <a:bodyPr wrap="square" rtlCol="0">
            <a:spAutoFit/>
          </a:bodyPr>
          <a:lstStyle/>
          <a:p>
            <a:r>
              <a:rPr lang="tr-TR" sz="2800" b="1" u="sng" dirty="0" smtClean="0"/>
              <a:t>DİĞER</a:t>
            </a:r>
            <a:endParaRPr lang="tr-TR" sz="2800" b="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235" y="1236621"/>
            <a:ext cx="2448272" cy="19205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178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116632"/>
            <a:ext cx="7200800" cy="523220"/>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UYGUN OLMAYAN PROJE KONULARI</a:t>
            </a:r>
            <a:endParaRPr lang="tr-TR" sz="2800" b="1" dirty="0">
              <a:solidFill>
                <a:schemeClr val="bg1"/>
              </a:solidFill>
            </a:endParaRPr>
          </a:p>
        </p:txBody>
      </p:sp>
      <p:sp>
        <p:nvSpPr>
          <p:cNvPr id="3" name="Metin kutusu 2"/>
          <p:cNvSpPr txBox="1"/>
          <p:nvPr/>
        </p:nvSpPr>
        <p:spPr>
          <a:xfrm>
            <a:off x="514386" y="2218508"/>
            <a:ext cx="8306086" cy="4524315"/>
          </a:xfrm>
          <a:prstGeom prst="rect">
            <a:avLst/>
          </a:prstGeom>
          <a:solidFill>
            <a:schemeClr val="accent1">
              <a:lumMod val="20000"/>
              <a:lumOff val="80000"/>
            </a:schemeClr>
          </a:solidFill>
        </p:spPr>
        <p:txBody>
          <a:bodyPr wrap="square" rtlCol="0">
            <a:spAutoFit/>
          </a:bodyPr>
          <a:lstStyle/>
          <a:p>
            <a:pPr marL="285750" lvl="0" indent="-285750" algn="just">
              <a:buFont typeface="Wingdings" pitchFamily="2" charset="2"/>
              <a:buChar char="v"/>
            </a:pPr>
            <a:r>
              <a:rPr lang="tr-TR" sz="2200" dirty="0"/>
              <a:t>Bölge açısından yürütülmesinde </a:t>
            </a:r>
            <a:r>
              <a:rPr lang="tr-TR" sz="2200" b="1" dirty="0"/>
              <a:t>stratejik bir öncelik, kritik bir önem ya da </a:t>
            </a:r>
            <a:r>
              <a:rPr lang="tr-TR" sz="2200" b="1" dirty="0" err="1"/>
              <a:t>aciliyeti</a:t>
            </a:r>
            <a:r>
              <a:rPr lang="tr-TR" sz="2200" b="1" dirty="0"/>
              <a:t> olmayan faaliyetlere ilişkin başvurular, </a:t>
            </a:r>
            <a:endParaRPr lang="tr-TR" sz="2200" dirty="0" smtClean="0"/>
          </a:p>
          <a:p>
            <a:pPr marL="285750" lvl="0" indent="-285750" algn="just">
              <a:buFont typeface="Wingdings" pitchFamily="2" charset="2"/>
              <a:buChar char="v"/>
            </a:pPr>
            <a:r>
              <a:rPr lang="tr-TR" sz="2200" dirty="0" smtClean="0"/>
              <a:t>Tanıtım </a:t>
            </a:r>
            <a:r>
              <a:rPr lang="tr-TR" sz="2200" dirty="0"/>
              <a:t>filmi, imar planları, envanter çalışmaları, fikir projeleri gibi çalışmalar ile ferdi araştırma niteliğindeki çalışmalar ve salt akademik </a:t>
            </a:r>
            <a:r>
              <a:rPr lang="tr-TR" sz="2200" dirty="0" smtClean="0"/>
              <a:t>çalışmalar,</a:t>
            </a:r>
          </a:p>
          <a:p>
            <a:pPr marL="285750" lvl="0" indent="-285750" algn="just">
              <a:buFont typeface="Wingdings" pitchFamily="2" charset="2"/>
              <a:buChar char="v"/>
            </a:pPr>
            <a:r>
              <a:rPr lang="tr-TR" sz="2200" dirty="0" smtClean="0"/>
              <a:t>Bölgenin </a:t>
            </a:r>
            <a:r>
              <a:rPr lang="tr-TR" sz="2200" dirty="0"/>
              <a:t>yenilikçilik ve girişimcilik kapasitesini artırmaya yönelik olmayan fizibilite ve benzeri çalışmalar, </a:t>
            </a:r>
            <a:endParaRPr lang="tr-TR" sz="2200" dirty="0" smtClean="0"/>
          </a:p>
          <a:p>
            <a:pPr marL="285750" lvl="0" indent="-285750" algn="just">
              <a:buFont typeface="Wingdings" pitchFamily="2" charset="2"/>
              <a:buChar char="v"/>
            </a:pPr>
            <a:r>
              <a:rPr lang="tr-TR" sz="2200" dirty="0" smtClean="0"/>
              <a:t>Yatırıma </a:t>
            </a:r>
            <a:r>
              <a:rPr lang="tr-TR" sz="2200" dirty="0"/>
              <a:t>dönüşmeyecek ya da yatırımın yönlendirilmesine katkı sağlamayacak veya stratejik eylemlerin başlatılmasına imkan vermeyecek nitelikteki </a:t>
            </a:r>
            <a:r>
              <a:rPr lang="tr-TR" sz="2200" dirty="0" smtClean="0"/>
              <a:t>faaliyetler,</a:t>
            </a:r>
          </a:p>
          <a:p>
            <a:pPr marL="285750" lvl="0" indent="-285750" algn="just">
              <a:buFont typeface="Wingdings" pitchFamily="2" charset="2"/>
              <a:buChar char="v"/>
            </a:pPr>
            <a:r>
              <a:rPr lang="tr-TR" sz="2200" dirty="0" smtClean="0"/>
              <a:t>Bölgesi’nin </a:t>
            </a:r>
            <a:r>
              <a:rPr lang="tr-TR" sz="2200" dirty="0"/>
              <a:t>kalkınması ve rekabet gücü açısından önemli fırsatlar oluşturmayan fuarlara katılım, konferans organizasyonları, tanıtım faaliyetleri gibi konular desteklenmeyecektir</a:t>
            </a:r>
            <a:r>
              <a:rPr lang="tr-TR" sz="2400" dirty="0" smtClean="0"/>
              <a:t>.</a:t>
            </a:r>
            <a:endParaRPr lang="tr-TR"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246" y="743308"/>
            <a:ext cx="1505539" cy="1475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348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107921"/>
            <a:ext cx="7344816" cy="584775"/>
          </a:xfrm>
          <a:prstGeom prst="rect">
            <a:avLst/>
          </a:prstGeom>
          <a:solidFill>
            <a:schemeClr val="tx2">
              <a:lumMod val="60000"/>
              <a:lumOff val="40000"/>
            </a:schemeClr>
          </a:solidFill>
        </p:spPr>
        <p:txBody>
          <a:bodyPr wrap="square" rtlCol="0">
            <a:spAutoFit/>
          </a:bodyPr>
          <a:lstStyle/>
          <a:p>
            <a:pPr algn="ctr"/>
            <a:r>
              <a:rPr lang="tr-TR" sz="3200" b="1" dirty="0" smtClean="0">
                <a:solidFill>
                  <a:schemeClr val="bg1"/>
                </a:solidFill>
              </a:rPr>
              <a:t>2013 YILI DFD- TD EĞİTİM TAKVİMİ </a:t>
            </a:r>
            <a:endParaRPr lang="tr-TR" sz="3200" b="1" dirty="0">
              <a:solidFill>
                <a:schemeClr val="bg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3702034483"/>
              </p:ext>
            </p:extLst>
          </p:nvPr>
        </p:nvGraphicFramePr>
        <p:xfrm>
          <a:off x="323528" y="808434"/>
          <a:ext cx="8712968" cy="5932932"/>
        </p:xfrm>
        <a:graphic>
          <a:graphicData uri="http://schemas.openxmlformats.org/drawingml/2006/table">
            <a:tbl>
              <a:tblPr/>
              <a:tblGrid>
                <a:gridCol w="1365541"/>
                <a:gridCol w="1207587"/>
                <a:gridCol w="779581"/>
                <a:gridCol w="3587093"/>
                <a:gridCol w="1773166"/>
              </a:tblGrid>
              <a:tr h="232482">
                <a:tc gridSpan="5">
                  <a:txBody>
                    <a:bodyPr/>
                    <a:lstStyle/>
                    <a:p>
                      <a:pPr algn="ctr" fontAlgn="b"/>
                      <a:r>
                        <a:rPr lang="tr-TR" sz="1400" b="1" i="0" u="none" strike="noStrike">
                          <a:solidFill>
                            <a:srgbClr val="FFFFFF"/>
                          </a:solidFill>
                          <a:effectLst/>
                          <a:latin typeface="Times New Roman"/>
                        </a:rPr>
                        <a:t>HATAY EĞİTİM TAKVİMİ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2482">
                <a:tc>
                  <a:txBody>
                    <a:bodyPr/>
                    <a:lstStyle/>
                    <a:p>
                      <a:pPr algn="ctr" fontAlgn="ctr"/>
                      <a:r>
                        <a:rPr lang="tr-TR" sz="1400" b="1" i="0" u="none" strike="noStrike">
                          <a:solidFill>
                            <a:srgbClr val="FFFFFF"/>
                          </a:solidFill>
                          <a:effectLst/>
                          <a:latin typeface="Times New Roman"/>
                        </a:rPr>
                        <a:t>İLÇE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TARİH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SAAT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TOPLANTI YERİ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EĞİTİMCİ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455664">
                <a:tc>
                  <a:txBody>
                    <a:bodyPr/>
                    <a:lstStyle/>
                    <a:p>
                      <a:pPr algn="l" fontAlgn="ctr"/>
                      <a:r>
                        <a:rPr lang="tr-TR" sz="1400" b="1" i="0" u="none" strike="noStrike">
                          <a:solidFill>
                            <a:srgbClr val="000000"/>
                          </a:solidFill>
                          <a:effectLst/>
                          <a:latin typeface="Times New Roman"/>
                        </a:rPr>
                        <a:t>Dörtyol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12.08.2013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Dörtyol Öğretmenevi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Erzin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dirty="0">
                          <a:solidFill>
                            <a:srgbClr val="000000"/>
                          </a:solidFill>
                          <a:effectLst/>
                          <a:latin typeface="Times New Roman"/>
                        </a:rPr>
                        <a:t>12.08.2013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Erzin Kaymakamlığı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Antakya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19.08.2013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Ajans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Altınözü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19.08.2013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Altınözü Kaymakamlığı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Kırıkhan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20.08.2013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Kırıkhan YİBO İköğretim Okulu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Hassa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20.08.2013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Hassa Belediyesi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Kumlu</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21.08.2013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Kumlu İsmet Mursalloğlu Lisesi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Reyhanlı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21.08.2013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Reyhanlı Kaymakamlığı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Samandağı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22.08.2013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Samandağ</a:t>
                      </a:r>
                      <a:r>
                        <a:rPr lang="tr-TR" sz="1400" b="0" i="0" u="none" strike="noStrike">
                          <a:solidFill>
                            <a:srgbClr val="000000"/>
                          </a:solidFill>
                          <a:effectLst/>
                          <a:latin typeface="Times New Roman"/>
                        </a:rPr>
                        <a:t> </a:t>
                      </a:r>
                      <a:r>
                        <a:rPr lang="tr-TR" sz="1400" b="1" i="0" u="none" strike="noStrike">
                          <a:solidFill>
                            <a:srgbClr val="000000"/>
                          </a:solidFill>
                          <a:effectLst/>
                          <a:latin typeface="Times New Roman"/>
                        </a:rPr>
                        <a:t>Milli Eğitim Müdürlüğü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Yayladağı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22.08.2013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Yayladağ Öğretmenevi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Belen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dirty="0">
                          <a:solidFill>
                            <a:srgbClr val="000000"/>
                          </a:solidFill>
                          <a:effectLst/>
                          <a:latin typeface="Times New Roman"/>
                        </a:rPr>
                        <a:t>23.08.2013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Belen Kaymakamlığı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664">
                <a:tc>
                  <a:txBody>
                    <a:bodyPr/>
                    <a:lstStyle/>
                    <a:p>
                      <a:pPr algn="l" fontAlgn="ctr"/>
                      <a:r>
                        <a:rPr lang="tr-TR" sz="1400" b="1" i="0" u="none" strike="noStrike">
                          <a:solidFill>
                            <a:srgbClr val="000000"/>
                          </a:solidFill>
                          <a:effectLst/>
                          <a:latin typeface="Times New Roman"/>
                        </a:rPr>
                        <a:t>İskenderun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Times New Roman"/>
                        </a:rPr>
                        <a:t>23.08.2013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İskenderun Halk Eğitim Merkezi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a:solidFill>
                            <a:srgbClr val="000000"/>
                          </a:solidFill>
                          <a:effectLst/>
                          <a:latin typeface="Times New Roman"/>
                        </a:rPr>
                        <a:t>Tuğçe ALTUN, İbrahim YAŞAR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383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116632"/>
            <a:ext cx="7200800" cy="523220"/>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BAŞVURULARINIZ…</a:t>
            </a:r>
            <a:endParaRPr lang="tr-TR" sz="2800" b="1" dirty="0">
              <a:solidFill>
                <a:schemeClr val="bg1"/>
              </a:solidFill>
            </a:endParaRPr>
          </a:p>
        </p:txBody>
      </p:sp>
      <p:graphicFrame>
        <p:nvGraphicFramePr>
          <p:cNvPr id="6" name="Diyagram 5"/>
          <p:cNvGraphicFramePr/>
          <p:nvPr>
            <p:extLst>
              <p:ext uri="{D42A27DB-BD31-4B8C-83A1-F6EECF244321}">
                <p14:modId xmlns:p14="http://schemas.microsoft.com/office/powerpoint/2010/main" val="2541044439"/>
              </p:ext>
            </p:extLst>
          </p:nvPr>
        </p:nvGraphicFramePr>
        <p:xfrm>
          <a:off x="827584" y="1397000"/>
          <a:ext cx="76328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1968199"/>
            <a:ext cx="1216495" cy="81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710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116632"/>
            <a:ext cx="7200800" cy="523220"/>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ÖZEL DÜZENLEMELER</a:t>
            </a:r>
            <a:endParaRPr lang="tr-TR" sz="2800" b="1" dirty="0">
              <a:solidFill>
                <a:schemeClr val="bg1"/>
              </a:solidFill>
            </a:endParaRPr>
          </a:p>
        </p:txBody>
      </p:sp>
      <p:sp>
        <p:nvSpPr>
          <p:cNvPr id="4" name="Metin kutusu 3"/>
          <p:cNvSpPr txBox="1"/>
          <p:nvPr/>
        </p:nvSpPr>
        <p:spPr>
          <a:xfrm>
            <a:off x="816062" y="3608494"/>
            <a:ext cx="7632848" cy="2640723"/>
          </a:xfrm>
          <a:prstGeom prst="rect">
            <a:avLst/>
          </a:prstGeom>
          <a:solidFill>
            <a:schemeClr val="accent1">
              <a:lumMod val="20000"/>
              <a:lumOff val="80000"/>
            </a:schemeClr>
          </a:solidFill>
        </p:spPr>
        <p:txBody>
          <a:bodyPr wrap="square" rtlCol="0">
            <a:spAutoFit/>
          </a:bodyPr>
          <a:lstStyle/>
          <a:p>
            <a:pPr marL="285750" indent="-285750" algn="just">
              <a:lnSpc>
                <a:spcPct val="115000"/>
              </a:lnSpc>
              <a:spcAft>
                <a:spcPts val="0"/>
              </a:spcAft>
              <a:buFont typeface="Wingdings" pitchFamily="2" charset="2"/>
              <a:buChar char="v"/>
            </a:pPr>
            <a:r>
              <a:rPr lang="tr-TR" sz="2400" dirty="0">
                <a:latin typeface="+mj-lt"/>
                <a:ea typeface="Times New Roman"/>
              </a:rPr>
              <a:t>Bir Başvuru Sahibi, bir faaliyet yılı içerisinde doğrudan faaliyet desteği için </a:t>
            </a:r>
            <a:r>
              <a:rPr lang="tr-TR" sz="2400" b="1" dirty="0" smtClean="0">
                <a:latin typeface="+mj-lt"/>
                <a:ea typeface="Times New Roman"/>
              </a:rPr>
              <a:t>EN FAZLA 2 (İKİ) </a:t>
            </a:r>
            <a:r>
              <a:rPr lang="tr-TR" sz="2400" dirty="0" smtClean="0">
                <a:latin typeface="+mj-lt"/>
                <a:ea typeface="Times New Roman"/>
              </a:rPr>
              <a:t>başvuruda </a:t>
            </a:r>
            <a:r>
              <a:rPr lang="tr-TR" sz="2400" dirty="0">
                <a:latin typeface="+mj-lt"/>
                <a:ea typeface="Times New Roman"/>
              </a:rPr>
              <a:t>bulunabilir ve 2013 faaliyet yılında </a:t>
            </a:r>
            <a:r>
              <a:rPr lang="tr-TR" sz="2400" b="1" dirty="0" smtClean="0">
                <a:latin typeface="+mj-lt"/>
                <a:ea typeface="Times New Roman"/>
              </a:rPr>
              <a:t>EN FAZLA 1 (BİR) </a:t>
            </a:r>
            <a:r>
              <a:rPr lang="tr-TR" sz="2400" dirty="0" smtClean="0">
                <a:latin typeface="+mj-lt"/>
                <a:ea typeface="Times New Roman"/>
              </a:rPr>
              <a:t>faaliyet </a:t>
            </a:r>
            <a:r>
              <a:rPr lang="tr-TR" sz="2400" dirty="0">
                <a:latin typeface="+mj-lt"/>
                <a:ea typeface="Times New Roman"/>
              </a:rPr>
              <a:t>için mali destek alabilir. Bu sınırları aşan faaliyet teklifleri ve geriye dönük bir yıl içinde reddedilmiş olan aynı teklifler değerlendirmeye alınmaz</a:t>
            </a:r>
            <a:r>
              <a:rPr lang="tr-TR" dirty="0">
                <a:latin typeface="+mj-lt"/>
                <a:ea typeface="Times New Roman"/>
              </a:rPr>
              <a:t>.</a:t>
            </a:r>
            <a:endParaRPr lang="tr-TR" sz="1600" dirty="0">
              <a:effectLst/>
              <a:latin typeface="+mj-lt"/>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713" y="980728"/>
            <a:ext cx="2448272" cy="23529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813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etin kutusu"/>
          <p:cNvSpPr txBox="1"/>
          <p:nvPr/>
        </p:nvSpPr>
        <p:spPr>
          <a:xfrm>
            <a:off x="1120534" y="44624"/>
            <a:ext cx="7123873" cy="830997"/>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400" b="1" dirty="0" smtClean="0"/>
              <a:t>Maliyetlerin Uygunluğu: Bütçeye Yazılabilecek Kalemler</a:t>
            </a:r>
            <a:endParaRPr lang="tr-TR" sz="2400" b="1" dirty="0"/>
          </a:p>
        </p:txBody>
      </p:sp>
      <p:pic>
        <p:nvPicPr>
          <p:cNvPr id="5" name="Picture 2" descr="C:\Users\eozkan\Desktop\tick.jpg"/>
          <p:cNvPicPr>
            <a:picLocks noChangeAspect="1" noChangeArrowheads="1"/>
          </p:cNvPicPr>
          <p:nvPr/>
        </p:nvPicPr>
        <p:blipFill>
          <a:blip r:embed="rId2">
            <a:lum bright="10000"/>
          </a:blip>
          <a:srcRect/>
          <a:stretch>
            <a:fillRect/>
          </a:stretch>
        </p:blipFill>
        <p:spPr bwMode="auto">
          <a:xfrm>
            <a:off x="1146415" y="3810041"/>
            <a:ext cx="2657482" cy="2583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8 Oval"/>
          <p:cNvSpPr/>
          <p:nvPr/>
        </p:nvSpPr>
        <p:spPr>
          <a:xfrm>
            <a:off x="357158" y="1628800"/>
            <a:ext cx="3638778"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Kamu Kurum ve Kuruluşu Olmayan Başvuru Sahipleri Bütçe Kalemlerini KDV Hariç Olarak Hazırlanmalıdır.</a:t>
            </a:r>
            <a:endParaRPr lang="tr-TR" dirty="0">
              <a:solidFill>
                <a:srgbClr val="FF0000"/>
              </a:solidFill>
            </a:endParaRPr>
          </a:p>
        </p:txBody>
      </p:sp>
      <p:sp>
        <p:nvSpPr>
          <p:cNvPr id="7" name="Metin kutusu 6"/>
          <p:cNvSpPr txBox="1"/>
          <p:nvPr/>
        </p:nvSpPr>
        <p:spPr>
          <a:xfrm>
            <a:off x="4679157" y="1419142"/>
            <a:ext cx="4250561" cy="4524315"/>
          </a:xfrm>
          <a:prstGeom prst="rect">
            <a:avLst/>
          </a:prstGeom>
          <a:solidFill>
            <a:schemeClr val="accent1">
              <a:lumMod val="20000"/>
              <a:lumOff val="80000"/>
            </a:schemeClr>
          </a:solidFill>
        </p:spPr>
        <p:txBody>
          <a:bodyPr wrap="square" rtlCol="0">
            <a:spAutoFit/>
          </a:bodyPr>
          <a:lstStyle/>
          <a:p>
            <a:pPr marL="342900" indent="-342900">
              <a:buFont typeface="Wingdings" pitchFamily="2" charset="2"/>
              <a:buChar char="v"/>
            </a:pPr>
            <a:r>
              <a:rPr lang="tr-TR" sz="2400" dirty="0"/>
              <a:t>Uygun maliyetler, götürü maliyetlere değil gerçek maliyetlere (DFD faaliyetlerinin uygulanması sırasında yapılacak fiili </a:t>
            </a:r>
            <a:r>
              <a:rPr lang="tr-TR" sz="2400" dirty="0" smtClean="0"/>
              <a:t>maliyetlere) dayandırılmalıdır.</a:t>
            </a:r>
          </a:p>
          <a:p>
            <a:pPr marL="342900" indent="-342900">
              <a:buFont typeface="Wingdings" pitchFamily="2" charset="2"/>
              <a:buChar char="v"/>
            </a:pPr>
            <a:endParaRPr lang="tr-TR" sz="2400" dirty="0" smtClean="0"/>
          </a:p>
          <a:p>
            <a:pPr marL="342900" indent="-342900">
              <a:buFont typeface="Wingdings" pitchFamily="2" charset="2"/>
              <a:buChar char="v"/>
            </a:pPr>
            <a:r>
              <a:rPr lang="tr-TR" sz="2400" dirty="0"/>
              <a:t>Yolculuk ve gündelik maliyetleri ve dolaylı maliyetler </a:t>
            </a:r>
            <a:r>
              <a:rPr lang="tr-TR" sz="2400" dirty="0" smtClean="0"/>
              <a:t>hariç (bu götürü maliyetleri uygun maliyet olarak yazılabilir)</a:t>
            </a:r>
            <a:endParaRPr lang="tr-TR" sz="2400" dirty="0"/>
          </a:p>
        </p:txBody>
      </p:sp>
      <p:pic>
        <p:nvPicPr>
          <p:cNvPr id="8" name="Picture 5" descr="C:\Users\tugce.altun@dogaka.gov.tr\Downloads\dikkat002.jpg"/>
          <p:cNvPicPr>
            <a:picLocks noChangeAspect="1" noChangeArrowheads="1"/>
          </p:cNvPicPr>
          <p:nvPr/>
        </p:nvPicPr>
        <p:blipFill>
          <a:blip r:embed="rId3" cstate="print"/>
          <a:srcRect/>
          <a:stretch>
            <a:fillRect/>
          </a:stretch>
        </p:blipFill>
        <p:spPr bwMode="auto">
          <a:xfrm>
            <a:off x="477593" y="2195485"/>
            <a:ext cx="642942" cy="390358"/>
          </a:xfrm>
          <a:prstGeom prst="rect">
            <a:avLst/>
          </a:prstGeom>
          <a:noFill/>
        </p:spPr>
      </p:pic>
    </p:spTree>
    <p:extLst>
      <p:ext uri="{BB962C8B-B14F-4D97-AF65-F5344CB8AC3E}">
        <p14:creationId xmlns:p14="http://schemas.microsoft.com/office/powerpoint/2010/main" val="3548064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Metin kutusu"/>
          <p:cNvSpPr txBox="1"/>
          <p:nvPr/>
        </p:nvSpPr>
        <p:spPr>
          <a:xfrm>
            <a:off x="1115616" y="116632"/>
            <a:ext cx="7156632" cy="523220"/>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800" b="1" dirty="0" smtClean="0"/>
              <a:t>DİKKAT…</a:t>
            </a:r>
            <a:endParaRPr lang="tr-TR" sz="2800" b="1" dirty="0"/>
          </a:p>
        </p:txBody>
      </p:sp>
      <p:pic>
        <p:nvPicPr>
          <p:cNvPr id="6" name="Picture 5" descr="C:\Users\tugce.altun@dogaka.gov.tr\Downloads\dikkat002.jpg"/>
          <p:cNvPicPr>
            <a:picLocks noChangeAspect="1" noChangeArrowheads="1"/>
          </p:cNvPicPr>
          <p:nvPr/>
        </p:nvPicPr>
        <p:blipFill>
          <a:blip r:embed="rId2" cstate="print"/>
          <a:srcRect/>
          <a:stretch>
            <a:fillRect/>
          </a:stretch>
        </p:blipFill>
        <p:spPr bwMode="auto">
          <a:xfrm>
            <a:off x="865628" y="2750339"/>
            <a:ext cx="588313" cy="357190"/>
          </a:xfrm>
          <a:prstGeom prst="rect">
            <a:avLst/>
          </a:prstGeom>
          <a:noFill/>
        </p:spPr>
      </p:pic>
      <p:sp>
        <p:nvSpPr>
          <p:cNvPr id="7" name="AutoShape 5"/>
          <p:cNvSpPr>
            <a:spLocks noChangeArrowheads="1"/>
          </p:cNvSpPr>
          <p:nvPr/>
        </p:nvSpPr>
        <p:spPr bwMode="auto">
          <a:xfrm>
            <a:off x="604532" y="1628800"/>
            <a:ext cx="8143932" cy="2501470"/>
          </a:xfrm>
          <a:prstGeom prst="roundRect">
            <a:avLst>
              <a:gd name="adj" fmla="val 16667"/>
            </a:avLst>
          </a:prstGeom>
          <a:solidFill>
            <a:schemeClr val="accent2">
              <a:lumMod val="20000"/>
              <a:lumOff val="80000"/>
            </a:schemeClr>
          </a:solidFill>
          <a:ln w="38100">
            <a:solidFill>
              <a:schemeClr val="tx1"/>
            </a:solidFill>
            <a:round/>
            <a:headEnd/>
            <a:tailEnd/>
          </a:ln>
        </p:spPr>
        <p:txBody>
          <a:bodyPr wrap="none" anchor="ctr"/>
          <a:lstStyle/>
          <a:p>
            <a:pPr algn="ctr" eaLnBrk="0" hangingPunct="0"/>
            <a:endParaRPr lang="tr-TR" dirty="0">
              <a:latin typeface="Verdana" pitchFamily="34" charset="0"/>
            </a:endParaRPr>
          </a:p>
        </p:txBody>
      </p:sp>
      <p:sp>
        <p:nvSpPr>
          <p:cNvPr id="8" name="Metin kutusu 7"/>
          <p:cNvSpPr txBox="1"/>
          <p:nvPr/>
        </p:nvSpPr>
        <p:spPr>
          <a:xfrm>
            <a:off x="1043608" y="1772816"/>
            <a:ext cx="7416824" cy="2554545"/>
          </a:xfrm>
          <a:prstGeom prst="rect">
            <a:avLst/>
          </a:prstGeom>
          <a:noFill/>
        </p:spPr>
        <p:txBody>
          <a:bodyPr wrap="square" rtlCol="0">
            <a:spAutoFit/>
          </a:bodyPr>
          <a:lstStyle/>
          <a:p>
            <a:r>
              <a:rPr lang="tr-TR" sz="3200" dirty="0"/>
              <a:t>DFD kapsamında yararlanıcının </a:t>
            </a:r>
            <a:r>
              <a:rPr lang="tr-TR" sz="3200" b="1" dirty="0"/>
              <a:t>eş finansmanı zorunlu olmamakla </a:t>
            </a:r>
            <a:r>
              <a:rPr lang="tr-TR" sz="3200" dirty="0"/>
              <a:t>birlikte eş finansman öngören faaliyet teklifleri </a:t>
            </a:r>
            <a:r>
              <a:rPr lang="tr-TR" sz="3200" b="1" dirty="0"/>
              <a:t>öncelikli olarak </a:t>
            </a:r>
            <a:r>
              <a:rPr lang="tr-TR" sz="3200" b="1" dirty="0" smtClean="0"/>
              <a:t>desteklenecektir.</a:t>
            </a:r>
            <a:endParaRPr lang="tr-TR" sz="3200" b="1" dirty="0"/>
          </a:p>
          <a:p>
            <a:endParaRPr lang="tr-TR" sz="3200" dirty="0">
              <a:solidFill>
                <a:srgbClr val="FF0000"/>
              </a:solidFill>
            </a:endParaRPr>
          </a:p>
        </p:txBody>
      </p:sp>
      <p:pic>
        <p:nvPicPr>
          <p:cNvPr id="9" name="6 Resim" descr="maliyet.jpg"/>
          <p:cNvPicPr>
            <a:picLocks noChangeAspect="1"/>
          </p:cNvPicPr>
          <p:nvPr/>
        </p:nvPicPr>
        <p:blipFill>
          <a:blip r:embed="rId3" cstate="print"/>
          <a:stretch>
            <a:fillRect/>
          </a:stretch>
        </p:blipFill>
        <p:spPr>
          <a:xfrm>
            <a:off x="593096" y="4478788"/>
            <a:ext cx="2538744" cy="2143929"/>
          </a:xfrm>
          <a:prstGeom prst="rect">
            <a:avLst/>
          </a:prstGeom>
          <a:effectLst>
            <a:softEdge rad="317500"/>
          </a:effectLst>
        </p:spPr>
      </p:pic>
    </p:spTree>
    <p:extLst>
      <p:ext uri="{BB962C8B-B14F-4D97-AF65-F5344CB8AC3E}">
        <p14:creationId xmlns:p14="http://schemas.microsoft.com/office/powerpoint/2010/main" val="3435660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p:cNvSpPr txBox="1">
            <a:spLocks/>
          </p:cNvSpPr>
          <p:nvPr/>
        </p:nvSpPr>
        <p:spPr>
          <a:xfrm>
            <a:off x="1043608" y="107921"/>
            <a:ext cx="7275992" cy="584775"/>
          </a:xfrm>
          <a:prstGeom prst="rect">
            <a:avLst/>
          </a:prstGeom>
          <a:solidFill>
            <a:schemeClr val="tx2">
              <a:lumMod val="60000"/>
              <a:lumOff val="40000"/>
            </a:schemeClr>
          </a:solidFill>
          <a:ln w="9525" cap="flat" cmpd="sng" algn="ctr">
            <a:solidFill>
              <a:schemeClr val="bg1"/>
            </a:solidFill>
            <a:prstDash val="solid"/>
          </a:ln>
        </p:spPr>
        <p:style>
          <a:lnRef idx="1">
            <a:schemeClr val="accent3"/>
          </a:lnRef>
          <a:fillRef idx="3">
            <a:schemeClr val="accent3"/>
          </a:fillRef>
          <a:effectRef idx="2">
            <a:schemeClr val="accent3"/>
          </a:effectRef>
          <a:fontRef idx="minor">
            <a:schemeClr val="lt1"/>
          </a:fontRef>
        </p:style>
        <p:txBody>
          <a:bodyPr wrap="square" rtlCol="0">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smtClean="0"/>
              <a:t>Başvurular </a:t>
            </a:r>
            <a:r>
              <a:rPr lang="tr-TR" sz="3200" b="1" dirty="0" smtClean="0">
                <a:solidFill>
                  <a:srgbClr val="FF0000"/>
                </a:solidFill>
              </a:rPr>
              <a:t>KAYS</a:t>
            </a:r>
            <a:r>
              <a:rPr lang="tr-TR" sz="3200" b="1" dirty="0" smtClean="0"/>
              <a:t> Üzerinden Yapılacaktır!!!</a:t>
            </a:r>
            <a:endParaRPr lang="tr-TR" sz="3200" b="1" dirty="0"/>
          </a:p>
        </p:txBody>
      </p:sp>
      <p:pic>
        <p:nvPicPr>
          <p:cNvPr id="3" name="Picture 2" descr="C:\Users\tugce.altun@dogaka.gov.tr\Downloads\Kays-logo.png"/>
          <p:cNvPicPr>
            <a:picLocks noChangeAspect="1" noChangeArrowheads="1"/>
          </p:cNvPicPr>
          <p:nvPr/>
        </p:nvPicPr>
        <p:blipFill>
          <a:blip r:embed="rId2"/>
          <a:srcRect/>
          <a:stretch>
            <a:fillRect/>
          </a:stretch>
        </p:blipFill>
        <p:spPr bwMode="auto">
          <a:xfrm>
            <a:off x="642910" y="1571612"/>
            <a:ext cx="7676690" cy="2286016"/>
          </a:xfrm>
          <a:prstGeom prst="rect">
            <a:avLst/>
          </a:prstGeom>
          <a:noFill/>
        </p:spPr>
      </p:pic>
      <p:sp>
        <p:nvSpPr>
          <p:cNvPr id="4" name="6 Metin kutusu"/>
          <p:cNvSpPr txBox="1"/>
          <p:nvPr/>
        </p:nvSpPr>
        <p:spPr>
          <a:xfrm>
            <a:off x="1928794" y="4929198"/>
            <a:ext cx="6572296" cy="1077218"/>
          </a:xfrm>
          <a:prstGeom prst="rect">
            <a:avLst/>
          </a:prstGeom>
          <a:solidFill>
            <a:schemeClr val="accent6">
              <a:lumMod val="40000"/>
              <a:lumOff val="60000"/>
            </a:schemeClr>
          </a:solidFill>
        </p:spPr>
        <p:txBody>
          <a:bodyPr wrap="square" rtlCol="0">
            <a:spAutoFit/>
          </a:bodyPr>
          <a:lstStyle/>
          <a:p>
            <a:pPr algn="ctr"/>
            <a:r>
              <a:rPr lang="tr-TR" sz="3200" b="1" dirty="0" smtClean="0"/>
              <a:t>Başvurular bu yıl </a:t>
            </a:r>
            <a:r>
              <a:rPr lang="tr-TR" sz="3200" b="1" dirty="0" smtClean="0">
                <a:solidFill>
                  <a:srgbClr val="FF0000"/>
                </a:solidFill>
              </a:rPr>
              <a:t>KAYS</a:t>
            </a:r>
            <a:r>
              <a:rPr lang="tr-TR" sz="3200" b="1" dirty="0" smtClean="0"/>
              <a:t> üzerinden yapılacaktır.</a:t>
            </a:r>
            <a:endParaRPr lang="tr-TR" sz="3200" b="1" dirty="0"/>
          </a:p>
        </p:txBody>
      </p:sp>
      <p:pic>
        <p:nvPicPr>
          <p:cNvPr id="5" name="Picture 3" descr="V:\2012\PTÇ 2012\çıkış\Sunu Foto\ünlem6.jpg"/>
          <p:cNvPicPr>
            <a:picLocks noChangeAspect="1" noChangeArrowheads="1"/>
          </p:cNvPicPr>
          <p:nvPr/>
        </p:nvPicPr>
        <p:blipFill>
          <a:blip r:embed="rId3"/>
          <a:srcRect/>
          <a:stretch>
            <a:fillRect/>
          </a:stretch>
        </p:blipFill>
        <p:spPr bwMode="auto">
          <a:xfrm>
            <a:off x="714348" y="4771082"/>
            <a:ext cx="1463043" cy="1463043"/>
          </a:xfrm>
          <a:prstGeom prst="rect">
            <a:avLst/>
          </a:prstGeom>
          <a:noFill/>
        </p:spPr>
      </p:pic>
    </p:spTree>
    <p:extLst>
      <p:ext uri="{BB962C8B-B14F-4D97-AF65-F5344CB8AC3E}">
        <p14:creationId xmlns:p14="http://schemas.microsoft.com/office/powerpoint/2010/main" val="440759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115616" y="159023"/>
            <a:ext cx="7200800" cy="461665"/>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400" b="1" dirty="0" smtClean="0"/>
              <a:t>Başvurular Nasıl ve Nereye Yapılacaktır?</a:t>
            </a:r>
            <a:endParaRPr lang="tr-TR" sz="2400" b="1" dirty="0"/>
          </a:p>
        </p:txBody>
      </p:sp>
      <p:sp>
        <p:nvSpPr>
          <p:cNvPr id="11" name="10 Metin kutusu"/>
          <p:cNvSpPr txBox="1"/>
          <p:nvPr/>
        </p:nvSpPr>
        <p:spPr>
          <a:xfrm>
            <a:off x="357158" y="1041614"/>
            <a:ext cx="3071834" cy="18158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endParaRPr lang="tr-TR" sz="1600" dirty="0" smtClean="0">
              <a:solidFill>
                <a:schemeClr val="tx1"/>
              </a:solidFill>
            </a:endParaRPr>
          </a:p>
          <a:p>
            <a:pPr lvl="0" algn="ctr"/>
            <a:r>
              <a:rPr lang="tr-TR" sz="1600" dirty="0" smtClean="0">
                <a:solidFill>
                  <a:schemeClr val="tx1"/>
                </a:solidFill>
              </a:rPr>
              <a:t>Kalkınma Ajansları Yönetim Sistemi’ne kayıt olmak için </a:t>
            </a:r>
            <a:r>
              <a:rPr lang="tr-TR" sz="1600" dirty="0" smtClean="0">
                <a:solidFill>
                  <a:schemeClr val="tx1"/>
                </a:solidFill>
                <a:hlinkClick r:id="rId2"/>
              </a:rPr>
              <a:t>http://portal.kays.kalkınma.gov.tr</a:t>
            </a:r>
            <a:r>
              <a:rPr lang="tr-TR" sz="1600" dirty="0" smtClean="0">
                <a:solidFill>
                  <a:schemeClr val="tx1"/>
                </a:solidFill>
              </a:rPr>
              <a:t> adresine girip gerekli bilgileri doldurunuz.  Mail adresinize gelen onay koduyla sisteme giriş yapınız.</a:t>
            </a:r>
            <a:endParaRPr lang="tr-TR" sz="1600" dirty="0">
              <a:solidFill>
                <a:schemeClr val="tx1"/>
              </a:solidFill>
            </a:endParaRPr>
          </a:p>
        </p:txBody>
      </p:sp>
      <p:sp>
        <p:nvSpPr>
          <p:cNvPr id="12" name="11 Sağ Ok"/>
          <p:cNvSpPr/>
          <p:nvPr/>
        </p:nvSpPr>
        <p:spPr>
          <a:xfrm>
            <a:off x="3500430" y="1785926"/>
            <a:ext cx="150019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lt1"/>
              </a:solidFill>
            </a:endParaRPr>
          </a:p>
        </p:txBody>
      </p:sp>
      <p:sp>
        <p:nvSpPr>
          <p:cNvPr id="13" name="12 Metin kutusu"/>
          <p:cNvSpPr txBox="1"/>
          <p:nvPr/>
        </p:nvSpPr>
        <p:spPr>
          <a:xfrm>
            <a:off x="5000628" y="1142984"/>
            <a:ext cx="3857652" cy="1569660"/>
          </a:xfrm>
          <a:prstGeom prst="rect">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tr-TR" sz="1600" b="1" dirty="0" smtClean="0">
                <a:solidFill>
                  <a:srgbClr val="FF0000"/>
                </a:solidFill>
              </a:rPr>
              <a:t>“Başvuru Yap” </a:t>
            </a:r>
            <a:r>
              <a:rPr lang="tr-TR" sz="1600" dirty="0" smtClean="0">
                <a:solidFill>
                  <a:schemeClr val="tx1"/>
                </a:solidFill>
              </a:rPr>
              <a:t>butonunu tıklayarak Doğrudan Faaliyet Mali </a:t>
            </a:r>
            <a:r>
              <a:rPr lang="tr-TR" sz="1600" dirty="0">
                <a:solidFill>
                  <a:schemeClr val="tx1"/>
                </a:solidFill>
              </a:rPr>
              <a:t>D</a:t>
            </a:r>
            <a:r>
              <a:rPr lang="tr-TR" sz="1600" dirty="0" smtClean="0">
                <a:solidFill>
                  <a:schemeClr val="tx1"/>
                </a:solidFill>
              </a:rPr>
              <a:t>estek programını seçip gerekli kısımları doldurunuz. İstenilen destekleyici belgeleri de sisteme yükleyerek </a:t>
            </a:r>
            <a:r>
              <a:rPr lang="tr-TR" sz="1600" b="1" dirty="0" smtClean="0">
                <a:solidFill>
                  <a:srgbClr val="FF0000"/>
                </a:solidFill>
              </a:rPr>
              <a:t>“başvuruyu tamamla</a:t>
            </a:r>
            <a:r>
              <a:rPr lang="tr-TR" sz="1600" dirty="0" smtClean="0">
                <a:solidFill>
                  <a:schemeClr val="tx1"/>
                </a:solidFill>
              </a:rPr>
              <a:t>” butonuna basarak başvuruyu tamamlayınız</a:t>
            </a:r>
            <a:endParaRPr lang="tr-TR" sz="1600" dirty="0">
              <a:solidFill>
                <a:schemeClr val="tx1"/>
              </a:solidFill>
            </a:endParaRPr>
          </a:p>
        </p:txBody>
      </p:sp>
      <p:sp>
        <p:nvSpPr>
          <p:cNvPr id="16" name="15 Metin kutusu"/>
          <p:cNvSpPr txBox="1"/>
          <p:nvPr/>
        </p:nvSpPr>
        <p:spPr>
          <a:xfrm>
            <a:off x="571472" y="3571876"/>
            <a:ext cx="3071834" cy="1077218"/>
          </a:xfrm>
          <a:prstGeom prst="rect">
            <a:avLst/>
          </a:prstGeom>
          <a:solidFill>
            <a:schemeClr val="tx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ctr"/>
            <a:r>
              <a:rPr lang="tr-TR" sz="1600" dirty="0" smtClean="0">
                <a:solidFill>
                  <a:schemeClr val="tx1"/>
                </a:solidFill>
              </a:rPr>
              <a:t>Sistemden Başvuru Formu’ </a:t>
            </a:r>
            <a:r>
              <a:rPr lang="tr-TR" sz="1600" dirty="0" err="1" smtClean="0">
                <a:solidFill>
                  <a:schemeClr val="tx1"/>
                </a:solidFill>
              </a:rPr>
              <a:t>nun</a:t>
            </a:r>
            <a:r>
              <a:rPr lang="tr-TR" sz="1600" dirty="0" smtClean="0">
                <a:solidFill>
                  <a:schemeClr val="tx1"/>
                </a:solidFill>
              </a:rPr>
              <a:t> </a:t>
            </a:r>
            <a:r>
              <a:rPr lang="tr-TR" sz="1600" b="1" dirty="0" smtClean="0">
                <a:solidFill>
                  <a:schemeClr val="tx1"/>
                </a:solidFill>
              </a:rPr>
              <a:t>2 çıktısını</a:t>
            </a:r>
            <a:r>
              <a:rPr lang="tr-TR" sz="1600" dirty="0" smtClean="0">
                <a:solidFill>
                  <a:schemeClr val="tx1"/>
                </a:solidFill>
              </a:rPr>
              <a:t> alıp, destekleyici belgeleri de ekleyerek paraflayıp imzalayınız.</a:t>
            </a:r>
            <a:endParaRPr lang="tr-TR" sz="1600" dirty="0">
              <a:solidFill>
                <a:schemeClr val="tx1"/>
              </a:solidFill>
            </a:endParaRPr>
          </a:p>
        </p:txBody>
      </p:sp>
      <p:sp>
        <p:nvSpPr>
          <p:cNvPr id="18" name="17 Metin kutusu"/>
          <p:cNvSpPr txBox="1"/>
          <p:nvPr/>
        </p:nvSpPr>
        <p:spPr>
          <a:xfrm>
            <a:off x="5143504" y="4374442"/>
            <a:ext cx="3705252" cy="107721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r>
              <a:rPr lang="tr-TR" sz="1600" dirty="0" smtClean="0">
                <a:solidFill>
                  <a:schemeClr val="tx1"/>
                </a:solidFill>
              </a:rPr>
              <a:t>İmzalı Başvuru Formu, ekleri ve onaylı destekleyici belgelerin olduğu 2 çıktıyı ayrı telli dosyalara yerleştiriniz. İki telli dosyayı bir zarf içine yerleştiriniz.</a:t>
            </a:r>
            <a:endParaRPr lang="tr-TR" sz="1600" dirty="0">
              <a:solidFill>
                <a:schemeClr val="tx1"/>
              </a:solidFill>
            </a:endParaRPr>
          </a:p>
        </p:txBody>
      </p:sp>
      <p:sp>
        <p:nvSpPr>
          <p:cNvPr id="19" name="18 Metin kutusu"/>
          <p:cNvSpPr txBox="1"/>
          <p:nvPr/>
        </p:nvSpPr>
        <p:spPr>
          <a:xfrm>
            <a:off x="642910" y="5143512"/>
            <a:ext cx="3705252" cy="1323439"/>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tr-TR" sz="1600" dirty="0" smtClean="0"/>
              <a:t>Başvuru zarfının üzerine </a:t>
            </a:r>
            <a:r>
              <a:rPr lang="tr-TR" sz="1600" dirty="0" err="1" smtClean="0"/>
              <a:t>KAYS’tan</a:t>
            </a:r>
            <a:r>
              <a:rPr lang="tr-TR" sz="1600" dirty="0" smtClean="0"/>
              <a:t> indirilen Başvuru Kapak Sayfası’nı yapıştırıp programın son başvuru tarihine kadar belirtilen adrese</a:t>
            </a:r>
          </a:p>
          <a:p>
            <a:pPr lvl="0" algn="ctr"/>
            <a:r>
              <a:rPr lang="tr-TR" sz="1600" dirty="0" smtClean="0"/>
              <a:t> elden ya da posta ile teslim ediniz.</a:t>
            </a:r>
            <a:endParaRPr lang="tr-TR" sz="1600" dirty="0"/>
          </a:p>
        </p:txBody>
      </p:sp>
      <p:sp>
        <p:nvSpPr>
          <p:cNvPr id="21" name="20 Metin kutusu"/>
          <p:cNvSpPr txBox="1"/>
          <p:nvPr/>
        </p:nvSpPr>
        <p:spPr>
          <a:xfrm>
            <a:off x="357158" y="1041614"/>
            <a:ext cx="357190"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rgbClr val="FFFF00"/>
                </a:solidFill>
              </a:rPr>
              <a:t>1</a:t>
            </a:r>
            <a:endParaRPr lang="tr-TR" b="1" dirty="0">
              <a:solidFill>
                <a:srgbClr val="FFFF00"/>
              </a:solidFill>
            </a:endParaRPr>
          </a:p>
        </p:txBody>
      </p:sp>
      <p:sp>
        <p:nvSpPr>
          <p:cNvPr id="22" name="21 Metin kutusu"/>
          <p:cNvSpPr txBox="1"/>
          <p:nvPr/>
        </p:nvSpPr>
        <p:spPr>
          <a:xfrm>
            <a:off x="5000628" y="2564904"/>
            <a:ext cx="357190"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rgbClr val="FFFF00"/>
                </a:solidFill>
              </a:rPr>
              <a:t>2</a:t>
            </a:r>
            <a:endParaRPr lang="tr-TR" b="1" dirty="0">
              <a:solidFill>
                <a:srgbClr val="FFFF00"/>
              </a:solidFill>
            </a:endParaRPr>
          </a:p>
        </p:txBody>
      </p:sp>
      <p:sp>
        <p:nvSpPr>
          <p:cNvPr id="23" name="22 Metin kutusu"/>
          <p:cNvSpPr txBox="1"/>
          <p:nvPr/>
        </p:nvSpPr>
        <p:spPr>
          <a:xfrm>
            <a:off x="3286116" y="4286256"/>
            <a:ext cx="357190"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rgbClr val="FFFF00"/>
                </a:solidFill>
              </a:rPr>
              <a:t>3</a:t>
            </a:r>
            <a:endParaRPr lang="tr-TR" b="1" dirty="0">
              <a:solidFill>
                <a:srgbClr val="FFFF00"/>
              </a:solidFill>
            </a:endParaRPr>
          </a:p>
        </p:txBody>
      </p:sp>
      <p:sp>
        <p:nvSpPr>
          <p:cNvPr id="24" name="23 Metin kutusu"/>
          <p:cNvSpPr txBox="1"/>
          <p:nvPr/>
        </p:nvSpPr>
        <p:spPr>
          <a:xfrm>
            <a:off x="8501090" y="5176445"/>
            <a:ext cx="347666"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rgbClr val="FFFF00"/>
                </a:solidFill>
              </a:rPr>
              <a:t>4</a:t>
            </a:r>
            <a:endParaRPr lang="tr-TR" b="1" dirty="0">
              <a:solidFill>
                <a:srgbClr val="FFFF00"/>
              </a:solidFill>
            </a:endParaRPr>
          </a:p>
        </p:txBody>
      </p:sp>
      <p:sp>
        <p:nvSpPr>
          <p:cNvPr id="25" name="24 Metin kutusu"/>
          <p:cNvSpPr txBox="1"/>
          <p:nvPr/>
        </p:nvSpPr>
        <p:spPr>
          <a:xfrm>
            <a:off x="4000496" y="6143644"/>
            <a:ext cx="357190"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b="1" dirty="0" smtClean="0">
                <a:solidFill>
                  <a:srgbClr val="FFFF00"/>
                </a:solidFill>
              </a:rPr>
              <a:t>5</a:t>
            </a:r>
            <a:endParaRPr lang="tr-TR" b="1" dirty="0">
              <a:solidFill>
                <a:srgbClr val="FFFF00"/>
              </a:solidFill>
            </a:endParaRPr>
          </a:p>
        </p:txBody>
      </p:sp>
      <p:sp>
        <p:nvSpPr>
          <p:cNvPr id="27" name="26 Sol Yukarı Ok"/>
          <p:cNvSpPr/>
          <p:nvPr/>
        </p:nvSpPr>
        <p:spPr>
          <a:xfrm>
            <a:off x="3714744" y="2928934"/>
            <a:ext cx="1928826" cy="1285884"/>
          </a:xfrm>
          <a:prstGeom prst="leftUpArrow">
            <a:avLst>
              <a:gd name="adj1" fmla="val 13148"/>
              <a:gd name="adj2" fmla="val 25000"/>
              <a:gd name="adj3" fmla="val 22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Sol Yukarı Ok"/>
          <p:cNvSpPr/>
          <p:nvPr/>
        </p:nvSpPr>
        <p:spPr>
          <a:xfrm>
            <a:off x="4357686" y="5643578"/>
            <a:ext cx="1643074" cy="50006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Sağ Ok"/>
          <p:cNvSpPr/>
          <p:nvPr/>
        </p:nvSpPr>
        <p:spPr>
          <a:xfrm>
            <a:off x="3643306" y="4429132"/>
            <a:ext cx="150019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lt1"/>
              </a:solidFill>
            </a:endParaRPr>
          </a:p>
        </p:txBody>
      </p:sp>
      <p:sp>
        <p:nvSpPr>
          <p:cNvPr id="31" name="30 Oval"/>
          <p:cNvSpPr/>
          <p:nvPr/>
        </p:nvSpPr>
        <p:spPr>
          <a:xfrm>
            <a:off x="5580112" y="3068960"/>
            <a:ext cx="3500462" cy="857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Bu Aşamadan Sonra Projede Değişiklik YAPILAMAZ</a:t>
            </a:r>
            <a:endParaRPr lang="tr-TR" dirty="0">
              <a:solidFill>
                <a:srgbClr val="FF0000"/>
              </a:solidFill>
            </a:endParaRPr>
          </a:p>
        </p:txBody>
      </p:sp>
      <p:pic>
        <p:nvPicPr>
          <p:cNvPr id="33" name="Picture 5" descr="C:\Users\tugce.altun@dogaka.gov.tr\Downloads\dikkat002.jpg"/>
          <p:cNvPicPr>
            <a:picLocks noChangeAspect="1" noChangeArrowheads="1"/>
          </p:cNvPicPr>
          <p:nvPr/>
        </p:nvPicPr>
        <p:blipFill>
          <a:blip r:embed="rId3" cstate="print"/>
          <a:srcRect/>
          <a:stretch>
            <a:fillRect/>
          </a:stretch>
        </p:blipFill>
        <p:spPr bwMode="auto">
          <a:xfrm>
            <a:off x="5857884" y="3356992"/>
            <a:ext cx="571504" cy="381348"/>
          </a:xfrm>
          <a:prstGeom prst="rect">
            <a:avLst/>
          </a:prstGeom>
          <a:noFill/>
        </p:spPr>
      </p:pic>
      <p:sp>
        <p:nvSpPr>
          <p:cNvPr id="34" name="33 Aşağı Ok"/>
          <p:cNvSpPr/>
          <p:nvPr/>
        </p:nvSpPr>
        <p:spPr>
          <a:xfrm>
            <a:off x="7072330" y="2711770"/>
            <a:ext cx="214314" cy="357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29731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Metin kutusu"/>
          <p:cNvSpPr txBox="1"/>
          <p:nvPr/>
        </p:nvSpPr>
        <p:spPr>
          <a:xfrm>
            <a:off x="1115616" y="116632"/>
            <a:ext cx="7200800" cy="523220"/>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800" b="1" dirty="0" smtClean="0"/>
              <a:t>Başvuruların Teslim Edileceği  Adres</a:t>
            </a:r>
            <a:endParaRPr lang="tr-TR" sz="2800" b="1" dirty="0"/>
          </a:p>
        </p:txBody>
      </p:sp>
      <p:graphicFrame>
        <p:nvGraphicFramePr>
          <p:cNvPr id="3" name="5 İçerik Yer Tutucusu"/>
          <p:cNvGraphicFramePr>
            <a:graphicFrameLocks/>
          </p:cNvGraphicFramePr>
          <p:nvPr>
            <p:extLst>
              <p:ext uri="{D42A27DB-BD31-4B8C-83A1-F6EECF244321}">
                <p14:modId xmlns:p14="http://schemas.microsoft.com/office/powerpoint/2010/main" val="733721321"/>
              </p:ext>
            </p:extLst>
          </p:nvPr>
        </p:nvGraphicFramePr>
        <p:xfrm>
          <a:off x="416861" y="1340768"/>
          <a:ext cx="8464578" cy="1676048"/>
        </p:xfrm>
        <a:graphic>
          <a:graphicData uri="http://schemas.openxmlformats.org/drawingml/2006/table">
            <a:tbl>
              <a:tblPr firstRow="1" bandRow="1">
                <a:effectLst>
                  <a:outerShdw blurRad="50800" dist="50800" dir="5400000" algn="ctr" rotWithShape="0">
                    <a:schemeClr val="tx1"/>
                  </a:outerShdw>
                </a:effectLst>
                <a:tableStyleId>{F5AB1C69-6EDB-4FF4-983F-18BD219EF322}</a:tableStyleId>
              </a:tblPr>
              <a:tblGrid>
                <a:gridCol w="8464578"/>
              </a:tblGrid>
              <a:tr h="1676048">
                <a:tc>
                  <a:txBody>
                    <a:bodyPr/>
                    <a:lstStyle/>
                    <a:p>
                      <a:pPr algn="ctr"/>
                      <a:r>
                        <a:rPr lang="tr-TR" sz="2000" dirty="0" smtClean="0">
                          <a:solidFill>
                            <a:schemeClr val="tx1"/>
                          </a:solidFill>
                        </a:rPr>
                        <a:t>AJANS</a:t>
                      </a:r>
                      <a:r>
                        <a:rPr lang="tr-TR" sz="2000" baseline="0" dirty="0" smtClean="0">
                          <a:solidFill>
                            <a:schemeClr val="tx1"/>
                          </a:solidFill>
                        </a:rPr>
                        <a:t> GENEL SEKRETERLİĞİ</a:t>
                      </a:r>
                    </a:p>
                    <a:p>
                      <a:pPr algn="ctr"/>
                      <a:r>
                        <a:rPr lang="tr-TR" b="0" baseline="0" dirty="0" smtClean="0">
                          <a:solidFill>
                            <a:schemeClr val="tx1"/>
                          </a:solidFill>
                        </a:rPr>
                        <a:t>YAVUZ SULTAN SELİM CADDESİ BİRİNCİ TABAKHANE SOKAK NO : 20 </a:t>
                      </a:r>
                    </a:p>
                    <a:p>
                      <a:pPr algn="ctr"/>
                      <a:r>
                        <a:rPr lang="tr-TR" b="0" baseline="0" dirty="0" smtClean="0">
                          <a:solidFill>
                            <a:schemeClr val="tx1"/>
                          </a:solidFill>
                        </a:rPr>
                        <a:t>31050 ANTAKYA / HATAY</a:t>
                      </a:r>
                      <a:endParaRPr lang="tr-TR" b="0" dirty="0">
                        <a:solidFill>
                          <a:schemeClr val="tx1"/>
                        </a:solidFill>
                      </a:endParaRPr>
                    </a:p>
                  </a:txBody>
                  <a:tcPr anchor="ctr">
                    <a:solidFill>
                      <a:schemeClr val="accent1">
                        <a:lumMod val="60000"/>
                        <a:lumOff val="40000"/>
                      </a:schemeClr>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000"/>
            <a:ext cx="52292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364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115616" y="116632"/>
            <a:ext cx="7200800" cy="584775"/>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3200" b="1" dirty="0" smtClean="0"/>
              <a:t>Başvuru Paketi</a:t>
            </a:r>
            <a:endParaRPr lang="tr-TR" sz="3200" b="1" dirty="0"/>
          </a:p>
        </p:txBody>
      </p:sp>
      <p:sp>
        <p:nvSpPr>
          <p:cNvPr id="5" name="4 Metin kutusu"/>
          <p:cNvSpPr txBox="1"/>
          <p:nvPr/>
        </p:nvSpPr>
        <p:spPr>
          <a:xfrm>
            <a:off x="357158" y="1546490"/>
            <a:ext cx="7643866" cy="400110"/>
          </a:xfrm>
          <a:prstGeom prst="rect">
            <a:avLst/>
          </a:prstGeom>
          <a:noFill/>
        </p:spPr>
        <p:txBody>
          <a:bodyPr wrap="square" rtlCol="0">
            <a:spAutoFit/>
          </a:bodyPr>
          <a:lstStyle/>
          <a:p>
            <a:r>
              <a:rPr lang="tr-TR" sz="2000" b="1" dirty="0" smtClean="0"/>
              <a:t>Başvuru Sırasında Sunulması Gereken Belgeler</a:t>
            </a:r>
            <a:endParaRPr lang="tr-TR" sz="2000" b="1" dirty="0"/>
          </a:p>
        </p:txBody>
      </p:sp>
      <p:sp>
        <p:nvSpPr>
          <p:cNvPr id="8" name="7 Dikdörtgen"/>
          <p:cNvSpPr/>
          <p:nvPr/>
        </p:nvSpPr>
        <p:spPr>
          <a:xfrm>
            <a:off x="428596" y="2038182"/>
            <a:ext cx="5214942" cy="1938992"/>
          </a:xfrm>
          <a:prstGeom prst="rect">
            <a:avLst/>
          </a:prstGeom>
          <a:solidFill>
            <a:schemeClr val="tx2">
              <a:lumMod val="20000"/>
              <a:lumOff val="8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nSpc>
                <a:spcPct val="150000"/>
              </a:lnSpc>
              <a:buFont typeface="+mj-lt"/>
              <a:buAutoNum type="arabicPeriod"/>
            </a:pPr>
            <a:r>
              <a:rPr lang="tr-TR" sz="1600" b="1" dirty="0" smtClean="0">
                <a:solidFill>
                  <a:srgbClr val="C00000"/>
                </a:solidFill>
              </a:rPr>
              <a:t>BAŞVURU FORMU</a:t>
            </a:r>
          </a:p>
          <a:p>
            <a:pPr marL="514350" indent="-514350">
              <a:lnSpc>
                <a:spcPct val="150000"/>
              </a:lnSpc>
              <a:buFont typeface="+mj-lt"/>
              <a:buAutoNum type="arabicPeriod"/>
            </a:pPr>
            <a:r>
              <a:rPr lang="tr-TR" sz="1600" b="1" dirty="0" smtClean="0">
                <a:solidFill>
                  <a:srgbClr val="C00000"/>
                </a:solidFill>
              </a:rPr>
              <a:t>BÜTÇE</a:t>
            </a:r>
          </a:p>
          <a:p>
            <a:pPr marL="514350" indent="-514350">
              <a:lnSpc>
                <a:spcPct val="150000"/>
              </a:lnSpc>
              <a:buFont typeface="+mj-lt"/>
              <a:buAutoNum type="arabicPeriod"/>
            </a:pPr>
            <a:r>
              <a:rPr lang="tr-TR" sz="1600" b="1" dirty="0" smtClean="0">
                <a:solidFill>
                  <a:srgbClr val="C00000"/>
                </a:solidFill>
              </a:rPr>
              <a:t>MANTIKSAL ÇERÇEVE</a:t>
            </a:r>
          </a:p>
          <a:p>
            <a:pPr marL="514350" indent="-514350">
              <a:lnSpc>
                <a:spcPct val="150000"/>
              </a:lnSpc>
              <a:buFont typeface="+mj-lt"/>
              <a:buAutoNum type="arabicPeriod"/>
            </a:pPr>
            <a:r>
              <a:rPr lang="tr-TR" sz="1600" b="1" dirty="0" smtClean="0">
                <a:solidFill>
                  <a:srgbClr val="C00000"/>
                </a:solidFill>
              </a:rPr>
              <a:t>PROJEDE YER ALAN KİLİT PERSONELİN ÖZGEÇMİŞLERİ</a:t>
            </a:r>
          </a:p>
          <a:p>
            <a:pPr marL="514350" indent="-514350">
              <a:lnSpc>
                <a:spcPct val="150000"/>
              </a:lnSpc>
              <a:buFont typeface="+mj-lt"/>
              <a:buAutoNum type="arabicPeriod"/>
            </a:pPr>
            <a:r>
              <a:rPr lang="tr-TR" sz="1600" b="1" dirty="0" smtClean="0"/>
              <a:t>DESTEKLEYİCİ BELGELER</a:t>
            </a:r>
          </a:p>
        </p:txBody>
      </p:sp>
      <p:sp>
        <p:nvSpPr>
          <p:cNvPr id="11" name="10 Metin kutusu"/>
          <p:cNvSpPr txBox="1"/>
          <p:nvPr/>
        </p:nvSpPr>
        <p:spPr>
          <a:xfrm>
            <a:off x="1000100" y="4286256"/>
            <a:ext cx="8014388" cy="2215991"/>
          </a:xfrm>
          <a:prstGeom prst="rect">
            <a:avLst/>
          </a:prstGeom>
          <a:solidFill>
            <a:schemeClr val="tx2">
              <a:lumMod val="20000"/>
              <a:lumOff val="80000"/>
            </a:schemeClr>
          </a:solidFill>
        </p:spPr>
        <p:txBody>
          <a:bodyPr wrap="square" rtlCol="0">
            <a:spAutoFit/>
          </a:bodyPr>
          <a:lstStyle/>
          <a:p>
            <a:pPr algn="just">
              <a:buFont typeface="Wingdings" pitchFamily="2" charset="2"/>
              <a:buChar char="Ø"/>
            </a:pPr>
            <a:r>
              <a:rPr lang="tr-TR" sz="2300" dirty="0" smtClean="0"/>
              <a:t>Başvuru Formu, Bütçe, Mantıksal Çerçeve, Projede Yer Alan Kilit Personelin Özgeçmişleri </a:t>
            </a:r>
            <a:r>
              <a:rPr lang="tr-TR" sz="2300" b="1" dirty="0" smtClean="0"/>
              <a:t>KAYS</a:t>
            </a:r>
            <a:r>
              <a:rPr lang="tr-TR" sz="2300" dirty="0" smtClean="0"/>
              <a:t> üzerinden doldurulacak, </a:t>
            </a:r>
          </a:p>
          <a:p>
            <a:pPr algn="just">
              <a:buFont typeface="Wingdings" pitchFamily="2" charset="2"/>
              <a:buChar char="Ø"/>
            </a:pPr>
            <a:r>
              <a:rPr lang="tr-TR" sz="2300" dirty="0" smtClean="0"/>
              <a:t>Yetkilendirme Belgesi </a:t>
            </a:r>
            <a:r>
              <a:rPr lang="tr-TR" sz="2300" b="1" dirty="0" err="1" smtClean="0"/>
              <a:t>KAYS</a:t>
            </a:r>
            <a:r>
              <a:rPr lang="tr-TR" sz="2300" dirty="0" err="1" smtClean="0"/>
              <a:t>’tan</a:t>
            </a:r>
            <a:r>
              <a:rPr lang="tr-TR" sz="2300" dirty="0" smtClean="0"/>
              <a:t> indirilip doldurulup sisteme yüklenecek, </a:t>
            </a:r>
          </a:p>
          <a:p>
            <a:pPr algn="just">
              <a:buFont typeface="Wingdings" pitchFamily="2" charset="2"/>
              <a:buChar char="Ø"/>
            </a:pPr>
            <a:r>
              <a:rPr lang="tr-TR" sz="2300" dirty="0" smtClean="0"/>
              <a:t>Destekleyici Belgeler ilgili kurumdan alınıp taratılıp </a:t>
            </a:r>
            <a:r>
              <a:rPr lang="tr-TR" sz="2300" b="1" dirty="0" err="1" smtClean="0"/>
              <a:t>KAYS’</a:t>
            </a:r>
            <a:r>
              <a:rPr lang="tr-TR" sz="2300" dirty="0" err="1" smtClean="0"/>
              <a:t>a</a:t>
            </a:r>
            <a:r>
              <a:rPr lang="tr-TR" sz="2300" dirty="0" smtClean="0"/>
              <a:t> yüklenecektir</a:t>
            </a:r>
            <a:r>
              <a:rPr lang="tr-TR" sz="2200" dirty="0" smtClean="0"/>
              <a:t>.</a:t>
            </a:r>
            <a:endParaRPr lang="tr-TR" sz="2200" dirty="0"/>
          </a:p>
        </p:txBody>
      </p:sp>
      <p:pic>
        <p:nvPicPr>
          <p:cNvPr id="3074" name="Picture 2" descr="V:\2012\PTÇ 2012\çıkış\Sunu Foto\ünlem7.gif"/>
          <p:cNvPicPr>
            <a:picLocks noChangeAspect="1" noChangeArrowheads="1"/>
          </p:cNvPicPr>
          <p:nvPr/>
        </p:nvPicPr>
        <p:blipFill>
          <a:blip r:embed="rId2"/>
          <a:srcRect/>
          <a:stretch>
            <a:fillRect/>
          </a:stretch>
        </p:blipFill>
        <p:spPr bwMode="auto">
          <a:xfrm>
            <a:off x="107129" y="4404059"/>
            <a:ext cx="892971" cy="2025337"/>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99" y="1546490"/>
            <a:ext cx="2818557" cy="260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88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1059484" y="116632"/>
            <a:ext cx="7400948" cy="642942"/>
          </a:xfrm>
          <a:prstGeom prst="rect">
            <a:avLst/>
          </a:prstGeom>
          <a:solidFill>
            <a:schemeClr val="tx2">
              <a:lumMod val="60000"/>
              <a:lumOff val="40000"/>
            </a:schemeClr>
          </a:solidFill>
          <a:ln w="9525" cap="flat" cmpd="sng" algn="ctr">
            <a:solidFill>
              <a:schemeClr val="bg1"/>
            </a:solidFill>
            <a:prstDash val="solid"/>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defRPr/>
            </a:pPr>
            <a:r>
              <a:rPr lang="tr-TR" sz="2800" b="1" dirty="0" smtClean="0">
                <a:solidFill>
                  <a:schemeClr val="bg1"/>
                </a:solidFill>
                <a:ea typeface="+mj-ea"/>
                <a:cs typeface="+mj-cs"/>
              </a:rPr>
              <a:t>DESTEKLEYİCİ BELGELER</a:t>
            </a:r>
          </a:p>
        </p:txBody>
      </p:sp>
      <p:pic>
        <p:nvPicPr>
          <p:cNvPr id="5" name="Picture 2" descr="C:\Users\tugce.altun@dogaka.gov.tr\Downloads\tk_destek.jpg"/>
          <p:cNvPicPr>
            <a:picLocks noChangeAspect="1" noChangeArrowheads="1"/>
          </p:cNvPicPr>
          <p:nvPr/>
        </p:nvPicPr>
        <p:blipFill>
          <a:blip r:embed="rId2"/>
          <a:srcRect/>
          <a:stretch>
            <a:fillRect/>
          </a:stretch>
        </p:blipFill>
        <p:spPr bwMode="auto">
          <a:xfrm>
            <a:off x="7897058" y="-127167"/>
            <a:ext cx="1359689" cy="1714488"/>
          </a:xfrm>
          <a:prstGeom prst="rect">
            <a:avLst/>
          </a:prstGeom>
          <a:ln>
            <a:noFill/>
          </a:ln>
          <a:effectLst>
            <a:softEdge rad="112500"/>
          </a:effectLst>
        </p:spPr>
      </p:pic>
      <p:sp>
        <p:nvSpPr>
          <p:cNvPr id="6" name="Metin kutusu 5"/>
          <p:cNvSpPr txBox="1"/>
          <p:nvPr/>
        </p:nvSpPr>
        <p:spPr>
          <a:xfrm>
            <a:off x="899592" y="1484784"/>
            <a:ext cx="7560840" cy="4708981"/>
          </a:xfrm>
          <a:prstGeom prst="rect">
            <a:avLst/>
          </a:prstGeom>
          <a:solidFill>
            <a:schemeClr val="accent1">
              <a:lumMod val="20000"/>
              <a:lumOff val="80000"/>
            </a:schemeClr>
          </a:solidFill>
        </p:spPr>
        <p:txBody>
          <a:bodyPr wrap="square" rtlCol="0">
            <a:spAutoFit/>
          </a:bodyPr>
          <a:lstStyle/>
          <a:p>
            <a:r>
              <a:rPr lang="tr-TR" sz="2000" b="1" u="sng" dirty="0"/>
              <a:t>Başvuru Sırasında Sunulması Zorunlu Destekleyici </a:t>
            </a:r>
            <a:r>
              <a:rPr lang="tr-TR" sz="2000" b="1" u="sng" dirty="0" smtClean="0"/>
              <a:t>Belgeler</a:t>
            </a:r>
          </a:p>
          <a:p>
            <a:endParaRPr lang="tr-TR" sz="2000" dirty="0"/>
          </a:p>
          <a:p>
            <a:pPr marL="285750" lvl="0" indent="-285750" fontAlgn="auto">
              <a:buFont typeface="Wingdings" pitchFamily="2" charset="2"/>
              <a:buChar char="v"/>
            </a:pPr>
            <a:r>
              <a:rPr lang="tr-TR" sz="2000" dirty="0"/>
              <a:t>Kamu Kurum ve Kuruluşları hariç başvuruda bulunan kuruluşun ve her ortak kuruluşun resmi kayıt (tescil) belgesi, tüzüğü veya kuruluş sözleşmesi </a:t>
            </a:r>
            <a:endParaRPr lang="tr-TR" sz="2000" i="1" dirty="0"/>
          </a:p>
          <a:p>
            <a:pPr marL="285750" lvl="0" indent="-285750" fontAlgn="auto">
              <a:buFont typeface="Wingdings" pitchFamily="2" charset="2"/>
              <a:buChar char="v"/>
            </a:pPr>
            <a:endParaRPr lang="tr-TR" sz="2000" i="1" dirty="0"/>
          </a:p>
          <a:p>
            <a:pPr marL="285750" lvl="0" indent="-285750" fontAlgn="auto">
              <a:buFont typeface="Wingdings" pitchFamily="2" charset="2"/>
              <a:buChar char="v"/>
            </a:pPr>
            <a:r>
              <a:rPr lang="tr-TR" sz="2000" dirty="0" smtClean="0"/>
              <a:t>Sivil </a:t>
            </a:r>
            <a:r>
              <a:rPr lang="tr-TR" sz="2000" dirty="0"/>
              <a:t>Toplum Kuruluşları, Kooperatifler ve İşletmelerin (uygun başvuru sahibi olarak sayılan kurumlara ait) son başvuru tarihinden </a:t>
            </a:r>
            <a:r>
              <a:rPr lang="tr-TR" sz="2000" b="1" dirty="0"/>
              <a:t>en az 1 (bir) yıl önce</a:t>
            </a:r>
            <a:r>
              <a:rPr lang="tr-TR" sz="2000" dirty="0"/>
              <a:t> kurulduğunu ve faaliyette olduğunu gösterir </a:t>
            </a:r>
            <a:r>
              <a:rPr lang="tr-TR" sz="2000" dirty="0" smtClean="0"/>
              <a:t>belge</a:t>
            </a:r>
            <a:endParaRPr lang="tr-TR" sz="2000" i="1" dirty="0"/>
          </a:p>
          <a:p>
            <a:pPr marL="285750" lvl="0" indent="-285750" fontAlgn="auto">
              <a:buFont typeface="Wingdings" pitchFamily="2" charset="2"/>
              <a:buChar char="v"/>
            </a:pPr>
            <a:endParaRPr lang="tr-TR" sz="2000" i="1" dirty="0"/>
          </a:p>
          <a:p>
            <a:pPr marL="285750" lvl="0" indent="-285750" fontAlgn="auto">
              <a:buFont typeface="Wingdings" pitchFamily="2" charset="2"/>
              <a:buChar char="v"/>
            </a:pPr>
            <a:r>
              <a:rPr lang="tr-TR" sz="2000" dirty="0" smtClean="0"/>
              <a:t>Proje </a:t>
            </a:r>
            <a:r>
              <a:rPr lang="tr-TR" sz="2000" dirty="0"/>
              <a:t>başvuru formu en üst yetkili amir tarafından imzalanmamışsa, yetkili kişinin belirlendiği, kurumu temsile ve proje belgelerini imzalamaya yetkili olduğuna dair belge</a:t>
            </a:r>
          </a:p>
          <a:p>
            <a:endParaRPr lang="tr-TR" sz="2000" dirty="0"/>
          </a:p>
        </p:txBody>
      </p:sp>
    </p:spTree>
    <p:extLst>
      <p:ext uri="{BB962C8B-B14F-4D97-AF65-F5344CB8AC3E}">
        <p14:creationId xmlns:p14="http://schemas.microsoft.com/office/powerpoint/2010/main" val="314765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1115616" y="116632"/>
            <a:ext cx="7400948" cy="455146"/>
          </a:xfrm>
          <a:prstGeom prst="rect">
            <a:avLst/>
          </a:prstGeom>
          <a:solidFill>
            <a:schemeClr val="tx2">
              <a:lumMod val="60000"/>
              <a:lumOff val="40000"/>
            </a:schemeClr>
          </a:solidFill>
          <a:ln w="9525" cap="flat" cmpd="sng" algn="ctr">
            <a:solidFill>
              <a:schemeClr val="bg1"/>
            </a:solidFill>
            <a:prstDash val="solid"/>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defRPr/>
            </a:pPr>
            <a:r>
              <a:rPr lang="tr-TR" sz="2800" b="1" dirty="0" smtClean="0">
                <a:solidFill>
                  <a:schemeClr val="bg1"/>
                </a:solidFill>
                <a:ea typeface="+mj-ea"/>
                <a:cs typeface="+mj-cs"/>
              </a:rPr>
              <a:t>DESTEKLEYİCİ BELGELER</a:t>
            </a:r>
          </a:p>
        </p:txBody>
      </p:sp>
      <p:pic>
        <p:nvPicPr>
          <p:cNvPr id="5" name="Picture 2" descr="C:\Users\tugce.altun@dogaka.gov.tr\Downloads\tk_destek.jpg"/>
          <p:cNvPicPr>
            <a:picLocks noChangeAspect="1" noChangeArrowheads="1"/>
          </p:cNvPicPr>
          <p:nvPr/>
        </p:nvPicPr>
        <p:blipFill>
          <a:blip r:embed="rId2"/>
          <a:srcRect/>
          <a:stretch>
            <a:fillRect/>
          </a:stretch>
        </p:blipFill>
        <p:spPr bwMode="auto">
          <a:xfrm>
            <a:off x="7836719" y="-285466"/>
            <a:ext cx="1359689" cy="1714488"/>
          </a:xfrm>
          <a:prstGeom prst="rect">
            <a:avLst/>
          </a:prstGeom>
          <a:ln>
            <a:noFill/>
          </a:ln>
          <a:effectLst>
            <a:softEdge rad="112500"/>
          </a:effectLst>
        </p:spPr>
      </p:pic>
      <p:sp>
        <p:nvSpPr>
          <p:cNvPr id="6" name="Metin kutusu 5"/>
          <p:cNvSpPr txBox="1"/>
          <p:nvPr/>
        </p:nvSpPr>
        <p:spPr>
          <a:xfrm>
            <a:off x="467544" y="1165676"/>
            <a:ext cx="8424936" cy="5647700"/>
          </a:xfrm>
          <a:prstGeom prst="rect">
            <a:avLst/>
          </a:prstGeom>
          <a:solidFill>
            <a:schemeClr val="accent1">
              <a:lumMod val="20000"/>
              <a:lumOff val="80000"/>
            </a:schemeClr>
          </a:solidFill>
        </p:spPr>
        <p:txBody>
          <a:bodyPr wrap="square" rtlCol="0">
            <a:spAutoFit/>
          </a:bodyPr>
          <a:lstStyle/>
          <a:p>
            <a:r>
              <a:rPr lang="tr-TR" sz="1900" b="1" u="sng" dirty="0"/>
              <a:t>Sunulması Başvuru Sahibinin Yararına Olabilecek Destekleyici Belgeler</a:t>
            </a:r>
            <a:endParaRPr lang="tr-TR" sz="1900" dirty="0"/>
          </a:p>
          <a:p>
            <a:pPr marL="285750" lvl="0" indent="-285750" fontAlgn="auto">
              <a:buFont typeface="Wingdings" pitchFamily="2" charset="2"/>
              <a:buChar char="v"/>
            </a:pPr>
            <a:r>
              <a:rPr lang="tr-TR" sz="1900" dirty="0"/>
              <a:t>Kamu Kurum ve Kuruluşları hariç Başvuru Sahibinin yetkili karar organının </a:t>
            </a:r>
            <a:r>
              <a:rPr lang="tr-TR" sz="1900" dirty="0" smtClean="0"/>
              <a:t>destek </a:t>
            </a:r>
            <a:r>
              <a:rPr lang="tr-TR" sz="1900" dirty="0"/>
              <a:t>başvurusunda bulunmak için aldığı ve belgeleri imzalama yetkisi olan kişi / kişilerin de belirtildiği </a:t>
            </a:r>
            <a:r>
              <a:rPr lang="tr-TR" sz="1900" dirty="0" smtClean="0"/>
              <a:t>karar,</a:t>
            </a:r>
            <a:endParaRPr lang="tr-TR" sz="1900" i="1" dirty="0"/>
          </a:p>
          <a:p>
            <a:pPr marL="285750" lvl="0" indent="-285750" fontAlgn="auto">
              <a:buFont typeface="Wingdings" pitchFamily="2" charset="2"/>
              <a:buChar char="v"/>
            </a:pPr>
            <a:r>
              <a:rPr lang="tr-TR" sz="1900" dirty="0" smtClean="0"/>
              <a:t>Varsa </a:t>
            </a:r>
            <a:r>
              <a:rPr lang="tr-TR" sz="1900" dirty="0"/>
              <a:t>Proje Ortağının (Kamu Kurum ve Kuruluşları hariç) yetkili karar </a:t>
            </a:r>
            <a:r>
              <a:rPr lang="tr-TR" sz="1900"/>
              <a:t>organının </a:t>
            </a:r>
            <a:r>
              <a:rPr lang="tr-TR" sz="1900" smtClean="0"/>
              <a:t>destek </a:t>
            </a:r>
            <a:r>
              <a:rPr lang="tr-TR" sz="1900" dirty="0"/>
              <a:t>başvurusunda bulunmak için aldığı ve belgeleri imzalama yetkisi olan kişi / kişilerin de belirtildiği </a:t>
            </a:r>
            <a:r>
              <a:rPr lang="tr-TR" sz="1900" dirty="0" smtClean="0"/>
              <a:t>karar,</a:t>
            </a:r>
            <a:endParaRPr lang="tr-TR" sz="1900" i="1" dirty="0"/>
          </a:p>
          <a:p>
            <a:pPr marL="285750" lvl="0" indent="-285750" fontAlgn="auto">
              <a:buFont typeface="Wingdings" pitchFamily="2" charset="2"/>
              <a:buChar char="v"/>
            </a:pPr>
            <a:r>
              <a:rPr lang="tr-TR" sz="1900" dirty="0" smtClean="0"/>
              <a:t>Taslak </a:t>
            </a:r>
            <a:r>
              <a:rPr lang="tr-TR" sz="1900" dirty="0"/>
              <a:t>çalışma başlıklarını içeren imzalı belge ve (varsa) ön fizibilite çalışması</a:t>
            </a:r>
            <a:r>
              <a:rPr lang="tr-TR" sz="1900" dirty="0" smtClean="0"/>
              <a:t>, SWOT </a:t>
            </a:r>
            <a:r>
              <a:rPr lang="tr-TR" sz="1900" dirty="0"/>
              <a:t>analizi, teknik tasarımlar, keşif özeti, konuya ilişkin diğer hazırlık </a:t>
            </a:r>
            <a:r>
              <a:rPr lang="tr-TR" sz="1900" dirty="0" smtClean="0"/>
              <a:t>belgeleri,</a:t>
            </a:r>
          </a:p>
          <a:p>
            <a:pPr marL="285750" lvl="0" indent="-285750" fontAlgn="auto">
              <a:buFont typeface="Wingdings" pitchFamily="2" charset="2"/>
              <a:buChar char="v"/>
            </a:pPr>
            <a:r>
              <a:rPr lang="tr-TR" sz="1900" dirty="0" smtClean="0"/>
              <a:t>Proje </a:t>
            </a:r>
            <a:r>
              <a:rPr lang="tr-TR" sz="1900" dirty="0"/>
              <a:t>Koordinatörü dâhil proje ekibinin </a:t>
            </a:r>
            <a:r>
              <a:rPr lang="tr-TR" sz="1900" dirty="0" smtClean="0"/>
              <a:t>Özgeçmişleri</a:t>
            </a:r>
            <a:endParaRPr lang="tr-TR" sz="1900" i="1" dirty="0"/>
          </a:p>
          <a:p>
            <a:pPr marL="285750" lvl="0" indent="-285750" fontAlgn="auto">
              <a:buFont typeface="Wingdings" pitchFamily="2" charset="2"/>
              <a:buChar char="v"/>
            </a:pPr>
            <a:r>
              <a:rPr lang="tr-TR" sz="1900" dirty="0" smtClean="0"/>
              <a:t>Proje </a:t>
            </a:r>
            <a:r>
              <a:rPr lang="tr-TR" sz="1900" dirty="0"/>
              <a:t>kapsamında gerçekleştirilecek 10.000 TL ve üzeri ekipman ve her türlü hizmet satın alımlarında (anket, rapor, etüt, fizibilite, network oluşturma vs. için alınan danışmanlık hizmetleri vb.) her bir kalem için en az 3 adet proforma fatura veya teklif mektubu (Proforma faturaların her birinin üzerine ilişkili oldukları bütçe kalemi not edilmelidir ve fiyatlar KDV hariç olarak yazılmalıdır</a:t>
            </a:r>
            <a:r>
              <a:rPr lang="tr-TR" sz="1900" dirty="0" smtClean="0"/>
              <a:t>.)</a:t>
            </a:r>
            <a:endParaRPr lang="tr-TR" sz="1900" i="1" dirty="0"/>
          </a:p>
          <a:p>
            <a:pPr marL="285750" lvl="0" indent="-285750" fontAlgn="auto">
              <a:buFont typeface="Wingdings" pitchFamily="2" charset="2"/>
              <a:buChar char="v"/>
            </a:pPr>
            <a:r>
              <a:rPr lang="tr-TR" sz="1900" dirty="0" smtClean="0"/>
              <a:t>Başvuru </a:t>
            </a:r>
            <a:r>
              <a:rPr lang="tr-TR" sz="1900" dirty="0"/>
              <a:t>Sahibi veya ortakların Kooperatif, Birlik ya da Sivil Toplum Kuruluşu (Vakıf, Dernek vb.) olması halinde bu kuruluşların son 1 (bir) mali yılına ait gelir tablosu ve bilânçosunun onaylı nüshası, </a:t>
            </a:r>
            <a:endParaRPr lang="tr-TR" sz="1900" dirty="0" smtClean="0"/>
          </a:p>
          <a:p>
            <a:pPr marL="285750" lvl="0" indent="-285750" fontAlgn="auto">
              <a:buFont typeface="Wingdings" pitchFamily="2" charset="2"/>
              <a:buChar char="v"/>
            </a:pPr>
            <a:r>
              <a:rPr lang="tr-TR" sz="1900" dirty="0" smtClean="0"/>
              <a:t>Varsa </a:t>
            </a:r>
            <a:r>
              <a:rPr lang="tr-TR" sz="1900" dirty="0"/>
              <a:t>başvuru konusunu uygulamaya yönelik öneri belgeleri.</a:t>
            </a:r>
            <a:endParaRPr lang="tr-TR" sz="1900" i="1" dirty="0"/>
          </a:p>
        </p:txBody>
      </p:sp>
    </p:spTree>
    <p:extLst>
      <p:ext uri="{BB962C8B-B14F-4D97-AF65-F5344CB8AC3E}">
        <p14:creationId xmlns:p14="http://schemas.microsoft.com/office/powerpoint/2010/main" val="169727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107921"/>
            <a:ext cx="7344816" cy="584775"/>
          </a:xfrm>
          <a:prstGeom prst="rect">
            <a:avLst/>
          </a:prstGeom>
          <a:solidFill>
            <a:schemeClr val="tx2">
              <a:lumMod val="60000"/>
              <a:lumOff val="40000"/>
            </a:schemeClr>
          </a:solidFill>
        </p:spPr>
        <p:txBody>
          <a:bodyPr wrap="square" rtlCol="0">
            <a:spAutoFit/>
          </a:bodyPr>
          <a:lstStyle/>
          <a:p>
            <a:pPr algn="ctr"/>
            <a:r>
              <a:rPr lang="tr-TR" sz="3200" b="1" dirty="0" smtClean="0">
                <a:solidFill>
                  <a:schemeClr val="bg1"/>
                </a:solidFill>
              </a:rPr>
              <a:t>2013 YILI DFD- TD EĞİTİM TAKVİMİ </a:t>
            </a:r>
            <a:endParaRPr lang="tr-TR" sz="3200" b="1" dirty="0">
              <a:solidFill>
                <a:schemeClr val="bg1"/>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019179656"/>
              </p:ext>
            </p:extLst>
          </p:nvPr>
        </p:nvGraphicFramePr>
        <p:xfrm>
          <a:off x="251521" y="836720"/>
          <a:ext cx="8892478" cy="5832640"/>
        </p:xfrm>
        <a:graphic>
          <a:graphicData uri="http://schemas.openxmlformats.org/drawingml/2006/table">
            <a:tbl>
              <a:tblPr/>
              <a:tblGrid>
                <a:gridCol w="1389287"/>
                <a:gridCol w="1233188"/>
                <a:gridCol w="796109"/>
                <a:gridCol w="3663139"/>
                <a:gridCol w="1810755"/>
              </a:tblGrid>
              <a:tr h="298745">
                <a:tc gridSpan="5">
                  <a:txBody>
                    <a:bodyPr/>
                    <a:lstStyle/>
                    <a:p>
                      <a:pPr algn="ctr" fontAlgn="b"/>
                      <a:r>
                        <a:rPr lang="tr-TR" sz="1400" b="1" i="0" u="none" strike="noStrike">
                          <a:solidFill>
                            <a:srgbClr val="FFFFFF"/>
                          </a:solidFill>
                          <a:effectLst/>
                          <a:latin typeface="Times New Roman"/>
                        </a:rPr>
                        <a:t>KAHRAMANMARAŞ  EĞİTİM TAKVİMİ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8745">
                <a:tc>
                  <a:txBody>
                    <a:bodyPr/>
                    <a:lstStyle/>
                    <a:p>
                      <a:pPr algn="ctr" fontAlgn="ctr"/>
                      <a:r>
                        <a:rPr lang="tr-TR" sz="1400" b="1" i="0" u="none" strike="noStrike">
                          <a:solidFill>
                            <a:srgbClr val="FFFFFF"/>
                          </a:solidFill>
                          <a:effectLst/>
                          <a:latin typeface="Times New Roman"/>
                        </a:rPr>
                        <a:t>İLÇE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TARİH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SAAT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TOPLANTI YERİ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EĞİTİMCİ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523515">
                <a:tc>
                  <a:txBody>
                    <a:bodyPr/>
                    <a:lstStyle/>
                    <a:p>
                      <a:pPr algn="l" fontAlgn="ctr"/>
                      <a:r>
                        <a:rPr lang="tr-TR" sz="1400" b="1" i="0" u="none" strike="noStrike">
                          <a:solidFill>
                            <a:srgbClr val="000000"/>
                          </a:solidFill>
                          <a:effectLst/>
                          <a:latin typeface="Times New Roman"/>
                        </a:rPr>
                        <a:t>Türkoğlu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12.08.2013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Türkoğlu Esnaf Kredi ve Kefalet Kooperatifi Konferans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Merkez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İl Müftülük Binası 7. kat Hafız Ali Efendi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Göksun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Göksun Halk Eğitim Merkezi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Pazarcık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14.08.2013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Pazarcık Belediyesi Konferans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Çağlayancerit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14.08.2013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Çağlayancerit Öğretmenevi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Elbistan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15.08.2013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1" i="0" u="none" strike="noStrike">
                          <a:solidFill>
                            <a:srgbClr val="000000"/>
                          </a:solidFill>
                          <a:effectLst/>
                          <a:latin typeface="Times New Roman"/>
                        </a:rPr>
                        <a:t>Elbistan Ticaret Ve Sanayi Odası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Afşin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15.08.2013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Afşin Kaymakamlığı Konferans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Ekinözü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16.08.2013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Ekinözü Öğretmenevi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Nurhak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16.08.2013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Nurhak Kaymakamlığı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Tuğçe RODOPLU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5">
                <a:tc>
                  <a:txBody>
                    <a:bodyPr/>
                    <a:lstStyle/>
                    <a:p>
                      <a:pPr algn="l" fontAlgn="ctr"/>
                      <a:r>
                        <a:rPr lang="tr-TR" sz="1400" b="1" i="0" u="none" strike="noStrike">
                          <a:solidFill>
                            <a:srgbClr val="000000"/>
                          </a:solidFill>
                          <a:effectLst/>
                          <a:latin typeface="Times New Roman"/>
                        </a:rPr>
                        <a:t>Andırın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15.08.2013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Andırın YİBO Toplantı Salonu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a:solidFill>
                            <a:srgbClr val="000000"/>
                          </a:solidFill>
                          <a:effectLst/>
                          <a:latin typeface="Times New Roman"/>
                        </a:rPr>
                        <a:t>Tuğçe ALTUN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7569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3214678" y="1714488"/>
            <a:ext cx="5286412" cy="3046988"/>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endParaRPr lang="tr-TR" sz="2400" b="1" dirty="0" smtClean="0"/>
          </a:p>
          <a:p>
            <a:pPr algn="just"/>
            <a:r>
              <a:rPr lang="tr-TR" sz="2400" b="1" dirty="0" smtClean="0"/>
              <a:t>Destekleyici belgeler başvuru sırasında </a:t>
            </a:r>
          </a:p>
          <a:p>
            <a:pPr algn="just"/>
            <a:r>
              <a:rPr lang="tr-TR" sz="2400" b="1" dirty="0" smtClean="0">
                <a:solidFill>
                  <a:srgbClr val="FFFF00"/>
                </a:solidFill>
              </a:rPr>
              <a:t>“fotokopi olarak”</a:t>
            </a:r>
            <a:r>
              <a:rPr lang="tr-TR" sz="2400" dirty="0" smtClean="0">
                <a:solidFill>
                  <a:srgbClr val="FFFF00"/>
                </a:solidFill>
              </a:rPr>
              <a:t> </a:t>
            </a:r>
            <a:r>
              <a:rPr lang="tr-TR" sz="2400" dirty="0" smtClean="0"/>
              <a:t>teslim edilebilecektir.</a:t>
            </a:r>
          </a:p>
          <a:p>
            <a:pPr algn="just"/>
            <a:endParaRPr lang="tr-TR" sz="2400" dirty="0" smtClean="0"/>
          </a:p>
          <a:p>
            <a:pPr algn="just"/>
            <a:r>
              <a:rPr lang="tr-TR" sz="2400" dirty="0" smtClean="0"/>
              <a:t>Destek almaya hak kazanan Başvuru Sahiplerinden sözleşme imzalama aşamasında bu belgelerin orijinallerini de sunmaları istenecektir.</a:t>
            </a:r>
            <a:endParaRPr lang="tr-TR" sz="2400" dirty="0"/>
          </a:p>
        </p:txBody>
      </p:sp>
      <p:pic>
        <p:nvPicPr>
          <p:cNvPr id="2050" name="Picture 2" descr="V:\2012\PTÇ 2012\çıkış\Sunu Foto\ünlem.jpg"/>
          <p:cNvPicPr>
            <a:picLocks noChangeAspect="1" noChangeArrowheads="1"/>
          </p:cNvPicPr>
          <p:nvPr/>
        </p:nvPicPr>
        <p:blipFill>
          <a:blip r:embed="rId2"/>
          <a:srcRect/>
          <a:stretch>
            <a:fillRect/>
          </a:stretch>
        </p:blipFill>
        <p:spPr bwMode="auto">
          <a:xfrm>
            <a:off x="642910" y="2571744"/>
            <a:ext cx="2143125" cy="2133600"/>
          </a:xfrm>
          <a:prstGeom prst="rect">
            <a:avLst/>
          </a:prstGeom>
          <a:noFill/>
        </p:spPr>
      </p:pic>
    </p:spTree>
    <p:extLst>
      <p:ext uri="{BB962C8B-B14F-4D97-AF65-F5344CB8AC3E}">
        <p14:creationId xmlns:p14="http://schemas.microsoft.com/office/powerpoint/2010/main" val="409636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357158" y="1484784"/>
            <a:ext cx="8572560" cy="3139321"/>
          </a:xfrm>
          <a:prstGeom prst="rect">
            <a:avLst/>
          </a:prstGeom>
          <a:solidFill>
            <a:schemeClr val="tx2">
              <a:lumMod val="20000"/>
              <a:lumOff val="8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buFont typeface="+mj-lt"/>
              <a:buAutoNum type="arabicPeriod"/>
            </a:pPr>
            <a:r>
              <a:rPr lang="tr-TR" dirty="0"/>
              <a:t>Kamu kurum ve kuruluşları dışındaki başvuru sahibi ve ortaklarının, yapılandırılmış borçlar hariç olmak üzere, sosyal güvenlik kurumuna vadesi geçmiş borcu olmadığını gösteren, sözleşme imzalama için belirlenen tarihten en fazla 15 gün önce alınmış </a:t>
            </a:r>
            <a:r>
              <a:rPr lang="tr-TR" dirty="0" smtClean="0"/>
              <a:t>belgeler,</a:t>
            </a:r>
          </a:p>
          <a:p>
            <a:pPr marL="342900" lvl="0" indent="-342900">
              <a:buFont typeface="+mj-lt"/>
              <a:buAutoNum type="arabicPeriod"/>
            </a:pPr>
            <a:r>
              <a:rPr lang="tr-TR" dirty="0" smtClean="0"/>
              <a:t>Mahalli </a:t>
            </a:r>
            <a:r>
              <a:rPr lang="tr-TR" dirty="0"/>
              <a:t>idareler (Belediyeler ve İl Özel İdareleri) dışındaki başvuru sahibi ve varsa ortaklarından, yapılandırılmış borçlar hariç olmak üzere, vergi dairelerine vadesi geçmiş borcu olmadığını gösteren, sözleşme imzalama için belirlenen tarihten en fazla 15 gün önce alınmış </a:t>
            </a:r>
            <a:r>
              <a:rPr lang="tr-TR" dirty="0" smtClean="0"/>
              <a:t>belgeler,</a:t>
            </a:r>
          </a:p>
          <a:p>
            <a:pPr marL="342900" lvl="0" indent="-342900">
              <a:buFont typeface="+mj-lt"/>
              <a:buAutoNum type="arabicPeriod"/>
            </a:pPr>
            <a:r>
              <a:rPr lang="tr-TR" dirty="0" smtClean="0"/>
              <a:t>Kamu </a:t>
            </a:r>
            <a:r>
              <a:rPr lang="tr-TR" dirty="0"/>
              <a:t>kurumu niteliğinde meslek kuruluşlarından sözleşmede öngörülen destek tutarının </a:t>
            </a:r>
            <a:r>
              <a:rPr lang="tr-TR" b="1" dirty="0"/>
              <a:t>% 10</a:t>
            </a:r>
            <a:r>
              <a:rPr lang="tr-TR" dirty="0"/>
              <a:t> az olmamak kaydıyla teminatın yatırıldığına dair belge</a:t>
            </a:r>
          </a:p>
          <a:p>
            <a:pPr marL="342900" lvl="0" indent="-342900" algn="just">
              <a:buFont typeface="+mj-lt"/>
              <a:buAutoNum type="arabicPeriod"/>
            </a:pPr>
            <a:endParaRPr lang="tr-TR" dirty="0" smtClean="0"/>
          </a:p>
        </p:txBody>
      </p:sp>
      <p:sp>
        <p:nvSpPr>
          <p:cNvPr id="7" name="6 Metin kutusu"/>
          <p:cNvSpPr txBox="1"/>
          <p:nvPr/>
        </p:nvSpPr>
        <p:spPr>
          <a:xfrm>
            <a:off x="1043608" y="44624"/>
            <a:ext cx="5957284" cy="830997"/>
          </a:xfrm>
          <a:prstGeom prst="rect">
            <a:avLst/>
          </a:prstGeom>
          <a:solidFill>
            <a:schemeClr val="accent1"/>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400" b="1" dirty="0" smtClean="0"/>
              <a:t>Sözleşme imzalama Sırasında Sunulması Gereken Destekleyici Belgeler</a:t>
            </a:r>
            <a:endParaRPr lang="tr-TR" sz="2400" b="1" dirty="0"/>
          </a:p>
        </p:txBody>
      </p:sp>
      <p:graphicFrame>
        <p:nvGraphicFramePr>
          <p:cNvPr id="2" name="Tablo 1"/>
          <p:cNvGraphicFramePr>
            <a:graphicFrameLocks noGrp="1"/>
          </p:cNvGraphicFramePr>
          <p:nvPr>
            <p:extLst>
              <p:ext uri="{D42A27DB-BD31-4B8C-83A1-F6EECF244321}">
                <p14:modId xmlns:p14="http://schemas.microsoft.com/office/powerpoint/2010/main" val="1113908776"/>
              </p:ext>
            </p:extLst>
          </p:nvPr>
        </p:nvGraphicFramePr>
        <p:xfrm>
          <a:off x="1475656" y="5013176"/>
          <a:ext cx="7200800" cy="1371600"/>
        </p:xfrm>
        <a:graphic>
          <a:graphicData uri="http://schemas.openxmlformats.org/drawingml/2006/table">
            <a:tbl>
              <a:tblPr firstRow="1" firstCol="1" bandRow="1"/>
              <a:tblGrid>
                <a:gridCol w="7200800"/>
              </a:tblGrid>
              <a:tr h="1368152">
                <a:tc>
                  <a:txBody>
                    <a:bodyPr/>
                    <a:lstStyle/>
                    <a:p>
                      <a:pPr algn="just">
                        <a:lnSpc>
                          <a:spcPts val="1800"/>
                        </a:lnSpc>
                        <a:spcAft>
                          <a:spcPts val="0"/>
                        </a:spcAft>
                      </a:pPr>
                      <a:endParaRPr lang="tr-TR" sz="1800" dirty="0" smtClean="0">
                        <a:effectLst/>
                        <a:latin typeface="+mj-lt"/>
                        <a:ea typeface="Times New Roman"/>
                      </a:endParaRPr>
                    </a:p>
                    <a:p>
                      <a:pPr algn="just">
                        <a:lnSpc>
                          <a:spcPts val="1800"/>
                        </a:lnSpc>
                        <a:spcAft>
                          <a:spcPts val="0"/>
                        </a:spcAft>
                      </a:pPr>
                      <a:r>
                        <a:rPr lang="tr-TR" sz="1800" noProof="0" smtClean="0">
                          <a:effectLst/>
                          <a:latin typeface="+mj-lt"/>
                          <a:ea typeface="Times New Roman"/>
                        </a:rPr>
                        <a:t>DFD faaliyetinin hazırlık ve uygulama safhalarından doğrudan sorumlu olan başvuru sahibi ve varsa ortakları tarafından DFD faaliyetinin uygulanabilmesi için </a:t>
                      </a:r>
                      <a:r>
                        <a:rPr lang="tr-TR" sz="1800" b="1" noProof="0" smtClean="0">
                          <a:effectLst/>
                          <a:latin typeface="+mj-lt"/>
                          <a:ea typeface="Times New Roman"/>
                        </a:rPr>
                        <a:t>ilgili mevzuat gereğince resmi makamlardan alınması gerekli olan her türlü mülkiyet, kira sözleşmesi, izin, ruhsat, yetki ve lisans gibi belgelerin </a:t>
                      </a:r>
                      <a:r>
                        <a:rPr lang="tr-TR" sz="1800" noProof="0" smtClean="0">
                          <a:effectLst/>
                          <a:latin typeface="+mj-lt"/>
                          <a:ea typeface="Times New Roman"/>
                        </a:rPr>
                        <a:t>sözleşme tarihine kadar hazırlanması gerekmektedi</a:t>
                      </a:r>
                      <a:r>
                        <a:rPr lang="tr-TR" sz="1500" noProof="0" smtClean="0">
                          <a:effectLst/>
                          <a:latin typeface="+mj-lt"/>
                          <a:ea typeface="Times New Roman"/>
                        </a:rPr>
                        <a:t>r</a:t>
                      </a:r>
                      <a:endParaRPr lang="tr-TR" sz="1500" noProof="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2" descr="V:\2012\PTÇ 2012\çıkış\Sunu Foto\ünlem7.gif"/>
          <p:cNvPicPr>
            <a:picLocks noChangeAspect="1" noChangeArrowheads="1"/>
          </p:cNvPicPr>
          <p:nvPr/>
        </p:nvPicPr>
        <p:blipFill>
          <a:blip r:embed="rId2"/>
          <a:srcRect/>
          <a:stretch>
            <a:fillRect/>
          </a:stretch>
        </p:blipFill>
        <p:spPr bwMode="auto">
          <a:xfrm>
            <a:off x="470215" y="5013176"/>
            <a:ext cx="726173" cy="1647025"/>
          </a:xfrm>
          <a:prstGeom prst="rect">
            <a:avLst/>
          </a:prstGeom>
          <a:noFill/>
        </p:spPr>
      </p:pic>
      <p:pic>
        <p:nvPicPr>
          <p:cNvPr id="4098" name="Picture 2" descr="https://encrypted-tbn3.gstatic.com/images?q=tbn:ANd9GcRTpAA5s2LcawERcOlqMsZg4E_gLlpaSOzWEqye6uLUbQd_OM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93" y="1"/>
            <a:ext cx="2143108" cy="14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2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etin kutusu"/>
          <p:cNvSpPr txBox="1"/>
          <p:nvPr/>
        </p:nvSpPr>
        <p:spPr>
          <a:xfrm>
            <a:off x="1115616" y="116632"/>
            <a:ext cx="7200800" cy="523220"/>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800" b="1" dirty="0" smtClean="0"/>
              <a:t>Başvuruların Değerlendirilmesi ve Seçimi</a:t>
            </a:r>
            <a:endParaRPr lang="tr-TR" sz="2800" b="1" dirty="0"/>
          </a:p>
        </p:txBody>
      </p:sp>
      <p:sp>
        <p:nvSpPr>
          <p:cNvPr id="5" name="Metin kutusu 4"/>
          <p:cNvSpPr txBox="1"/>
          <p:nvPr/>
        </p:nvSpPr>
        <p:spPr>
          <a:xfrm>
            <a:off x="610990" y="1268760"/>
            <a:ext cx="8064896" cy="3416320"/>
          </a:xfrm>
          <a:prstGeom prst="rect">
            <a:avLst/>
          </a:prstGeom>
          <a:solidFill>
            <a:schemeClr val="accent1">
              <a:lumMod val="20000"/>
              <a:lumOff val="80000"/>
            </a:schemeClr>
          </a:solidFill>
        </p:spPr>
        <p:txBody>
          <a:bodyPr wrap="square" rtlCol="0">
            <a:spAutoFit/>
          </a:bodyPr>
          <a:lstStyle/>
          <a:p>
            <a:pPr marL="285750" indent="-285750" algn="just">
              <a:buFont typeface="Wingdings" pitchFamily="2" charset="2"/>
              <a:buChar char="v"/>
            </a:pPr>
            <a:r>
              <a:rPr lang="tr-TR" sz="2400" dirty="0"/>
              <a:t>DFD başvuruları Ajansa ulaştığı tarihten itibaren </a:t>
            </a:r>
            <a:r>
              <a:rPr lang="tr-TR" sz="2400" b="1" dirty="0"/>
              <a:t>7 (yedi) iş günü </a:t>
            </a:r>
            <a:r>
              <a:rPr lang="tr-TR" sz="2400" dirty="0"/>
              <a:t>içerisinde değerlendirilerek, değerlendirme sonuçları ilk Yönetim Kurulunun onayına sunulacaktır. </a:t>
            </a:r>
            <a:endParaRPr lang="tr-TR" sz="2400" dirty="0" smtClean="0"/>
          </a:p>
          <a:p>
            <a:pPr marL="285750" indent="-285750" algn="just">
              <a:buFont typeface="Wingdings" pitchFamily="2" charset="2"/>
              <a:buChar char="v"/>
            </a:pPr>
            <a:endParaRPr lang="tr-TR" sz="2400" dirty="0" smtClean="0"/>
          </a:p>
          <a:p>
            <a:pPr marL="285750" indent="-285750" algn="just">
              <a:buFont typeface="Wingdings" pitchFamily="2" charset="2"/>
              <a:buChar char="v"/>
            </a:pPr>
            <a:r>
              <a:rPr lang="tr-TR" sz="2400" dirty="0" smtClean="0"/>
              <a:t>Değerlendirme </a:t>
            </a:r>
            <a:r>
              <a:rPr lang="tr-TR" sz="2400" dirty="0"/>
              <a:t>sonuçları, Yönetim Kurulunca öncelikli olarak ele alınacak olup, karara bağlanacaktır. Yönetim Kurulunun onayından sonra, başarılı bulunan DFD başvuruları Ajansın internet sitesinde yayımlanacak olup, ayrıca başvuru sahiplerine yazılı bildirimde de bulunulacaktır.</a:t>
            </a:r>
          </a:p>
        </p:txBody>
      </p:sp>
      <p:pic>
        <p:nvPicPr>
          <p:cNvPr id="6" name="Picture 1" descr="C:\Users\tugce.altun@dogaka.gov.tr\Downloads\haber-heocgrxnnxlm1b8ia2ktfiq4g2hy7fr5nzmef9azb5eodpn74s.jpg"/>
          <p:cNvPicPr>
            <a:picLocks noChangeAspect="1" noChangeArrowheads="1"/>
          </p:cNvPicPr>
          <p:nvPr/>
        </p:nvPicPr>
        <p:blipFill>
          <a:blip r:embed="rId2"/>
          <a:srcRect/>
          <a:stretch>
            <a:fillRect/>
          </a:stretch>
        </p:blipFill>
        <p:spPr bwMode="auto">
          <a:xfrm>
            <a:off x="3203848" y="4969120"/>
            <a:ext cx="2880320" cy="1628232"/>
          </a:xfrm>
          <a:prstGeom prst="rect">
            <a:avLst/>
          </a:prstGeom>
          <a:noFill/>
        </p:spPr>
      </p:pic>
    </p:spTree>
    <p:extLst>
      <p:ext uri="{BB962C8B-B14F-4D97-AF65-F5344CB8AC3E}">
        <p14:creationId xmlns:p14="http://schemas.microsoft.com/office/powerpoint/2010/main" val="2158495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043608" y="116632"/>
            <a:ext cx="7195226" cy="523220"/>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800" b="1" dirty="0" smtClean="0"/>
              <a:t>Başvuruların Değerlendirilmesi ve Seçimi</a:t>
            </a:r>
            <a:endParaRPr lang="tr-TR" sz="2800" b="1" dirty="0"/>
          </a:p>
        </p:txBody>
      </p:sp>
      <p:sp>
        <p:nvSpPr>
          <p:cNvPr id="5" name="4 Metin kutusu"/>
          <p:cNvSpPr txBox="1"/>
          <p:nvPr/>
        </p:nvSpPr>
        <p:spPr>
          <a:xfrm>
            <a:off x="642910" y="2406228"/>
            <a:ext cx="7286676" cy="1200329"/>
          </a:xfrm>
          <a:prstGeom prst="rect">
            <a:avLst/>
          </a:prstGeom>
          <a:noFill/>
        </p:spPr>
        <p:txBody>
          <a:bodyPr wrap="square" rtlCol="0">
            <a:spAutoFit/>
          </a:bodyPr>
          <a:lstStyle/>
          <a:p>
            <a:pPr>
              <a:buFont typeface="Wingdings" pitchFamily="2" charset="2"/>
              <a:buChar char="Ø"/>
            </a:pPr>
            <a:r>
              <a:rPr lang="tr-TR" sz="2400" b="1" dirty="0" smtClean="0"/>
              <a:t>  ÖN İNCELEME VE İDARİ KONTROL</a:t>
            </a:r>
          </a:p>
          <a:p>
            <a:endParaRPr lang="tr-TR" sz="2400" b="1" dirty="0" smtClean="0"/>
          </a:p>
          <a:p>
            <a:r>
              <a:rPr lang="tr-TR" sz="2400" b="1" dirty="0" smtClean="0">
                <a:hlinkClick r:id="rId2" action="ppaction://hlinkfile"/>
              </a:rPr>
              <a:t>Ön İnceleme.docx</a:t>
            </a:r>
            <a:endParaRPr lang="tr-TR" sz="2400" b="1" dirty="0" smtClean="0">
              <a:hlinkClick r:id="rId3" action="ppaction://hlinkfile"/>
            </a:endParaRPr>
          </a:p>
        </p:txBody>
      </p:sp>
      <p:sp>
        <p:nvSpPr>
          <p:cNvPr id="10" name="9 Metin kutusu"/>
          <p:cNvSpPr txBox="1"/>
          <p:nvPr/>
        </p:nvSpPr>
        <p:spPr>
          <a:xfrm>
            <a:off x="642910" y="3530988"/>
            <a:ext cx="7572428" cy="1200329"/>
          </a:xfrm>
          <a:prstGeom prst="rect">
            <a:avLst/>
          </a:prstGeom>
          <a:noFill/>
        </p:spPr>
        <p:txBody>
          <a:bodyPr wrap="square" rtlCol="0">
            <a:spAutoFit/>
          </a:bodyPr>
          <a:lstStyle/>
          <a:p>
            <a:pPr>
              <a:buFont typeface="Wingdings" pitchFamily="2" charset="2"/>
              <a:buChar char="Ø"/>
            </a:pPr>
            <a:r>
              <a:rPr lang="tr-TR" sz="2400" dirty="0" smtClean="0"/>
              <a:t>  </a:t>
            </a:r>
            <a:r>
              <a:rPr lang="tr-TR" sz="2400" b="1" dirty="0" smtClean="0"/>
              <a:t>TEKNİK VE MALİ DEĞERLENDİRME</a:t>
            </a:r>
          </a:p>
          <a:p>
            <a:pPr>
              <a:buFont typeface="Wingdings" pitchFamily="2" charset="2"/>
              <a:buChar char="Ø"/>
            </a:pPr>
            <a:endParaRPr lang="tr-TR" sz="2400" b="1" dirty="0" smtClean="0"/>
          </a:p>
          <a:p>
            <a:r>
              <a:rPr lang="tr-TR" sz="2400" b="1" dirty="0" smtClean="0">
                <a:hlinkClick r:id="rId4" action="ppaction://hlinkfile"/>
              </a:rPr>
              <a:t>Değerlendirme.docx</a:t>
            </a:r>
            <a:endParaRPr lang="tr-TR" sz="2400" b="1" dirty="0" smtClean="0">
              <a:hlinkClick r:id="rId5" action="ppaction://hlinkfile"/>
            </a:endParaRPr>
          </a:p>
        </p:txBody>
      </p:sp>
      <p:sp>
        <p:nvSpPr>
          <p:cNvPr id="2" name="Metin kutusu 1"/>
          <p:cNvSpPr txBox="1"/>
          <p:nvPr/>
        </p:nvSpPr>
        <p:spPr>
          <a:xfrm>
            <a:off x="642910" y="1052736"/>
            <a:ext cx="8215370" cy="1015663"/>
          </a:xfrm>
          <a:prstGeom prst="rect">
            <a:avLst/>
          </a:prstGeom>
          <a:solidFill>
            <a:schemeClr val="accent1">
              <a:lumMod val="20000"/>
              <a:lumOff val="80000"/>
            </a:schemeClr>
          </a:solidFill>
        </p:spPr>
        <p:txBody>
          <a:bodyPr wrap="square" rtlCol="0">
            <a:spAutoFit/>
          </a:bodyPr>
          <a:lstStyle/>
          <a:p>
            <a:pPr algn="just"/>
            <a:r>
              <a:rPr lang="tr-TR" sz="2000" dirty="0"/>
              <a:t>Başvurular, Ajans tarafından Genel Sekreter başkanlığında ilgili Ajans uzmanlarından oluşturulacak </a:t>
            </a:r>
            <a:r>
              <a:rPr lang="tr-TR" sz="2000" b="1" dirty="0"/>
              <a:t>Değerlendirme Komisyonu </a:t>
            </a:r>
            <a:r>
              <a:rPr lang="tr-TR" sz="2000" dirty="0"/>
              <a:t>tarafından değerlendirilecektir. </a:t>
            </a:r>
          </a:p>
        </p:txBody>
      </p:sp>
      <p:sp>
        <p:nvSpPr>
          <p:cNvPr id="3" name="Akış Çizelgesi: Öteki İşlem 2"/>
          <p:cNvSpPr/>
          <p:nvPr/>
        </p:nvSpPr>
        <p:spPr>
          <a:xfrm>
            <a:off x="1121190" y="5013176"/>
            <a:ext cx="6813970" cy="165618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1331640" y="5157192"/>
            <a:ext cx="6597946" cy="1477328"/>
          </a:xfrm>
          <a:prstGeom prst="rect">
            <a:avLst/>
          </a:prstGeom>
          <a:noFill/>
        </p:spPr>
        <p:txBody>
          <a:bodyPr wrap="square" rtlCol="0">
            <a:spAutoFit/>
          </a:bodyPr>
          <a:lstStyle/>
          <a:p>
            <a:pPr marL="285750" indent="-285750">
              <a:buFont typeface="Wingdings" pitchFamily="2" charset="2"/>
              <a:buChar char="v"/>
            </a:pPr>
            <a:r>
              <a:rPr lang="tr-TR" dirty="0"/>
              <a:t>DFD başvurularının destek almaya hak kazanabilmesi için, ön koşul olarak, Değerlendirme Tablosunun 1. bölümünden (</a:t>
            </a:r>
            <a:r>
              <a:rPr lang="tr-TR" dirty="0" err="1"/>
              <a:t>İlgililik</a:t>
            </a:r>
            <a:r>
              <a:rPr lang="tr-TR" dirty="0"/>
              <a:t>) </a:t>
            </a:r>
            <a:r>
              <a:rPr lang="tr-TR" b="1" dirty="0"/>
              <a:t>45 (</a:t>
            </a:r>
            <a:r>
              <a:rPr lang="tr-TR" b="1" dirty="0" err="1"/>
              <a:t>kırkbeş</a:t>
            </a:r>
            <a:r>
              <a:rPr lang="tr-TR" b="1" dirty="0"/>
              <a:t>)</a:t>
            </a:r>
            <a:r>
              <a:rPr lang="tr-TR" dirty="0"/>
              <a:t> puan üzerinden e</a:t>
            </a:r>
            <a:r>
              <a:rPr lang="tr-TR" b="1" dirty="0"/>
              <a:t>n az 35 (</a:t>
            </a:r>
            <a:r>
              <a:rPr lang="tr-TR" b="1" dirty="0" err="1"/>
              <a:t>otuzbeş</a:t>
            </a:r>
            <a:r>
              <a:rPr lang="tr-TR" b="1" dirty="0"/>
              <a:t>) puan </a:t>
            </a:r>
            <a:r>
              <a:rPr lang="tr-TR" dirty="0"/>
              <a:t>alma şartı aranacaktır. Bu şartı sağlayan başvurulardan </a:t>
            </a:r>
            <a:r>
              <a:rPr lang="tr-TR" b="1" dirty="0"/>
              <a:t>70 (yetmiş) ve üzerinde puan alanlar başarılı DFD başvuruları olarak listelenir.</a:t>
            </a:r>
          </a:p>
        </p:txBody>
      </p:sp>
      <p:sp>
        <p:nvSpPr>
          <p:cNvPr id="7" name="AutoShape 2" descr="data:image/jpeg;base64,/9j/4AAQSkZJRgABAQAAAQABAAD/2wCEAAkGBxIQEBAUEhQUFBQQEA8UFBQWEBAUFRQVFBUXFhUVFBUYHCggGBolGxQVITEiJSkrLi4uFx8zODMsNygtLisBCgoKDgwOFA8QGiwmHRwsLCwsLCwsLC8vMDcsLyssLyw3NyssMzIsNyw3LDc3NysrMCs0KywsLCwrLiwsNzQwOP/AABEIAOEA4QMBIgACEQEDEQH/xAAcAAEAAQUBAQAAAAAAAAAAAAAABAECAwUGBwj/xABHEAABAwICBQcHCQYFBQAAAAABAAIDBBESIQUGMVGRE0FhcYGhsQciMkJSksEUI1NicoLC0dIWM6Ky4fBDY5Oj8RVEc4Pi/8QAGQEBAQADAQAAAAAAAAAAAAAAAAECBAUD/8QAIxEBAAIBAwQCAwAAAAAAAAAAAAERAgMhMQQSE2GB8CIy4f/aAAwDAQACEQMRAD8A9xREQEREBERAREQEREBERAREQEREBERAREQEREBERAREQEREBERAREQEREBERARFTEgqitxJiCC5FQOVUBERAREQEREBERAREQEREBERAREQEREBERAREQFQlVUSuk2DtQVqqjCxx3AqBR1/KNB3hQ9OSn5PNY+o5QNCz+Y3qCDpOWTllrxOnLoNiJVKglxdYWk5dZaWps9vSQOKDdoioSgqitDxvVyAiIgIiICIiAiIgIiICIiAiIgIiICIiDDVvIblvA4rSlzhfEbm55726FuquLGxzRkSMjuI2Lnnk5g5EXv1oNXrLWYYXDneQ3ic+5QtFT2aFB1onLnxgeiATfmJvbLqWOhnsEHTCdV5daptQrvlCDZ8uqMn85vS5o71qzUKboBhlqWDmZ57uobO8hB2ekKxsET5HeiwXPgBxIXKTa4xva1ps0veALm2zP4LrK6lbNG+N4u17SD+Y6V4J5VdCOpJKaMuDg8zSMcMjZmFuY5iMe1B63/1RjRcvAHWtI7XW04wXMYNnHC6x6l4tE55ADpJHDc6V7hwJsp0blLWn0ANb6L6X/am/Sq/tbRfTf7U36V4I16uD0sp71+1lH9N/ty/pVf2ro/ph/py/pXg/KHf3qokO88SllPeBrTR/TD3JP0qv7UUf0zfdf8AkvB+VO88SqiU7zxKWU94/aak+mbwd+Sr+0tH9OztuPgvB+WO88SnKneeJSyn0FQ6UhnvyUjH224XAkdimLwfVSd7dIUmBxBMzGmx2gjzgd4tde7hVFUREBERAREQEREFrzYE7lyemqu2K203K3emqvAA32gSubqBezhtBBHWDdBtKvVsTUkcZsJWDEHbnOzcD0HYuAqIXwPLJAWubzHn6QecdK9TodKRyjaGu52k2PZvCaXpqeSO1QGFovYuyI6WnaD1IPL21Su+VLNpLRUXKu+TueY8rFw5+cDnI61jZoh29BjbOXENaCS4gADaSdgC9G1a0R8mi87OR9i8jm3NHUuU0CwUry8sxutZhJsG7zs27O9bafSs0ozIaNzbjidqDeaQ0xHED6x3C3eV4j5UdLmqrY7gAQw2AH13EnwC7rSUlmleS6clx1U53Owj7ot43QWQUriAQ61+gKQykd7X8IWSEZKS23D4LFkjNpH+0Of1VcKR/tD3f6qY1XsQQfkj/abzeqeftVfkkntN4H81PHxKrbPgPiggCkkyzbwP5p8mk+rwK2B45I84RcnIC56hn8EGjfLLieGR4+TOFxBAFwLkZnPastHNyjGu2YheyubJgonPsQ6fE61zfHO7LP7wVaeMNwtGxthw/wCEHSeT6LlNK0+5hmf7sbgO8he5Lx/yPwYq2Z/sU5Ha9zf0lewLJiIiICIiAiIgIiINZp3RXyhgwuwPbfC61xnzOG5cBXmopn4ZmkZ5O2sd9l3P1bV6ksVRTskaWvaHNO0EAhB57TVrXjNTRG13T3rJpjU4su+lPTyTif4HHwPFanR1Q4Eh1wQbEEWIIyIIQbZtOFkbAroXXCzhBGdFZYZ3WCmSFa2vdYFBCZSvqpWxt2bXu5mNG0leOzS3mmIzBmlI6i827l9Gso20dDO71uRkfI7nxYD3BeS0OoIexpFVDm0ek14N7Z3UHIsnO88VlbUHeeJXaDyaSH0ammP3pB+FVPkwqeaWmP8A7pP0ItuOFUd54q/5W7eV1Z8mNZzGA9U5+LVYfJpXezGeqdnxQtzPyx2/wV3yx2/wW/d5O68f4QPVLEfxLE7ULSA/wHdjoz+JC2nFa7f3I6rJBBsQQQRbaDkVs3ak14/7eTgD4FYX6p1o2083+m4+ChbSxUrGkHzzYggOlkc3LZ5pNslLEm3qKkP1eqxtgm/0ZPyUKrpJomkyRyMaNpdG9oHWSMkLen+RWK4rJPrRM4AuP8wXpy8/8ikNtHPf9LVSuHU1rGeLCvQFkgiIgIiICIiAiIgIiIC4/WemDagOHrtBPWLi/cF2C5bWJ2Kb7LQPj8UGvpzZTGuUNgWUOQZZXZKEBikiB2GWMfxBZZJFEZJaWM7pI/5gg3nlGqMGjajfIYox9+RoP8N155RbB1Bdf5WJ7U9PH9JUA9jGuPiQvPKfSMtrtia5uVvPsSC/A3K20lB08JU2J5XKM1iwvDXMGbHOxNlDhZovzDeLKfFp1/PTvFjb94zbhx7Tb1c1FdNHKd5WdlQ7eVyzNaYw6RrmSMdE0OcDhPPawz2rOdZ4m+kyVtiAbxmwJGIC+8jNFdBV6TMTHOvfC0ngtZS60yvAIY3Ze2MjfbmtmWnJayt03TTxSgOcLBoccJuMWQtvXMCEDZVOFjlePYeG3YtfWx1pmOydvvp4auOpMx2zt99O2OveFz2uYfMje8nFf0Da2znJV8WvTiL8i62V7SMuCbWBG8hw4ri6fRsbmzl1S0ksEd7YcNzcX61COi5bACsYQ21gb5W2eupjGtGMXO/w6HQ+CNOuo3yv3x8U9M0VrqJ53Q4Xse1tzcsI4tJzzWzrq5wbfeTwt/VcFqNoV0U0kj5WSEtDfNN7Z3N8zt+C63Sj7MHUSvbDur8uWHU+LyT4v12/vLq9WaZkdLEGNaxpDnYWgADE4uOXatqo+j4sEUbfZYwdwUhejXEREBERAREQEREBERBQlcjMcTnOPOSeJXWybD1FciTkgwuCxPksrpnrWVVVZBIkmUSSWxB3OB4G6huqbrHNL5p6kE/yszl1TSxj1IZJPfdhH8hXnEVVUsDW4DZhFvNbbIjpz9HvK6vykVmKrmeD6FPTxi3SMR75CucPogxPccm+k8Nza28hzOeZaLdaKixQSPfI8RFobC5oAbYXJGQzJJsNqmO0/JtLCDnb5t9hfbcEZ5XCz6v1j3Oku4kAtABz9UE+K6TC2zcszzEDZ2IOI5cvNTKWuDXPjGd9ly4i5GzOyl12sMcrQ0hvpYjd9rnCWg5EbBYdi32j63GZQQ3CJHgC1sgbfmp81FGCAWtN+j81BxWi6kNa6Q5tNSzMc4jAOXbdbWr0zFIW/NlwAnNibfOSgXdkdl79WS2VA+OeKzo24S45AZZGwOfUr5tXKYelG3sDe3ZzpY5KCT5uQ+3OB2MbbxWd00fJAAHHiNzcdHRsOeV8rLYSy0ohYzkSGkucA02tY2v2qK6lpb5tmb99w+Ko6TyetyndvkA91o/MrpdINxPYz2ixvvf8rW6oQRNp28jiwuJPnelcnO629M3HWQj/ADAfdF/goO+REVQREQEREBERARFRBVERBjqDZjvsnwXJldTXH5uT7DvBcugh1YyXM6RL7FwBw4sOK2WK17X32XR6QfYFbrRGiGS6P5N4/fhzyecOJ813WLN4IPOqZhKnyQeb2K2OndE98bsnRuLT2Hb27e1SKl1mE7gfC6DkNKPbKJHSutyjwAdvo5DuaFrBo5nNOBbe1ZdLSFgg33xZ7L5bVZpKqY5ocDcjHcWsMh6XbYdiK2WjdFuZFeKRkhc8kusSDzWyPRbsUsirHqRn7zxs7Co+reUMQOV2gntzPitlpipDIpi3YIyBbeRbxKgg09JNAxtmB5JJdZ9rEm+WRvtWWbSMxH7h97ECzmWuf6lS9DHzWAk2AF7XvYBNOVRZFLhNjk0EHO5IGRQa+lxU0cbXMeTgF8Lb59KzVeng4O8yUENcGjkpNudhe29bOhlL7BxGwnMDYB09SxaXqeSjeWgBwIDSWjaXADLZzoOPrGmPkg8EARtvke3O2Su0rplszg42bhYG2xk7L5i/Ocr7zmtpU6akL3ANa4NOQwX2bdixDS9iLxRk3AtYjabKjtdUosNLAD9HGT2i5W41bbjrQfZZI7wH4lHpCMAsLWafBT9SmXnnd7LGt943/CoS7JFS6qqgiIgIqKqC1VuqKiC66XVt0uguRW3VEGDSTvmZPsrmnFbzTU+GO3tHuGf5LmKmrAQQtLSeae1egUMeGKNvsxsHABedwM+UTxxj1nC/Q0ZuPAd69IxION11pQyaKUf4gLXdbbWPA9y5rSknzTukW45fFdvrrFipgfYkaeNx8V57Xm7QN7h8T8EHOaSqbycnga8NZexFzkCTwAUWrZHHblKdoJtkHDO5A5tm3nWWshmZUGRjcVjcZAjZaxHFa91LM97BgfnK1ziQOZ2IklFdUzRrJcOHG3zbANcRs6isFZo2NrRjlkLXPaMOIm5vcXvzZBXQaTZEbOJBAIza8DjayiaQrWyvgaxwdZ7nGxvazTt3bVBs36PeTeKUgbsLTbiPio1Ro+VxY2WZmEvBAwAFxbna4PRuWxoa1oBs4XtYWIIPXZazSc2KaBu4SP8ABvxQSnRVLHfNhjhzekDbpUaqgqZsLXMa0coxxOMm+E3yBAW5pJhnfDax223ZW7VptNVZD4QD6LZn8AB8Sg1VRRVMcji1jtps5rwLg9oVlNSzyTRh0cmcjC5zrHIG9yb9CtjqXj13e8Vs9BVsrqmJuNxHnki5IIA/MhUd8zKM/ZW71Fj+bmd7UgHAf1WiqHWjPZ4LptTGWpGn23yu/iw/hUglv7pdW3S6qLkVt0uguRURBZdLqy6piQZLqmJYy5ULkGQuTEsWJWuksg0usU13gey3vP8AYXL1K3tdd7nHeVp66nIGxBtdSKTOWY/+NvcXH+ULrC9ajQUfJ08Tfq4j1uOI+KnGRBG1jGKlmH1QeBBXmlYc29FyvRdMz/MS9Lbccl51Wsu4j6tuKDlqWme9rH8o8OkkLiGvvhjc1zmjDf0jhPvBW0lfKKpjA6TDguWyBuLMNsDxvfLJVdqwWnzHkZ5b+jMWWbR2gZI5HSFwccOQzzN7m5zWtjp5RlEuzr9ZpZ6WeMbzPFxxu6dkbXNJIHPzHO1gfEKC6oa2cRhjbGMOJ58yR4BRxVztFjFcdDx8Qo0TZOVkmcxwFmNAyLrAde8lbDjtq7RlO7MsF+oKE5tNA+QYDdrG3I3OOwZ5K4aWjAzxt27Y5PyWlr58fLSC+F0rADYjJrenpCCYJIT6MszPvOPxKx1AjLZHCV0j2sDbOFsIceof2FFOkWmER4RcW867d9/Zv3qJC/zJTvla33W/mrQmxQsML3l4Dg5oDLOzyJPN0Kfqky9ST7Mf8x/+VogV0mozLvmduLG8Bf8AEkjsdIOtGO1drq+zBSwN/wAsH3s/iuF0ocmjo8V30Hmsa32WtHAWUglMxJiWAPVcaqM4cl1iDlXEgy4kWLEiChKtJVSrSUAlWEqrirCgtdIoVfVANzIAuL5qU8KFV0TZBZwuEFsczAral0ZGwLVS6Dkb+7lsPZcMQ47Vgfo2q9uPg5BtabSIHmn1bW6lkOkQtPTaIkabveCegWUwUhQYNL6QxRkAG9weC5kkvc51jtts3Cy6p1FdajSGq7JXYsT2O3se5vEDIoNaArgFV2rFQ30KuXqc2N/i26xP0RXt2Swv+1CQeIPwUVkLFdgUQxV7dsELxvbK9p4YVjdXTt9Okm62PjcO8hBM5Fu4cAquhaW2sLdS1505GPTjnZ1wuPe26ubp6l55mtO54LD3oL5NDQu2sb7oSTQUODAGgC98ss9+Skw1kT/Rkjd1PBUjP+yEHPv1WZzOePvE+K3OgNFNpmkAk4nFxJ23sB8FIBO48FfHJmgzVHnTQt3yRDvC7YSrhKJ+Ksj+qSeAK69j0hE8SrIHqG0rK1USQ9XB6wtV7QgyYkVqIMxVCFfZUsgx2VpCykKhCDCWqwsUjCqYUEYsVpjUnCqYUEQxKwwqbgVMCCEYVZyKn4FTk0Gv5BWmnWy5NU5NBrDTK00i2vJqnJINO6hB2hYJdDxu2saewLfckhiQchU6m0knpQsP3QoT/J/TeoHs+xI9vgV3vIqoiQedu1GeP3dTO377XfzAq1+qVeBZtUHfbjae8WXo4iVwYg4fVnVWohkdJUStkJbZoa3CBfaTcm5XXR0imNYrwEGAUyyNgWUBXIMYiV3JrIFcgxcmiyogpZFdZUsgtsqEK9LIMeFLK+yWQY8KYVkslkGPCqYVlsqWQYsKYVlsmFBiwoWrLZLIMWBA1ZbJZBiwpgWSyrZBiwquBZLJZBjwqoar7JZBbhVcKuISyC2yrZXWSyClkCrZVsgoiqqoCIiAiIgoVREQVVERAREQUKqiICIiAiIgoiIgKqIgIiIAREQVREQFV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38064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775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115616" y="116632"/>
            <a:ext cx="7128792" cy="523220"/>
          </a:xfrm>
          <a:prstGeom prst="rect">
            <a:avLst/>
          </a:prstGeom>
          <a:solidFill>
            <a:schemeClr val="tx2">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800" b="1" dirty="0" smtClean="0"/>
              <a:t>Daha fazla bilgi almak için</a:t>
            </a:r>
            <a:endParaRPr lang="tr-TR" sz="2800" b="1" dirty="0"/>
          </a:p>
        </p:txBody>
      </p:sp>
      <p:sp>
        <p:nvSpPr>
          <p:cNvPr id="12" name="2 İçerik Yer Tutucusu"/>
          <p:cNvSpPr txBox="1">
            <a:spLocks/>
          </p:cNvSpPr>
          <p:nvPr/>
        </p:nvSpPr>
        <p:spPr>
          <a:xfrm>
            <a:off x="3000364" y="3240233"/>
            <a:ext cx="5357850" cy="11430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r>
              <a:rPr lang="tr-TR" sz="2000" dirty="0" smtClean="0">
                <a:solidFill>
                  <a:schemeClr val="tx1"/>
                </a:solidFill>
              </a:rPr>
              <a:t>İnternet Adresi	</a:t>
            </a:r>
            <a:r>
              <a:rPr lang="de-DE" sz="2000" dirty="0" smtClean="0">
                <a:solidFill>
                  <a:schemeClr val="tx1"/>
                </a:solidFill>
              </a:rPr>
              <a:t>: </a:t>
            </a:r>
            <a:r>
              <a:rPr lang="tr-TR" sz="2000" dirty="0" smtClean="0">
                <a:solidFill>
                  <a:schemeClr val="tx1"/>
                </a:solidFill>
              </a:rPr>
              <a:t> </a:t>
            </a:r>
            <a:r>
              <a:rPr lang="tr-TR" sz="2000" u="sng" dirty="0" smtClean="0">
                <a:solidFill>
                  <a:srgbClr val="002060"/>
                </a:solidFill>
              </a:rPr>
              <a:t>www.</a:t>
            </a:r>
            <a:r>
              <a:rPr lang="de-DE" sz="2000" u="sng" dirty="0" err="1" smtClean="0">
                <a:solidFill>
                  <a:srgbClr val="002060"/>
                </a:solidFill>
              </a:rPr>
              <a:t>dogaka</a:t>
            </a:r>
            <a:r>
              <a:rPr lang="de-DE" sz="2000" u="sng" dirty="0" smtClean="0">
                <a:solidFill>
                  <a:srgbClr val="002060"/>
                </a:solidFill>
              </a:rPr>
              <a:t>.</a:t>
            </a:r>
            <a:r>
              <a:rPr lang="tr-TR" sz="2000" u="sng" dirty="0" smtClean="0">
                <a:solidFill>
                  <a:srgbClr val="002060"/>
                </a:solidFill>
              </a:rPr>
              <a:t>gov</a:t>
            </a:r>
            <a:r>
              <a:rPr lang="de-DE" sz="2000" u="sng" dirty="0" smtClean="0">
                <a:solidFill>
                  <a:srgbClr val="002060"/>
                </a:solidFill>
              </a:rPr>
              <a:t>.</a:t>
            </a:r>
            <a:r>
              <a:rPr lang="de-DE" sz="2000" u="sng" dirty="0" err="1" smtClean="0">
                <a:solidFill>
                  <a:srgbClr val="002060"/>
                </a:solidFill>
              </a:rPr>
              <a:t>tr</a:t>
            </a:r>
            <a:endParaRPr lang="tr-TR" sz="2000" dirty="0" smtClean="0">
              <a:solidFill>
                <a:srgbClr val="002060"/>
              </a:solidFill>
            </a:endParaRPr>
          </a:p>
          <a:p>
            <a:r>
              <a:rPr lang="tr-TR" sz="2000" dirty="0" smtClean="0">
                <a:solidFill>
                  <a:schemeClr val="tx1"/>
                </a:solidFill>
              </a:rPr>
              <a:t>E-posta Adresi	</a:t>
            </a:r>
            <a:r>
              <a:rPr lang="de-DE" sz="2000" dirty="0" smtClean="0">
                <a:solidFill>
                  <a:schemeClr val="tx1"/>
                </a:solidFill>
              </a:rPr>
              <a:t>:</a:t>
            </a:r>
            <a:r>
              <a:rPr lang="tr-TR" sz="2000" dirty="0" smtClean="0">
                <a:solidFill>
                  <a:schemeClr val="tx1"/>
                </a:solidFill>
              </a:rPr>
              <a:t>  </a:t>
            </a:r>
            <a:r>
              <a:rPr lang="de-DE" sz="2000" u="sng" dirty="0" err="1" smtClean="0">
                <a:solidFill>
                  <a:srgbClr val="002060"/>
                </a:solidFill>
              </a:rPr>
              <a:t>pyb@dogaka</a:t>
            </a:r>
            <a:r>
              <a:rPr lang="de-DE" sz="2000" u="sng" dirty="0" smtClean="0">
                <a:solidFill>
                  <a:srgbClr val="002060"/>
                </a:solidFill>
              </a:rPr>
              <a:t>.</a:t>
            </a:r>
            <a:r>
              <a:rPr lang="tr-TR" sz="2000" u="sng" dirty="0" smtClean="0">
                <a:solidFill>
                  <a:srgbClr val="002060"/>
                </a:solidFill>
              </a:rPr>
              <a:t>gov</a:t>
            </a:r>
            <a:r>
              <a:rPr lang="de-DE" sz="2000" u="sng" dirty="0" smtClean="0">
                <a:solidFill>
                  <a:srgbClr val="002060"/>
                </a:solidFill>
              </a:rPr>
              <a:t>.</a:t>
            </a:r>
            <a:r>
              <a:rPr lang="de-DE" sz="2000" u="sng" dirty="0" err="1" smtClean="0">
                <a:solidFill>
                  <a:srgbClr val="002060"/>
                </a:solidFill>
              </a:rPr>
              <a:t>tr</a:t>
            </a:r>
            <a:endParaRPr lang="tr-TR" sz="2000" dirty="0" smtClean="0">
              <a:solidFill>
                <a:srgbClr val="002060"/>
              </a:solidFill>
            </a:endParaRPr>
          </a:p>
          <a:p>
            <a:r>
              <a:rPr lang="en-GB" sz="2000" dirty="0" smtClean="0">
                <a:solidFill>
                  <a:schemeClr val="tx1"/>
                </a:solidFill>
              </a:rPr>
              <a:t>Fa</a:t>
            </a:r>
            <a:r>
              <a:rPr lang="tr-TR" sz="2000" dirty="0" smtClean="0">
                <a:solidFill>
                  <a:schemeClr val="tx1"/>
                </a:solidFill>
              </a:rPr>
              <a:t>ks		</a:t>
            </a:r>
            <a:r>
              <a:rPr lang="en-GB" sz="2000" dirty="0" smtClean="0">
                <a:solidFill>
                  <a:schemeClr val="tx1"/>
                </a:solidFill>
              </a:rPr>
              <a:t>:</a:t>
            </a:r>
            <a:r>
              <a:rPr lang="tr-TR" sz="2000" dirty="0" smtClean="0">
                <a:solidFill>
                  <a:schemeClr val="tx1"/>
                </a:solidFill>
              </a:rPr>
              <a:t>  </a:t>
            </a:r>
            <a:r>
              <a:rPr lang="en-GB" sz="2000" dirty="0" smtClean="0">
                <a:solidFill>
                  <a:schemeClr val="tx1"/>
                </a:solidFill>
              </a:rPr>
              <a:t>(</a:t>
            </a:r>
            <a:r>
              <a:rPr lang="tr-TR" sz="2000" dirty="0" smtClean="0">
                <a:solidFill>
                  <a:schemeClr val="tx1"/>
                </a:solidFill>
              </a:rPr>
              <a:t>0</a:t>
            </a:r>
            <a:r>
              <a:rPr lang="en-GB" sz="2000" dirty="0" smtClean="0">
                <a:solidFill>
                  <a:schemeClr val="tx1"/>
                </a:solidFill>
              </a:rPr>
              <a:t>326) 225 14 52</a:t>
            </a:r>
            <a:endParaRPr lang="tr-TR" i="1" dirty="0">
              <a:solidFill>
                <a:schemeClr val="tx1"/>
              </a:solidFill>
            </a:endParaRPr>
          </a:p>
        </p:txBody>
      </p:sp>
      <p:sp>
        <p:nvSpPr>
          <p:cNvPr id="13" name="12 Metin kutusu"/>
          <p:cNvSpPr txBox="1"/>
          <p:nvPr/>
        </p:nvSpPr>
        <p:spPr>
          <a:xfrm>
            <a:off x="3000364" y="1428736"/>
            <a:ext cx="5357850" cy="14773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tr-TR" dirty="0" smtClean="0">
                <a:solidFill>
                  <a:schemeClr val="tx1"/>
                </a:solidFill>
              </a:rPr>
              <a:t>Sorularınızı, teklif çağrısının referans numarasını açık bir şekilde belirterek, elektronik postaya da faks ile aşağıdaki adrese veya faks numarasına son başvuru tarihinden </a:t>
            </a:r>
            <a:r>
              <a:rPr lang="tr-TR" b="1" dirty="0" smtClean="0">
                <a:solidFill>
                  <a:srgbClr val="FFFF00"/>
                </a:solidFill>
              </a:rPr>
              <a:t>20 gün öncesine kadar </a:t>
            </a:r>
            <a:r>
              <a:rPr lang="tr-TR" dirty="0" smtClean="0">
                <a:solidFill>
                  <a:schemeClr val="tx1"/>
                </a:solidFill>
              </a:rPr>
              <a:t>gönderebilirsiniz</a:t>
            </a:r>
            <a:r>
              <a:rPr lang="tr-TR" dirty="0" smtClean="0"/>
              <a:t>.</a:t>
            </a:r>
          </a:p>
          <a:p>
            <a:endParaRPr lang="tr-TR" dirty="0"/>
          </a:p>
        </p:txBody>
      </p:sp>
      <p:sp>
        <p:nvSpPr>
          <p:cNvPr id="14" name="13 Metin kutusu"/>
          <p:cNvSpPr txBox="1"/>
          <p:nvPr/>
        </p:nvSpPr>
        <p:spPr>
          <a:xfrm>
            <a:off x="2988672" y="4779090"/>
            <a:ext cx="5369542" cy="1200329"/>
          </a:xfrm>
          <a:prstGeom prst="rect">
            <a:avLst/>
          </a:prstGeom>
          <a:solidFill>
            <a:schemeClr val="accent1">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solidFill>
                  <a:schemeClr val="tx1"/>
                </a:solidFill>
              </a:rPr>
              <a:t>Soruların</a:t>
            </a:r>
            <a:r>
              <a:rPr lang="tr-TR" dirty="0" smtClean="0">
                <a:solidFill>
                  <a:schemeClr val="tx1"/>
                </a:solidFill>
              </a:rPr>
              <a:t> </a:t>
            </a:r>
            <a:r>
              <a:rPr lang="en-GB" dirty="0" smtClean="0">
                <a:solidFill>
                  <a:schemeClr val="tx1"/>
                </a:solidFill>
              </a:rPr>
              <a:t>yanıtları, Ajansa</a:t>
            </a:r>
            <a:r>
              <a:rPr lang="tr-TR" dirty="0" smtClean="0">
                <a:solidFill>
                  <a:schemeClr val="tx1"/>
                </a:solidFill>
              </a:rPr>
              <a:t> </a:t>
            </a:r>
            <a:r>
              <a:rPr lang="en-GB" dirty="0" smtClean="0">
                <a:solidFill>
                  <a:schemeClr val="tx1"/>
                </a:solidFill>
              </a:rPr>
              <a:t>ulaşma</a:t>
            </a:r>
            <a:r>
              <a:rPr lang="tr-TR" dirty="0" smtClean="0">
                <a:solidFill>
                  <a:schemeClr val="tx1"/>
                </a:solidFill>
              </a:rPr>
              <a:t> </a:t>
            </a:r>
            <a:r>
              <a:rPr lang="en-GB" dirty="0" smtClean="0">
                <a:solidFill>
                  <a:schemeClr val="tx1"/>
                </a:solidFill>
              </a:rPr>
              <a:t>tarihini</a:t>
            </a:r>
            <a:r>
              <a:rPr lang="tr-TR" dirty="0" smtClean="0">
                <a:solidFill>
                  <a:schemeClr val="tx1"/>
                </a:solidFill>
              </a:rPr>
              <a:t> </a:t>
            </a:r>
            <a:r>
              <a:rPr lang="en-GB" dirty="0" smtClean="0">
                <a:solidFill>
                  <a:schemeClr val="tx1"/>
                </a:solidFill>
              </a:rPr>
              <a:t>müteakip en geç 10 (on) gün</a:t>
            </a:r>
            <a:r>
              <a:rPr lang="tr-TR" dirty="0" smtClean="0">
                <a:solidFill>
                  <a:schemeClr val="tx1"/>
                </a:solidFill>
              </a:rPr>
              <a:t> </a:t>
            </a:r>
            <a:r>
              <a:rPr lang="en-GB" dirty="0" smtClean="0">
                <a:solidFill>
                  <a:schemeClr val="tx1"/>
                </a:solidFill>
              </a:rPr>
              <a:t>içerisinde</a:t>
            </a:r>
            <a:r>
              <a:rPr lang="tr-TR" dirty="0" smtClean="0">
                <a:solidFill>
                  <a:schemeClr val="tx1"/>
                </a:solidFill>
              </a:rPr>
              <a:t> </a:t>
            </a:r>
            <a:r>
              <a:rPr lang="en-GB" dirty="0" smtClean="0">
                <a:solidFill>
                  <a:schemeClr val="tx1"/>
                </a:solidFill>
              </a:rPr>
              <a:t>aşağıdaki</a:t>
            </a:r>
            <a:r>
              <a:rPr lang="tr-TR" dirty="0" smtClean="0">
                <a:solidFill>
                  <a:schemeClr val="tx1"/>
                </a:solidFill>
              </a:rPr>
              <a:t> </a:t>
            </a:r>
            <a:r>
              <a:rPr lang="en-GB" dirty="0" smtClean="0">
                <a:solidFill>
                  <a:schemeClr val="tx1"/>
                </a:solidFill>
              </a:rPr>
              <a:t>adreste</a:t>
            </a:r>
            <a:r>
              <a:rPr lang="tr-TR" dirty="0" smtClean="0">
                <a:solidFill>
                  <a:schemeClr val="tx1"/>
                </a:solidFill>
              </a:rPr>
              <a:t> </a:t>
            </a:r>
            <a:r>
              <a:rPr lang="en-GB" dirty="0" smtClean="0">
                <a:solidFill>
                  <a:schemeClr val="tx1"/>
                </a:solidFill>
              </a:rPr>
              <a:t>yayınlanacaktır:</a:t>
            </a:r>
            <a:r>
              <a:rPr lang="tr-TR" dirty="0" smtClean="0">
                <a:solidFill>
                  <a:schemeClr val="tx1"/>
                </a:solidFill>
              </a:rPr>
              <a:t> </a:t>
            </a:r>
            <a:r>
              <a:rPr lang="tr-TR" b="1" dirty="0" smtClean="0">
                <a:solidFill>
                  <a:srgbClr val="002060"/>
                </a:solidFill>
              </a:rPr>
              <a:t>www.dogaka.gov.tr</a:t>
            </a:r>
            <a:endParaRPr lang="tr-TR" b="1" i="1" dirty="0" smtClean="0">
              <a:solidFill>
                <a:srgbClr val="002060"/>
              </a:solidFill>
            </a:endParaRPr>
          </a:p>
          <a:p>
            <a:endParaRPr lang="tr-TR" dirty="0"/>
          </a:p>
        </p:txBody>
      </p:sp>
      <p:pic>
        <p:nvPicPr>
          <p:cNvPr id="15" name="Picture 2" descr="C:\Users\eozkan\Desktop\question-mark.jpg"/>
          <p:cNvPicPr>
            <a:picLocks noChangeAspect="1" noChangeArrowheads="1"/>
          </p:cNvPicPr>
          <p:nvPr/>
        </p:nvPicPr>
        <p:blipFill>
          <a:blip r:embed="rId2"/>
          <a:srcRect/>
          <a:stretch>
            <a:fillRect/>
          </a:stretch>
        </p:blipFill>
        <p:spPr bwMode="auto">
          <a:xfrm>
            <a:off x="428596" y="2357430"/>
            <a:ext cx="2403418" cy="3214710"/>
          </a:xfrm>
          <a:prstGeom prst="rect">
            <a:avLst/>
          </a:prstGeom>
          <a:ln>
            <a:noFill/>
          </a:ln>
          <a:effectLst>
            <a:softEdge rad="112500"/>
          </a:effectLst>
        </p:spPr>
      </p:pic>
    </p:spTree>
    <p:extLst>
      <p:ext uri="{BB962C8B-B14F-4D97-AF65-F5344CB8AC3E}">
        <p14:creationId xmlns:p14="http://schemas.microsoft.com/office/powerpoint/2010/main" val="3750048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418457"/>
            <a:ext cx="7772400" cy="2378695"/>
          </a:xfrm>
          <a:solidFill>
            <a:schemeClr val="accent1">
              <a:lumMod val="20000"/>
              <a:lumOff val="80000"/>
            </a:schemeClr>
          </a:solidFill>
          <a:ln>
            <a:solidFill>
              <a:schemeClr val="tx1"/>
            </a:solidFill>
          </a:ln>
          <a:effectLst>
            <a:innerShdw blurRad="63500" dist="50800" dir="18900000">
              <a:prstClr val="black">
                <a:alpha val="50000"/>
              </a:prstClr>
            </a:innerShdw>
          </a:effectLst>
        </p:spPr>
        <p:txBody>
          <a:bodyPr/>
          <a:lstStyle/>
          <a:p>
            <a:r>
              <a:rPr lang="tr-TR" sz="5400" dirty="0" smtClean="0"/>
              <a:t/>
            </a:r>
            <a:br>
              <a:rPr lang="tr-TR" sz="5400" dirty="0" smtClean="0"/>
            </a:br>
            <a:r>
              <a:rPr lang="tr-TR" sz="5400" dirty="0" smtClean="0"/>
              <a:t>TEŞEKKÜRLER…</a:t>
            </a:r>
            <a:br>
              <a:rPr lang="tr-TR" sz="5400" dirty="0" smtClean="0"/>
            </a:br>
            <a:endParaRPr lang="tr-TR" sz="5400" dirty="0"/>
          </a:p>
        </p:txBody>
      </p:sp>
      <p:pic>
        <p:nvPicPr>
          <p:cNvPr id="2051" name="Picture 3" descr="C:\Users\tugce.altun@dogaka.gov.tr\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836712"/>
            <a:ext cx="14287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51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107921"/>
            <a:ext cx="7344816" cy="584775"/>
          </a:xfrm>
          <a:prstGeom prst="rect">
            <a:avLst/>
          </a:prstGeom>
          <a:solidFill>
            <a:schemeClr val="tx2">
              <a:lumMod val="60000"/>
              <a:lumOff val="40000"/>
            </a:schemeClr>
          </a:solidFill>
        </p:spPr>
        <p:txBody>
          <a:bodyPr wrap="square" rtlCol="0">
            <a:spAutoFit/>
          </a:bodyPr>
          <a:lstStyle/>
          <a:p>
            <a:pPr algn="ctr"/>
            <a:r>
              <a:rPr lang="tr-TR" sz="3200" b="1" dirty="0" smtClean="0">
                <a:solidFill>
                  <a:schemeClr val="bg1"/>
                </a:solidFill>
              </a:rPr>
              <a:t>2013 YILI DFD- TD EĞİTİM TAKVİMİ </a:t>
            </a:r>
            <a:endParaRPr lang="tr-TR" sz="3200" b="1" dirty="0">
              <a:solidFill>
                <a:schemeClr val="bg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432706593"/>
              </p:ext>
            </p:extLst>
          </p:nvPr>
        </p:nvGraphicFramePr>
        <p:xfrm>
          <a:off x="323526" y="836712"/>
          <a:ext cx="8712969" cy="5760640"/>
        </p:xfrm>
        <a:graphic>
          <a:graphicData uri="http://schemas.openxmlformats.org/drawingml/2006/table">
            <a:tbl>
              <a:tblPr/>
              <a:tblGrid>
                <a:gridCol w="1362837"/>
                <a:gridCol w="1209710"/>
                <a:gridCol w="780952"/>
                <a:gridCol w="3583189"/>
                <a:gridCol w="1776281"/>
              </a:tblGrid>
              <a:tr h="510393">
                <a:tc gridSpan="5">
                  <a:txBody>
                    <a:bodyPr/>
                    <a:lstStyle/>
                    <a:p>
                      <a:pPr algn="ctr" fontAlgn="b"/>
                      <a:r>
                        <a:rPr lang="tr-TR" sz="1400" b="1" i="0" u="none" strike="noStrike">
                          <a:solidFill>
                            <a:srgbClr val="FFFFFF"/>
                          </a:solidFill>
                          <a:effectLst/>
                          <a:latin typeface="Times New Roman"/>
                        </a:rPr>
                        <a:t>OSMANİYE EĞİTİM TAKVİMİ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0393">
                <a:tc>
                  <a:txBody>
                    <a:bodyPr/>
                    <a:lstStyle/>
                    <a:p>
                      <a:pPr algn="ctr" fontAlgn="ctr"/>
                      <a:r>
                        <a:rPr lang="tr-TR" sz="1400" b="1" i="0" u="none" strike="noStrike">
                          <a:solidFill>
                            <a:srgbClr val="FFFFFF"/>
                          </a:solidFill>
                          <a:effectLst/>
                          <a:latin typeface="Times New Roman"/>
                        </a:rPr>
                        <a:t>İLÇE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TARİH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SAAT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TOPLANTI YERİ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tr-TR" sz="1400" b="1" i="0" u="none" strike="noStrike">
                          <a:solidFill>
                            <a:srgbClr val="FFFFFF"/>
                          </a:solidFill>
                          <a:effectLst/>
                          <a:latin typeface="Times New Roman"/>
                        </a:rPr>
                        <a:t>EĞİTİMCİ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677122">
                <a:tc>
                  <a:txBody>
                    <a:bodyPr/>
                    <a:lstStyle/>
                    <a:p>
                      <a:pPr algn="l" fontAlgn="ctr"/>
                      <a:r>
                        <a:rPr lang="tr-TR" sz="1400" b="1" i="0" u="none" strike="noStrike">
                          <a:solidFill>
                            <a:srgbClr val="000000"/>
                          </a:solidFill>
                          <a:effectLst/>
                          <a:latin typeface="Times New Roman"/>
                        </a:rPr>
                        <a:t>Osmaniye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OTSO Toplantı Salonu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ctr"/>
                      <a:r>
                        <a:rPr lang="tr-TR" sz="1400" b="1" i="0" u="none" strike="noStrike">
                          <a:solidFill>
                            <a:srgbClr val="000000"/>
                          </a:solidFill>
                          <a:effectLst/>
                          <a:latin typeface="Times New Roman"/>
                        </a:rPr>
                        <a:t>Toprakkale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13.08.2013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Toprakkale Kaymakamlık Salonu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ctr"/>
                      <a:r>
                        <a:rPr lang="tr-TR" sz="1400" b="1" i="0" u="none" strike="noStrike">
                          <a:solidFill>
                            <a:srgbClr val="000000"/>
                          </a:solidFill>
                          <a:effectLst/>
                          <a:latin typeface="Times New Roman"/>
                        </a:rPr>
                        <a:t>Düziçi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14.08.2013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Düziçi Kaymakamlık Toplantı Salonu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ctr"/>
                      <a:r>
                        <a:rPr lang="tr-TR" sz="1400" b="1" i="0" u="none" strike="noStrike">
                          <a:solidFill>
                            <a:srgbClr val="000000"/>
                          </a:solidFill>
                          <a:effectLst/>
                          <a:latin typeface="Times New Roman"/>
                        </a:rPr>
                        <a:t>Sumbas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14.08.2013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Yatılı Bölge Ortaokulu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ctr"/>
                      <a:r>
                        <a:rPr lang="tr-TR" sz="1400" b="1" i="0" u="none" strike="noStrike">
                          <a:solidFill>
                            <a:srgbClr val="000000"/>
                          </a:solidFill>
                          <a:effectLst/>
                          <a:latin typeface="Times New Roman"/>
                        </a:rPr>
                        <a:t>Kadirli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15.08.2013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Özel İdare Toplantı Salonu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b"/>
                      <a:r>
                        <a:rPr lang="tr-TR" sz="1400" b="1" i="0" u="none" strike="noStrike">
                          <a:solidFill>
                            <a:srgbClr val="000000"/>
                          </a:solidFill>
                          <a:effectLst/>
                          <a:latin typeface="Times New Roman"/>
                        </a:rPr>
                        <a:t>Hasanbeyli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16.08.2013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Hasanbeyli Çok Amaçlı Lisesi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7122">
                <a:tc>
                  <a:txBody>
                    <a:bodyPr/>
                    <a:lstStyle/>
                    <a:p>
                      <a:pPr algn="l" fontAlgn="b"/>
                      <a:r>
                        <a:rPr lang="tr-TR" sz="1400" b="1" i="0" u="none" strike="noStrike">
                          <a:solidFill>
                            <a:srgbClr val="000000"/>
                          </a:solidFill>
                          <a:effectLst/>
                          <a:latin typeface="Times New Roman"/>
                        </a:rPr>
                        <a:t>Bahçe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Times New Roman"/>
                        </a:rPr>
                        <a:t>16.08.2013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Times New Roman"/>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effectLst/>
                          <a:latin typeface="Times New Roman"/>
                        </a:rPr>
                        <a:t>Endüstri Meslek Lisesi Toplantı Salonu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a:solidFill>
                            <a:srgbClr val="000000"/>
                          </a:solidFill>
                          <a:effectLst/>
                          <a:latin typeface="Times New Roman"/>
                        </a:rPr>
                        <a:t>Tuğçe ALTUN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4667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272808" cy="908720"/>
          </a:xfrm>
          <a:solidFill>
            <a:schemeClr val="tx2">
              <a:lumMod val="60000"/>
              <a:lumOff val="40000"/>
            </a:schemeClr>
          </a:solidFill>
          <a:ln>
            <a:solidFill>
              <a:schemeClr val="bg1"/>
            </a:solidFill>
          </a:ln>
        </p:spPr>
        <p:txBody>
          <a:bodyPr>
            <a:normAutofit fontScale="90000"/>
          </a:bodyPr>
          <a:lstStyle/>
          <a:p>
            <a:r>
              <a:rPr lang="tr-TR" sz="3000" b="1" dirty="0" smtClean="0">
                <a:solidFill>
                  <a:schemeClr val="bg1"/>
                </a:solidFill>
              </a:rPr>
              <a:t>DFD- TD PROGRAMLARI TANITIM </a:t>
            </a:r>
            <a:br>
              <a:rPr lang="tr-TR" sz="3000" b="1" dirty="0" smtClean="0">
                <a:solidFill>
                  <a:schemeClr val="bg1"/>
                </a:solidFill>
              </a:rPr>
            </a:br>
            <a:r>
              <a:rPr lang="tr-TR" sz="3000" b="1" dirty="0" smtClean="0">
                <a:solidFill>
                  <a:schemeClr val="bg1"/>
                </a:solidFill>
              </a:rPr>
              <a:t>ÇALIŞMALARI</a:t>
            </a:r>
            <a:endParaRPr lang="tr-TR" sz="3000" b="1" dirty="0">
              <a:solidFill>
                <a:schemeClr val="bg1"/>
              </a:solidFill>
            </a:endParaRPr>
          </a:p>
        </p:txBody>
      </p:sp>
      <p:graphicFrame>
        <p:nvGraphicFramePr>
          <p:cNvPr id="4" name="3 Tablo"/>
          <p:cNvGraphicFramePr>
            <a:graphicFrameLocks noGrp="1"/>
          </p:cNvGraphicFramePr>
          <p:nvPr>
            <p:extLst>
              <p:ext uri="{D42A27DB-BD31-4B8C-83A1-F6EECF244321}">
                <p14:modId xmlns:p14="http://schemas.microsoft.com/office/powerpoint/2010/main" val="3372676"/>
              </p:ext>
            </p:extLst>
          </p:nvPr>
        </p:nvGraphicFramePr>
        <p:xfrm>
          <a:off x="172692" y="980728"/>
          <a:ext cx="8892480" cy="5741467"/>
        </p:xfrm>
        <a:graphic>
          <a:graphicData uri="http://schemas.openxmlformats.org/drawingml/2006/table">
            <a:tbl>
              <a:tblPr/>
              <a:tblGrid>
                <a:gridCol w="2632183"/>
                <a:gridCol w="853681"/>
                <a:gridCol w="4339547"/>
                <a:gridCol w="1067069"/>
              </a:tblGrid>
              <a:tr h="778397">
                <a:tc>
                  <a:txBody>
                    <a:bodyPr/>
                    <a:lstStyle/>
                    <a:p>
                      <a:pPr algn="ctr" rtl="0" fontAlgn="ctr"/>
                      <a:r>
                        <a:rPr lang="tr-TR" sz="2400" b="1" i="0" u="none" strike="noStrike" dirty="0">
                          <a:solidFill>
                            <a:srgbClr val="FFFFFF"/>
                          </a:solidFill>
                          <a:latin typeface="Calibri"/>
                        </a:rPr>
                        <a:t>Yöntem/Araç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tr-TR" sz="2400" b="1" i="0" u="none" strike="noStrike">
                          <a:solidFill>
                            <a:srgbClr val="FFFFFF"/>
                          </a:solidFill>
                          <a:latin typeface="Calibri"/>
                        </a:rPr>
                        <a:t>Sayı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tr-TR" sz="2400" b="1" i="0" u="none" strike="noStrike" dirty="0">
                          <a:solidFill>
                            <a:srgbClr val="FFFFFF"/>
                          </a:solidFill>
                          <a:latin typeface="Calibri"/>
                        </a:rPr>
                        <a:t>Hedef Kitle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tr-TR" sz="2400" b="1" i="0" u="none" strike="noStrike" dirty="0" smtClean="0">
                          <a:solidFill>
                            <a:srgbClr val="FFFFFF"/>
                          </a:solidFill>
                          <a:latin typeface="Calibri"/>
                        </a:rPr>
                        <a:t>Durumu </a:t>
                      </a:r>
                      <a:endParaRPr lang="tr-TR" sz="2400" b="1" i="0" u="none" strike="noStrike" dirty="0">
                        <a:solidFill>
                          <a:srgbClr val="FFFFFF"/>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715021">
                <a:tc>
                  <a:txBody>
                    <a:bodyPr/>
                    <a:lstStyle/>
                    <a:p>
                      <a:pPr marL="0" algn="l" defTabSz="914400" rtl="0" eaLnBrk="1" fontAlgn="t" latinLnBrk="0" hangingPunct="1"/>
                      <a:r>
                        <a:rPr lang="tr-TR" sz="1800" b="0" i="0" u="none" strike="noStrike" kern="1200" dirty="0" smtClean="0">
                          <a:solidFill>
                            <a:srgbClr val="000000"/>
                          </a:solidFill>
                          <a:latin typeface="+mn-lt"/>
                          <a:ea typeface="+mn-ea"/>
                          <a:cs typeface="+mn-cs"/>
                        </a:rPr>
                        <a:t>Ajans Web sitesinde İlan Edilmesi</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r>
                        <a:rPr lang="tr-TR" sz="1800" b="1" i="0" u="none" strike="noStrike" kern="1200" dirty="0" smtClean="0">
                          <a:solidFill>
                            <a:srgbClr val="000000"/>
                          </a:solidFill>
                          <a:latin typeface="+mn-lt"/>
                          <a:ea typeface="+mn-ea"/>
                          <a:cs typeface="+mn-cs"/>
                        </a:rPr>
                        <a:t>5</a:t>
                      </a:r>
                      <a:endParaRPr lang="tr-TR" sz="1800" b="1" i="0" u="none" strike="noStrike" kern="1200" dirty="0">
                        <a:solidFill>
                          <a:srgbClr val="000000"/>
                        </a:solidFill>
                        <a:latin typeface="+mn-lt"/>
                        <a:ea typeface="+mn-ea"/>
                        <a:cs typeface="+mn-cs"/>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t" latinLnBrk="0" hangingPunct="1"/>
                      <a:r>
                        <a:rPr lang="tr-TR" sz="1800" b="0" i="0" u="none" strike="noStrike" kern="1200" dirty="0" smtClean="0">
                          <a:solidFill>
                            <a:srgbClr val="000000"/>
                          </a:solidFill>
                          <a:latin typeface="+mn-lt"/>
                          <a:ea typeface="+mn-ea"/>
                          <a:cs typeface="+mn-cs"/>
                        </a:rPr>
                        <a:t>TR63 Bölgesi kurum ve kuruluşları (Ajans,</a:t>
                      </a:r>
                      <a:r>
                        <a:rPr lang="tr-TR" sz="1800" b="0" i="0" u="none" strike="noStrike" kern="1200" baseline="0" dirty="0" smtClean="0">
                          <a:solidFill>
                            <a:srgbClr val="000000"/>
                          </a:solidFill>
                          <a:latin typeface="+mn-lt"/>
                          <a:ea typeface="+mn-ea"/>
                          <a:cs typeface="+mn-cs"/>
                        </a:rPr>
                        <a:t> Valilikler </a:t>
                      </a:r>
                      <a:r>
                        <a:rPr lang="tr-TR" sz="1800" b="0" i="0" u="none" strike="noStrike" kern="1200" baseline="0" dirty="0" err="1" smtClean="0">
                          <a:solidFill>
                            <a:srgbClr val="000000"/>
                          </a:solidFill>
                          <a:latin typeface="+mn-lt"/>
                          <a:ea typeface="+mn-ea"/>
                          <a:cs typeface="+mn-cs"/>
                        </a:rPr>
                        <a:t>vb</a:t>
                      </a:r>
                      <a:r>
                        <a:rPr lang="tr-TR" sz="1800" b="0" i="0" u="none" strike="noStrike" kern="1200" baseline="0" smtClean="0">
                          <a:solidFill>
                            <a:srgbClr val="000000"/>
                          </a:solidFill>
                          <a:latin typeface="+mn-lt"/>
                          <a:ea typeface="+mn-ea"/>
                          <a:cs typeface="+mn-cs"/>
                        </a:rPr>
                        <a:t>)</a:t>
                      </a:r>
                      <a:endParaRPr lang="tr-TR" sz="1800" b="0" i="0" u="none" strike="noStrike" kern="1200" dirty="0">
                        <a:solidFill>
                          <a:srgbClr val="000000"/>
                        </a:solidFill>
                        <a:latin typeface="+mn-lt"/>
                        <a:ea typeface="+mn-ea"/>
                        <a:cs typeface="+mn-cs"/>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t" latinLnBrk="0" hangingPunct="1"/>
                      <a:r>
                        <a:rPr lang="tr-TR" sz="1800" b="0" i="0" u="none" strike="noStrike" kern="1200" dirty="0">
                          <a:solidFill>
                            <a:srgbClr val="000000"/>
                          </a:solidFill>
                          <a:latin typeface="+mn-lt"/>
                          <a:ea typeface="+mn-ea"/>
                          <a:cs typeface="+mn-cs"/>
                        </a:rPr>
                        <a:t>Yapıldı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961933">
                <a:tc>
                  <a:txBody>
                    <a:bodyPr/>
                    <a:lstStyle/>
                    <a:p>
                      <a:pPr algn="l" rtl="0" fontAlgn="ctr"/>
                      <a:r>
                        <a:rPr lang="tr-TR" sz="1800" b="0" i="0" u="none" strike="noStrike" dirty="0" smtClean="0">
                          <a:solidFill>
                            <a:srgbClr val="000000"/>
                          </a:solidFill>
                          <a:latin typeface="Calibri"/>
                        </a:rPr>
                        <a:t>Basına Haber Metni Gönderilmesi</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45</a:t>
                      </a:r>
                      <a:endParaRPr lang="tr-TR" sz="1800" b="1"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tr-TR" sz="1800" b="0" i="0" u="none" strike="noStrike" dirty="0" smtClean="0">
                        <a:solidFill>
                          <a:srgbClr val="000000"/>
                        </a:solidFill>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mn-lt"/>
                        </a:rPr>
                        <a:t>TR63 Bölgesi (Bölgedeki yerel gazetelere gönderilmiştir)</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mn-lt"/>
                        </a:rPr>
                        <a:t>Yapıldı </a:t>
                      </a:r>
                    </a:p>
                    <a:p>
                      <a:pPr algn="ctr" rtl="0" fontAlgn="t"/>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361899">
                <a:tc>
                  <a:txBody>
                    <a:bodyPr/>
                    <a:lstStyle/>
                    <a:p>
                      <a:pPr algn="l" rtl="0" fontAlgn="ctr"/>
                      <a:r>
                        <a:rPr lang="tr-TR" sz="1800" b="0" i="0" u="none" strike="noStrike" dirty="0">
                          <a:solidFill>
                            <a:srgbClr val="000000"/>
                          </a:solidFill>
                          <a:latin typeface="Calibri"/>
                        </a:rPr>
                        <a:t>SMS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3800</a:t>
                      </a:r>
                      <a:endParaRPr lang="tr-TR" sz="1800" b="1"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t"/>
                      <a:r>
                        <a:rPr lang="tr-TR" sz="1800" b="0" i="0" u="none" strike="noStrike" dirty="0">
                          <a:solidFill>
                            <a:srgbClr val="000000"/>
                          </a:solidFill>
                          <a:latin typeface="Calibri"/>
                        </a:rPr>
                        <a:t>GENEL (TR63 Bölgesi)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t"/>
                      <a:r>
                        <a:rPr lang="tr-TR" sz="1800" b="0" i="0" u="none" strike="noStrike" dirty="0">
                          <a:solidFill>
                            <a:srgbClr val="000000"/>
                          </a:solidFill>
                          <a:latin typeface="Calibri"/>
                        </a:rPr>
                        <a:t>Yapıldı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585595">
                <a:tc>
                  <a:txBody>
                    <a:bodyPr/>
                    <a:lstStyle/>
                    <a:p>
                      <a:pPr algn="l" rtl="0" fontAlgn="ctr"/>
                      <a:r>
                        <a:rPr lang="tr-TR" sz="1800" b="0" i="0" u="none" strike="noStrike" dirty="0">
                          <a:solidFill>
                            <a:srgbClr val="000000"/>
                          </a:solidFill>
                          <a:latin typeface="Calibri"/>
                        </a:rPr>
                        <a:t>Eğitim Toplantıları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30 </a:t>
                      </a:r>
                      <a:r>
                        <a:rPr lang="tr-TR" sz="1800" b="1" i="0" u="none" strike="noStrike" dirty="0">
                          <a:solidFill>
                            <a:srgbClr val="000000"/>
                          </a:solidFill>
                          <a:latin typeface="Calibri"/>
                        </a:rPr>
                        <a:t>yerde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t"/>
                      <a:r>
                        <a:rPr lang="tr-TR" sz="1800" b="0" i="0" u="none" strike="noStrike" dirty="0" smtClean="0">
                          <a:solidFill>
                            <a:srgbClr val="000000"/>
                          </a:solidFill>
                          <a:latin typeface="Calibri"/>
                        </a:rPr>
                        <a:t>Kamu Kurumları,</a:t>
                      </a:r>
                      <a:r>
                        <a:rPr lang="tr-TR" sz="1800" b="0" i="0" u="none" strike="noStrike" baseline="0" dirty="0" smtClean="0">
                          <a:solidFill>
                            <a:srgbClr val="000000"/>
                          </a:solidFill>
                          <a:latin typeface="Calibri"/>
                        </a:rPr>
                        <a:t> Üniversiteler, </a:t>
                      </a:r>
                      <a:r>
                        <a:rPr lang="tr-TR" sz="1800" b="0" i="0" u="none" strike="noStrike" baseline="0" dirty="0" err="1" smtClean="0">
                          <a:solidFill>
                            <a:srgbClr val="000000"/>
                          </a:solidFill>
                          <a:latin typeface="Calibri"/>
                        </a:rPr>
                        <a:t>STKlar</a:t>
                      </a:r>
                      <a:r>
                        <a:rPr lang="tr-TR" sz="1800" b="0" i="0" u="none" strike="noStrike" baseline="0" dirty="0" smtClean="0">
                          <a:solidFill>
                            <a:srgbClr val="000000"/>
                          </a:solidFill>
                          <a:latin typeface="Calibri"/>
                        </a:rPr>
                        <a:t>, </a:t>
                      </a:r>
                      <a:r>
                        <a:rPr lang="tr-TR" sz="1800" b="0" i="0" u="none" strike="noStrike" baseline="0" dirty="0" err="1" smtClean="0">
                          <a:solidFill>
                            <a:srgbClr val="000000"/>
                          </a:solidFill>
                          <a:latin typeface="Calibri"/>
                        </a:rPr>
                        <a:t>OSBler</a:t>
                      </a:r>
                      <a:r>
                        <a:rPr lang="tr-TR" sz="1800" b="0" i="0" u="none" strike="noStrike" baseline="0" dirty="0" smtClean="0">
                          <a:solidFill>
                            <a:srgbClr val="000000"/>
                          </a:solidFill>
                          <a:latin typeface="Calibri"/>
                        </a:rPr>
                        <a:t>, Meslek Odaları </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t"/>
                      <a:r>
                        <a:rPr lang="tr-TR" sz="1800" b="0" i="0" u="none" strike="noStrike" dirty="0" smtClean="0">
                          <a:solidFill>
                            <a:srgbClr val="000000"/>
                          </a:solidFill>
                          <a:latin typeface="Calibri"/>
                        </a:rPr>
                        <a:t>Yapılıyor </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715021">
                <a:tc>
                  <a:txBody>
                    <a:bodyPr/>
                    <a:lstStyle/>
                    <a:p>
                      <a:pPr algn="l" rtl="0" fontAlgn="ctr"/>
                      <a:r>
                        <a:rPr lang="tr-TR" sz="1800" b="0" i="0" u="none" strike="noStrike">
                          <a:solidFill>
                            <a:srgbClr val="000000"/>
                          </a:solidFill>
                          <a:latin typeface="Calibri"/>
                        </a:rPr>
                        <a:t>Resmi Yazı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150+</a:t>
                      </a:r>
                      <a:endParaRPr lang="tr-TR" sz="1800" b="1"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t"/>
                      <a:r>
                        <a:rPr lang="tr-TR" sz="1800" b="0" i="0" u="none" strike="noStrike" dirty="0" smtClean="0">
                          <a:solidFill>
                            <a:srgbClr val="000000"/>
                          </a:solidFill>
                          <a:latin typeface="+mn-lt"/>
                        </a:rPr>
                        <a:t>Kamu Kurumları,</a:t>
                      </a:r>
                      <a:r>
                        <a:rPr lang="tr-TR" sz="1800" b="0" i="0" u="none" strike="noStrike" baseline="0" dirty="0" smtClean="0">
                          <a:solidFill>
                            <a:srgbClr val="000000"/>
                          </a:solidFill>
                          <a:latin typeface="+mn-lt"/>
                        </a:rPr>
                        <a:t> Üniversiteler, </a:t>
                      </a:r>
                      <a:r>
                        <a:rPr lang="tr-TR" sz="1800" b="0" i="0" u="none" strike="noStrike" baseline="0" dirty="0" err="1" smtClean="0">
                          <a:solidFill>
                            <a:srgbClr val="000000"/>
                          </a:solidFill>
                          <a:latin typeface="+mn-lt"/>
                        </a:rPr>
                        <a:t>STKlar</a:t>
                      </a:r>
                      <a:r>
                        <a:rPr lang="tr-TR" sz="1800" b="0" i="0" u="none" strike="noStrike" baseline="0" dirty="0" smtClean="0">
                          <a:solidFill>
                            <a:srgbClr val="000000"/>
                          </a:solidFill>
                          <a:latin typeface="+mn-lt"/>
                        </a:rPr>
                        <a:t>, </a:t>
                      </a:r>
                      <a:r>
                        <a:rPr lang="tr-TR" sz="1800" b="0" i="0" u="none" strike="noStrike" baseline="0" dirty="0" err="1" smtClean="0">
                          <a:solidFill>
                            <a:srgbClr val="000000"/>
                          </a:solidFill>
                          <a:latin typeface="+mn-lt"/>
                        </a:rPr>
                        <a:t>OSBler</a:t>
                      </a:r>
                      <a:r>
                        <a:rPr lang="tr-TR" sz="1800" b="0" i="0" u="none" strike="noStrike" baseline="0" dirty="0" smtClean="0">
                          <a:solidFill>
                            <a:srgbClr val="000000"/>
                          </a:solidFill>
                          <a:latin typeface="+mn-lt"/>
                        </a:rPr>
                        <a:t>, Meslek Odaları </a:t>
                      </a:r>
                      <a:endParaRPr lang="tr-TR" sz="1800" b="0" i="0" u="none" strike="noStrike" dirty="0">
                        <a:solidFill>
                          <a:srgbClr val="000000"/>
                        </a:solidFill>
                        <a:latin typeface="+mn-lt"/>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t"/>
                      <a:r>
                        <a:rPr lang="tr-TR" sz="1800" b="0" i="0" u="none" strike="noStrike" dirty="0" smtClean="0">
                          <a:solidFill>
                            <a:srgbClr val="000000"/>
                          </a:solidFill>
                          <a:latin typeface="Calibri"/>
                        </a:rPr>
                        <a:t>Yapılacak</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1068142">
                <a:tc>
                  <a:txBody>
                    <a:bodyPr/>
                    <a:lstStyle/>
                    <a:p>
                      <a:pPr algn="l" rtl="0" fontAlgn="ctr"/>
                      <a:r>
                        <a:rPr lang="tr-TR" sz="1800" b="0" i="0" u="none" strike="noStrike" dirty="0">
                          <a:solidFill>
                            <a:srgbClr val="000000"/>
                          </a:solidFill>
                          <a:latin typeface="Calibri"/>
                        </a:rPr>
                        <a:t>Program Rehberi </a:t>
                      </a:r>
                      <a:r>
                        <a:rPr lang="tr-TR" sz="1800" b="0" i="0" u="none" strike="noStrike" dirty="0" smtClean="0">
                          <a:solidFill>
                            <a:srgbClr val="000000"/>
                          </a:solidFill>
                          <a:latin typeface="Calibri"/>
                        </a:rPr>
                        <a:t>(Çift Taraflı)</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2000</a:t>
                      </a:r>
                      <a:endParaRPr lang="tr-TR" sz="1800" b="1"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t"/>
                      <a:r>
                        <a:rPr lang="tr-TR" sz="1800" b="0" i="0" u="none" strike="noStrike" dirty="0">
                          <a:solidFill>
                            <a:srgbClr val="000000"/>
                          </a:solidFill>
                          <a:latin typeface="Calibri"/>
                        </a:rPr>
                        <a:t>Toplantı Katılımcıları, YK üyeleri, KK Üyeleri, Ajans merkez ve YDO’ </a:t>
                      </a:r>
                      <a:r>
                        <a:rPr lang="tr-TR" sz="1800" b="0" i="0" u="none" strike="noStrike" dirty="0" err="1">
                          <a:solidFill>
                            <a:srgbClr val="000000"/>
                          </a:solidFill>
                          <a:latin typeface="Calibri"/>
                        </a:rPr>
                        <a:t>larına</a:t>
                      </a:r>
                      <a:r>
                        <a:rPr lang="tr-TR" sz="1800" b="0" i="0" u="none" strike="noStrike" dirty="0">
                          <a:solidFill>
                            <a:srgbClr val="000000"/>
                          </a:solidFill>
                          <a:latin typeface="Calibri"/>
                        </a:rPr>
                        <a:t>  gelen </a:t>
                      </a:r>
                      <a:r>
                        <a:rPr lang="tr-TR" sz="1800" b="0" i="0" u="none" strike="noStrike" dirty="0" smtClean="0">
                          <a:solidFill>
                            <a:srgbClr val="000000"/>
                          </a:solidFill>
                          <a:latin typeface="Calibri"/>
                        </a:rPr>
                        <a:t>başvuru </a:t>
                      </a:r>
                      <a:r>
                        <a:rPr lang="tr-TR" sz="1800" b="0" i="0" u="none" strike="noStrike" dirty="0">
                          <a:solidFill>
                            <a:srgbClr val="000000"/>
                          </a:solidFill>
                          <a:latin typeface="Calibri"/>
                        </a:rPr>
                        <a:t>sahipleri </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t"/>
                      <a:r>
                        <a:rPr lang="tr-TR" sz="1800" b="0" i="0" u="none" strike="noStrike" dirty="0" smtClean="0">
                          <a:solidFill>
                            <a:srgbClr val="000000"/>
                          </a:solidFill>
                          <a:latin typeface="Calibri"/>
                        </a:rPr>
                        <a:t>Yapıldı</a:t>
                      </a:r>
                      <a:endParaRPr lang="tr-TR" sz="1800" b="0"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430616">
                <a:tc>
                  <a:txBody>
                    <a:bodyPr/>
                    <a:lstStyle/>
                    <a:p>
                      <a:pPr algn="l" rtl="0" fontAlgn="ctr"/>
                      <a:r>
                        <a:rPr lang="tr-TR" sz="1800" b="0" i="0" u="none" strike="noStrike" dirty="0">
                          <a:solidFill>
                            <a:srgbClr val="000000"/>
                          </a:solidFill>
                          <a:latin typeface="Calibri"/>
                        </a:rPr>
                        <a:t>Afiş</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800" b="1" i="0" u="none" strike="noStrike" dirty="0" smtClean="0">
                          <a:solidFill>
                            <a:srgbClr val="000000"/>
                          </a:solidFill>
                          <a:latin typeface="Calibri"/>
                        </a:rPr>
                        <a:t>300</a:t>
                      </a:r>
                      <a:endParaRPr lang="tr-TR" sz="1800" b="1" i="0" u="none" strike="noStrike" dirty="0">
                        <a:solidFill>
                          <a:srgbClr val="000000"/>
                        </a:solidFill>
                        <a:latin typeface="Calibri"/>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t"/>
                      <a:r>
                        <a:rPr lang="tr-TR" sz="1800" b="0" i="0" u="none" strike="noStrike" dirty="0" smtClean="0">
                          <a:solidFill>
                            <a:srgbClr val="000000"/>
                          </a:solidFill>
                          <a:latin typeface="+mn-lt"/>
                        </a:rPr>
                        <a:t>Kamu Kurumları,</a:t>
                      </a:r>
                      <a:r>
                        <a:rPr lang="tr-TR" sz="1800" b="0" i="0" u="none" strike="noStrike" baseline="0" dirty="0" smtClean="0">
                          <a:solidFill>
                            <a:srgbClr val="000000"/>
                          </a:solidFill>
                          <a:latin typeface="+mn-lt"/>
                        </a:rPr>
                        <a:t> Üniversiteler, </a:t>
                      </a:r>
                      <a:r>
                        <a:rPr lang="tr-TR" sz="1800" b="0" i="0" u="none" strike="noStrike" baseline="0" dirty="0" err="1" smtClean="0">
                          <a:solidFill>
                            <a:srgbClr val="000000"/>
                          </a:solidFill>
                          <a:latin typeface="+mn-lt"/>
                        </a:rPr>
                        <a:t>STKlar</a:t>
                      </a:r>
                      <a:r>
                        <a:rPr lang="tr-TR" sz="1800" b="0" i="0" u="none" strike="noStrike" baseline="0" dirty="0" smtClean="0">
                          <a:solidFill>
                            <a:srgbClr val="000000"/>
                          </a:solidFill>
                          <a:latin typeface="+mn-lt"/>
                        </a:rPr>
                        <a:t>, </a:t>
                      </a:r>
                      <a:r>
                        <a:rPr lang="tr-TR" sz="1800" b="0" i="0" u="none" strike="noStrike" baseline="0" dirty="0" err="1" smtClean="0">
                          <a:solidFill>
                            <a:srgbClr val="000000"/>
                          </a:solidFill>
                          <a:latin typeface="+mn-lt"/>
                        </a:rPr>
                        <a:t>OSBler</a:t>
                      </a:r>
                      <a:r>
                        <a:rPr lang="tr-TR" sz="1800" b="0" i="0" u="none" strike="noStrike" baseline="0" dirty="0" smtClean="0">
                          <a:solidFill>
                            <a:srgbClr val="000000"/>
                          </a:solidFill>
                          <a:latin typeface="+mn-lt"/>
                        </a:rPr>
                        <a:t>, Meslek Odaları </a:t>
                      </a:r>
                      <a:endParaRPr lang="tr-TR" sz="1800" b="0" i="0" u="none" strike="noStrike" dirty="0">
                        <a:solidFill>
                          <a:srgbClr val="000000"/>
                        </a:solidFill>
                        <a:latin typeface="+mn-lt"/>
                      </a:endParaRP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mn-lt"/>
                        </a:rPr>
                        <a:t>Baskıda</a:t>
                      </a:r>
                    </a:p>
                  </a:txBody>
                  <a:tcPr marL="6819" marR="6819" marT="68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178246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3"/>
          <p:cNvGraphicFramePr/>
          <p:nvPr>
            <p:extLst>
              <p:ext uri="{D42A27DB-BD31-4B8C-83A1-F6EECF244321}">
                <p14:modId xmlns:p14="http://schemas.microsoft.com/office/powerpoint/2010/main" val="2539278541"/>
              </p:ext>
            </p:extLst>
          </p:nvPr>
        </p:nvGraphicFramePr>
        <p:xfrm>
          <a:off x="5320580" y="2996952"/>
          <a:ext cx="3571900" cy="117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34"/>
          <p:cNvGraphicFramePr/>
          <p:nvPr>
            <p:extLst>
              <p:ext uri="{D42A27DB-BD31-4B8C-83A1-F6EECF244321}">
                <p14:modId xmlns:p14="http://schemas.microsoft.com/office/powerpoint/2010/main" val="1961221097"/>
              </p:ext>
            </p:extLst>
          </p:nvPr>
        </p:nvGraphicFramePr>
        <p:xfrm>
          <a:off x="5191317" y="4797152"/>
          <a:ext cx="3643338"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37"/>
          <p:cNvGraphicFramePr/>
          <p:nvPr>
            <p:extLst>
              <p:ext uri="{D42A27DB-BD31-4B8C-83A1-F6EECF244321}">
                <p14:modId xmlns:p14="http://schemas.microsoft.com/office/powerpoint/2010/main" val="2219902720"/>
              </p:ext>
            </p:extLst>
          </p:nvPr>
        </p:nvGraphicFramePr>
        <p:xfrm>
          <a:off x="5320580" y="1052736"/>
          <a:ext cx="3571900" cy="12805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36"/>
          <p:cNvGraphicFramePr/>
          <p:nvPr>
            <p:extLst>
              <p:ext uri="{D42A27DB-BD31-4B8C-83A1-F6EECF244321}">
                <p14:modId xmlns:p14="http://schemas.microsoft.com/office/powerpoint/2010/main" val="3517469979"/>
              </p:ext>
            </p:extLst>
          </p:nvPr>
        </p:nvGraphicFramePr>
        <p:xfrm>
          <a:off x="268972" y="1703657"/>
          <a:ext cx="2357422" cy="22968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Diagram 36"/>
          <p:cNvGraphicFramePr/>
          <p:nvPr>
            <p:extLst>
              <p:ext uri="{D42A27DB-BD31-4B8C-83A1-F6EECF244321}">
                <p14:modId xmlns:p14="http://schemas.microsoft.com/office/powerpoint/2010/main" val="1165890588"/>
              </p:ext>
            </p:extLst>
          </p:nvPr>
        </p:nvGraphicFramePr>
        <p:xfrm>
          <a:off x="323528" y="5013392"/>
          <a:ext cx="2214546" cy="134421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nvGrpSpPr>
          <p:cNvPr id="2" name="16 Grup"/>
          <p:cNvGrpSpPr>
            <a:grpSpLocks/>
          </p:cNvGrpSpPr>
          <p:nvPr/>
        </p:nvGrpSpPr>
        <p:grpSpPr bwMode="auto">
          <a:xfrm>
            <a:off x="3021833" y="1124744"/>
            <a:ext cx="2232247" cy="1157827"/>
            <a:chOff x="0" y="0"/>
            <a:chExt cx="2232468" cy="1296805"/>
          </a:xfrm>
          <a:solidFill>
            <a:schemeClr val="accent2"/>
          </a:solidFill>
        </p:grpSpPr>
        <p:sp>
          <p:nvSpPr>
            <p:cNvPr id="10" name="17 Yuvarlatılmış Dikdörtgen"/>
            <p:cNvSpPr/>
            <p:nvPr/>
          </p:nvSpPr>
          <p:spPr>
            <a:xfrm>
              <a:off x="0" y="0"/>
              <a:ext cx="2012433" cy="1216800"/>
            </a:xfrm>
            <a:prstGeom prst="roundRect">
              <a:avLst/>
            </a:prstGeom>
            <a:grpFill/>
            <a:effectLst>
              <a:outerShdw blurRad="50800" dist="139700" dir="2700000" algn="tl" rotWithShape="0">
                <a:prstClr val="black">
                  <a:alpha val="40000"/>
                </a:prstClr>
              </a:outerShdw>
            </a:effectLst>
            <a:scene3d>
              <a:camera prst="orthographicFront"/>
              <a:lightRig rig="threePt" dir="t"/>
            </a:scene3d>
            <a:sp3d>
              <a:bevelT prst="convex"/>
            </a:sp3d>
          </p:spPr>
          <p:style>
            <a:lnRef idx="3">
              <a:schemeClr val="lt1"/>
            </a:lnRef>
            <a:fillRef idx="1">
              <a:schemeClr val="accent1"/>
            </a:fillRef>
            <a:effectRef idx="1">
              <a:schemeClr val="accent1"/>
            </a:effectRef>
            <a:fontRef idx="minor">
              <a:schemeClr val="lt1"/>
            </a:fontRef>
          </p:style>
        </p:sp>
        <p:sp>
          <p:nvSpPr>
            <p:cNvPr id="11" name="Yuvarlatılmış Dikdörtgen 4"/>
            <p:cNvSpPr/>
            <p:nvPr/>
          </p:nvSpPr>
          <p:spPr>
            <a:xfrm>
              <a:off x="0" y="0"/>
              <a:ext cx="2232468" cy="1296805"/>
            </a:xfrm>
            <a:prstGeom prst="rect">
              <a:avLst/>
            </a:prstGeom>
            <a:grpFill/>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tr-TR" sz="1600" b="1" dirty="0">
                  <a:solidFill>
                    <a:schemeClr val="bg1"/>
                  </a:solidFill>
                  <a:latin typeface="Tahoma" pitchFamily="34" charset="0"/>
                  <a:ea typeface="Tahoma" pitchFamily="34" charset="0"/>
                  <a:cs typeface="Tahoma" pitchFamily="34" charset="0"/>
                </a:rPr>
                <a:t>Doğrudan Finansman Desteği</a:t>
              </a:r>
              <a:endParaRPr lang="tr-TR" sz="1600" dirty="0">
                <a:solidFill>
                  <a:schemeClr val="bg1"/>
                </a:solidFill>
                <a:latin typeface="Tahoma" pitchFamily="34" charset="0"/>
                <a:ea typeface="Tahoma" pitchFamily="34" charset="0"/>
                <a:cs typeface="Tahoma" pitchFamily="34" charset="0"/>
              </a:endParaRPr>
            </a:p>
          </p:txBody>
        </p:sp>
      </p:grpSp>
      <p:grpSp>
        <p:nvGrpSpPr>
          <p:cNvPr id="3" name="19 Grup"/>
          <p:cNvGrpSpPr>
            <a:grpSpLocks/>
          </p:cNvGrpSpPr>
          <p:nvPr/>
        </p:nvGrpSpPr>
        <p:grpSpPr bwMode="auto">
          <a:xfrm>
            <a:off x="3131840" y="2924944"/>
            <a:ext cx="2160240" cy="1228247"/>
            <a:chOff x="-10964" y="962593"/>
            <a:chExt cx="2110894" cy="1229481"/>
          </a:xfrm>
          <a:solidFill>
            <a:schemeClr val="tx2">
              <a:lumMod val="75000"/>
            </a:schemeClr>
          </a:solidFill>
        </p:grpSpPr>
        <p:sp>
          <p:nvSpPr>
            <p:cNvPr id="13" name="20 Yuvarlatılmış Dikdörtgen"/>
            <p:cNvSpPr/>
            <p:nvPr/>
          </p:nvSpPr>
          <p:spPr>
            <a:xfrm>
              <a:off x="-10964" y="962593"/>
              <a:ext cx="2012433" cy="1216800"/>
            </a:xfrm>
            <a:prstGeom prst="roundRect">
              <a:avLst/>
            </a:prstGeom>
            <a:grpFill/>
            <a:effectLst>
              <a:outerShdw blurRad="50800" dist="139700" dir="2700000" algn="tl" rotWithShape="0">
                <a:prstClr val="black">
                  <a:alpha val="40000"/>
                </a:prstClr>
              </a:outerShdw>
            </a:effectLst>
            <a:scene3d>
              <a:camera prst="orthographicFront"/>
              <a:lightRig rig="threePt" dir="t"/>
            </a:scene3d>
            <a:sp3d>
              <a:bevelT prst="convex"/>
            </a:sp3d>
          </p:spPr>
          <p:style>
            <a:lnRef idx="3">
              <a:schemeClr val="lt1"/>
            </a:lnRef>
            <a:fillRef idx="1">
              <a:schemeClr val="accent1"/>
            </a:fillRef>
            <a:effectRef idx="1">
              <a:schemeClr val="accent1"/>
            </a:effectRef>
            <a:fontRef idx="minor">
              <a:schemeClr val="lt1"/>
            </a:fontRef>
          </p:style>
        </p:sp>
        <p:sp>
          <p:nvSpPr>
            <p:cNvPr id="14" name="Yuvarlatılmış Dikdörtgen 4"/>
            <p:cNvSpPr/>
            <p:nvPr/>
          </p:nvSpPr>
          <p:spPr>
            <a:xfrm>
              <a:off x="59399" y="962593"/>
              <a:ext cx="2040531" cy="1229481"/>
            </a:xfrm>
            <a:prstGeom prst="rect">
              <a:avLst/>
            </a:prstGeom>
            <a:grpFill/>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tr-TR" sz="1600" b="1" dirty="0">
                  <a:solidFill>
                    <a:schemeClr val="bg1"/>
                  </a:solidFill>
                  <a:latin typeface="Tahoma" pitchFamily="34" charset="0"/>
                  <a:ea typeface="Tahoma" pitchFamily="34" charset="0"/>
                  <a:cs typeface="Tahoma" pitchFamily="34" charset="0"/>
                </a:rPr>
                <a:t>Dolaylı Finansman Desteği</a:t>
              </a:r>
              <a:endParaRPr lang="tr-TR" sz="1600" dirty="0">
                <a:solidFill>
                  <a:schemeClr val="bg1"/>
                </a:solidFill>
                <a:latin typeface="Tahoma" pitchFamily="34" charset="0"/>
                <a:ea typeface="Tahoma" pitchFamily="34" charset="0"/>
                <a:cs typeface="Tahoma" pitchFamily="34" charset="0"/>
              </a:endParaRPr>
            </a:p>
          </p:txBody>
        </p:sp>
      </p:grpSp>
      <p:sp>
        <p:nvSpPr>
          <p:cNvPr id="15" name="22 Sağ Ok"/>
          <p:cNvSpPr/>
          <p:nvPr/>
        </p:nvSpPr>
        <p:spPr bwMode="auto">
          <a:xfrm>
            <a:off x="2627784" y="1772816"/>
            <a:ext cx="428628" cy="35719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defRPr/>
            </a:pPr>
            <a:endParaRPr lang="tr-TR"/>
          </a:p>
        </p:txBody>
      </p:sp>
      <p:sp>
        <p:nvSpPr>
          <p:cNvPr id="16" name="23 Sağ Ok"/>
          <p:cNvSpPr/>
          <p:nvPr/>
        </p:nvSpPr>
        <p:spPr bwMode="auto">
          <a:xfrm>
            <a:off x="2714612" y="3431850"/>
            <a:ext cx="428628" cy="35719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defRPr/>
            </a:pPr>
            <a:endParaRPr lang="tr-TR"/>
          </a:p>
        </p:txBody>
      </p:sp>
      <p:sp>
        <p:nvSpPr>
          <p:cNvPr id="17" name="24 Sağ Ok"/>
          <p:cNvSpPr/>
          <p:nvPr/>
        </p:nvSpPr>
        <p:spPr bwMode="auto">
          <a:xfrm>
            <a:off x="2643174" y="5534199"/>
            <a:ext cx="2428892" cy="35719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defRPr/>
            </a:pPr>
            <a:endParaRPr lang="tr-TR"/>
          </a:p>
        </p:txBody>
      </p:sp>
      <p:sp>
        <p:nvSpPr>
          <p:cNvPr id="18" name="19 Dikdörtgen"/>
          <p:cNvSpPr>
            <a:spLocks noGrp="1"/>
          </p:cNvSpPr>
          <p:nvPr>
            <p:ph type="title"/>
          </p:nvPr>
        </p:nvSpPr>
        <p:spPr>
          <a:xfrm>
            <a:off x="1043608" y="107921"/>
            <a:ext cx="7272808" cy="584775"/>
          </a:xfrm>
          <a:prstGeom prst="rect">
            <a:avLst/>
          </a:prstGeom>
          <a:solidFill>
            <a:schemeClr val="tx2">
              <a:lumMod val="60000"/>
              <a:lumOff val="40000"/>
            </a:schemeClr>
          </a:solidFill>
          <a:ln>
            <a:solidFill>
              <a:schemeClr val="bg1"/>
            </a:solidFill>
          </a:ln>
        </p:spPr>
        <p:txBody>
          <a:bodyPr wrap="square">
            <a:spAutoFit/>
          </a:bodyPr>
          <a:lstStyle/>
          <a:p>
            <a:pPr algn="ctr" eaLnBrk="0" hangingPunct="0"/>
            <a:r>
              <a:rPr lang="tr-TR" sz="3200" b="1" dirty="0" smtClean="0">
                <a:solidFill>
                  <a:schemeClr val="bg1"/>
                </a:solidFill>
              </a:rPr>
              <a:t>AJANS DESTEK MEKANİZMALARI</a:t>
            </a:r>
            <a:endParaRPr lang="en-US" sz="3200" b="1" dirty="0">
              <a:solidFill>
                <a:schemeClr val="bg1"/>
              </a:solidFill>
            </a:endParaRPr>
          </a:p>
        </p:txBody>
      </p:sp>
    </p:spTree>
    <p:extLst>
      <p:ext uri="{BB962C8B-B14F-4D97-AF65-F5344CB8AC3E}">
        <p14:creationId xmlns:p14="http://schemas.microsoft.com/office/powerpoint/2010/main" val="413904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565040494"/>
              </p:ext>
            </p:extLst>
          </p:nvPr>
        </p:nvGraphicFramePr>
        <p:xfrm>
          <a:off x="539553" y="1484785"/>
          <a:ext cx="8280918" cy="3240360"/>
        </p:xfrm>
        <a:graphic>
          <a:graphicData uri="http://schemas.openxmlformats.org/drawingml/2006/table">
            <a:tbl>
              <a:tblPr firstRow="1" firstCol="1" bandRow="1"/>
              <a:tblGrid>
                <a:gridCol w="2107461"/>
                <a:gridCol w="1832576"/>
                <a:gridCol w="1832576"/>
                <a:gridCol w="2508305"/>
              </a:tblGrid>
              <a:tr h="1076532">
                <a:tc>
                  <a:txBody>
                    <a:bodyPr/>
                    <a:lstStyle/>
                    <a:p>
                      <a:pPr algn="just">
                        <a:lnSpc>
                          <a:spcPct val="115000"/>
                        </a:lnSpc>
                        <a:spcAft>
                          <a:spcPts val="0"/>
                        </a:spcAft>
                      </a:pPr>
                      <a:r>
                        <a:rPr lang="tr-TR" sz="2800" dirty="0">
                          <a:solidFill>
                            <a:srgbClr val="000000"/>
                          </a:solidFill>
                          <a:effectLst/>
                          <a:latin typeface="Calibri"/>
                          <a:ea typeface="Times New Roman"/>
                          <a:cs typeface="Calibri"/>
                        </a:rPr>
                        <a:t>Yılı </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Başvuru </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 Başarılı </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Tahsis Edilen Kaynak</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r>
              <a:tr h="721276">
                <a:tc>
                  <a:txBody>
                    <a:bodyPr/>
                    <a:lstStyle/>
                    <a:p>
                      <a:pPr algn="just">
                        <a:lnSpc>
                          <a:spcPct val="115000"/>
                        </a:lnSpc>
                        <a:spcAft>
                          <a:spcPts val="0"/>
                        </a:spcAft>
                      </a:pPr>
                      <a:r>
                        <a:rPr lang="tr-TR" sz="2800" dirty="0">
                          <a:solidFill>
                            <a:srgbClr val="000000"/>
                          </a:solidFill>
                          <a:effectLst/>
                          <a:latin typeface="Calibri"/>
                          <a:ea typeface="Times New Roman"/>
                          <a:cs typeface="Calibri"/>
                        </a:rPr>
                        <a:t>2010</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103</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15</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2800">
                          <a:solidFill>
                            <a:srgbClr val="000000"/>
                          </a:solidFill>
                          <a:effectLst/>
                          <a:latin typeface="Calibri"/>
                          <a:ea typeface="Times New Roman"/>
                          <a:cs typeface="Calibri"/>
                        </a:rPr>
                        <a:t>740.835 TL</a:t>
                      </a:r>
                      <a:endParaRPr lang="tr-TR" sz="2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721276">
                <a:tc>
                  <a:txBody>
                    <a:bodyPr/>
                    <a:lstStyle/>
                    <a:p>
                      <a:pPr algn="just">
                        <a:lnSpc>
                          <a:spcPct val="115000"/>
                        </a:lnSpc>
                        <a:spcAft>
                          <a:spcPts val="0"/>
                        </a:spcAft>
                      </a:pPr>
                      <a:r>
                        <a:rPr lang="tr-TR" sz="2800">
                          <a:solidFill>
                            <a:srgbClr val="000000"/>
                          </a:solidFill>
                          <a:effectLst/>
                          <a:latin typeface="Calibri"/>
                          <a:ea typeface="Times New Roman"/>
                          <a:cs typeface="Calibri"/>
                        </a:rPr>
                        <a:t>2011</a:t>
                      </a:r>
                      <a:endParaRPr lang="tr-TR" sz="2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a:solidFill>
                            <a:srgbClr val="000000"/>
                          </a:solidFill>
                          <a:effectLst/>
                          <a:latin typeface="Calibri"/>
                          <a:ea typeface="Times New Roman"/>
                          <a:cs typeface="Calibri"/>
                        </a:rPr>
                        <a:t>134</a:t>
                      </a:r>
                      <a:endParaRPr lang="tr-TR" sz="2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20</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500.000 TL</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276">
                <a:tc>
                  <a:txBody>
                    <a:bodyPr/>
                    <a:lstStyle/>
                    <a:p>
                      <a:pPr algn="just">
                        <a:lnSpc>
                          <a:spcPct val="115000"/>
                        </a:lnSpc>
                        <a:spcAft>
                          <a:spcPts val="0"/>
                        </a:spcAft>
                      </a:pPr>
                      <a:r>
                        <a:rPr lang="tr-TR" sz="2800">
                          <a:solidFill>
                            <a:srgbClr val="000000"/>
                          </a:solidFill>
                          <a:effectLst/>
                          <a:latin typeface="Calibri"/>
                          <a:ea typeface="Times New Roman"/>
                          <a:cs typeface="Calibri"/>
                        </a:rPr>
                        <a:t>TOPLAM</a:t>
                      </a:r>
                      <a:endParaRPr lang="tr-TR" sz="2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237</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35</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2800" dirty="0">
                          <a:solidFill>
                            <a:srgbClr val="000000"/>
                          </a:solidFill>
                          <a:effectLst/>
                          <a:latin typeface="Calibri"/>
                          <a:ea typeface="Times New Roman"/>
                          <a:cs typeface="Calibri"/>
                        </a:rPr>
                        <a:t>1.240.835 TL</a:t>
                      </a:r>
                      <a:endParaRPr lang="tr-TR"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Metin kutusu 4"/>
          <p:cNvSpPr txBox="1"/>
          <p:nvPr/>
        </p:nvSpPr>
        <p:spPr>
          <a:xfrm>
            <a:off x="1043608" y="116632"/>
            <a:ext cx="7272808" cy="954107"/>
          </a:xfrm>
          <a:prstGeom prst="rect">
            <a:avLst/>
          </a:prstGeom>
          <a:solidFill>
            <a:schemeClr val="tx2">
              <a:lumMod val="60000"/>
              <a:lumOff val="40000"/>
            </a:schemeClr>
          </a:solidFill>
        </p:spPr>
        <p:txBody>
          <a:bodyPr wrap="square" rtlCol="0">
            <a:spAutoFit/>
          </a:bodyPr>
          <a:lstStyle/>
          <a:p>
            <a:pPr algn="ctr"/>
            <a:r>
              <a:rPr lang="tr-TR" sz="2800" b="1" dirty="0" smtClean="0">
                <a:solidFill>
                  <a:schemeClr val="bg1"/>
                </a:solidFill>
              </a:rPr>
              <a:t>YILLARA GÖRE BAŞVURU VE BAŞARILI DFD PROJE SAYILARI</a:t>
            </a:r>
            <a:endParaRPr lang="tr-TR" sz="2800" b="1" dirty="0">
              <a:solidFill>
                <a:schemeClr val="bg1"/>
              </a:solidFill>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4725144"/>
            <a:ext cx="2143125"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3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44624"/>
            <a:ext cx="7344816" cy="1200329"/>
          </a:xfrm>
          <a:prstGeom prst="rect">
            <a:avLst/>
          </a:prstGeom>
          <a:solidFill>
            <a:schemeClr val="tx2">
              <a:lumMod val="60000"/>
              <a:lumOff val="40000"/>
            </a:schemeClr>
          </a:solidFill>
        </p:spPr>
        <p:txBody>
          <a:bodyPr wrap="square" rtlCol="0">
            <a:spAutoFit/>
          </a:bodyPr>
          <a:lstStyle/>
          <a:p>
            <a:pPr algn="ctr"/>
            <a:r>
              <a:rPr lang="tr-TR" sz="3600" b="1" dirty="0" smtClean="0">
                <a:solidFill>
                  <a:schemeClr val="bg1"/>
                </a:solidFill>
              </a:rPr>
              <a:t>DOĞRUDAN FAALİYET DESTEĞİ NEDİR?</a:t>
            </a:r>
            <a:endParaRPr lang="tr-TR" sz="3600" b="1" dirty="0">
              <a:solidFill>
                <a:schemeClr val="bg1"/>
              </a:solidFill>
            </a:endParaRPr>
          </a:p>
        </p:txBody>
      </p:sp>
      <p:sp>
        <p:nvSpPr>
          <p:cNvPr id="3" name="Metin kutusu 2"/>
          <p:cNvSpPr txBox="1"/>
          <p:nvPr/>
        </p:nvSpPr>
        <p:spPr>
          <a:xfrm>
            <a:off x="668315" y="2708920"/>
            <a:ext cx="8152157" cy="3539430"/>
          </a:xfrm>
          <a:prstGeom prst="rect">
            <a:avLst/>
          </a:prstGeom>
          <a:solidFill>
            <a:schemeClr val="tx2">
              <a:lumMod val="20000"/>
              <a:lumOff val="80000"/>
            </a:schemeClr>
          </a:solidFill>
        </p:spPr>
        <p:txBody>
          <a:bodyPr wrap="square" rtlCol="0">
            <a:spAutoFit/>
          </a:bodyPr>
          <a:lstStyle/>
          <a:p>
            <a:pPr algn="just"/>
            <a:r>
              <a:rPr lang="tr-TR" sz="2800" dirty="0" smtClean="0"/>
              <a:t>Hatay, Kahramanmaraş, Osmaniye’ de yerel </a:t>
            </a:r>
            <a:r>
              <a:rPr lang="tr-TR" sz="2800" dirty="0"/>
              <a:t>ve bölgesel kalkınmaya katkı sağlayacak </a:t>
            </a:r>
            <a:r>
              <a:rPr lang="tr-TR" sz="2800" b="1" u="sng" dirty="0"/>
              <a:t>acil, kritik ve stratejik öneme </a:t>
            </a:r>
            <a:r>
              <a:rPr lang="tr-TR" sz="2800" b="1" u="sng" dirty="0" smtClean="0"/>
              <a:t>sahip;</a:t>
            </a:r>
          </a:p>
          <a:p>
            <a:pPr marL="457200" indent="-457200" algn="just">
              <a:buFont typeface="Wingdings" pitchFamily="2" charset="2"/>
              <a:buChar char="v"/>
            </a:pPr>
            <a:r>
              <a:rPr lang="tr-TR" sz="2800" dirty="0" smtClean="0"/>
              <a:t>Analiz</a:t>
            </a:r>
            <a:r>
              <a:rPr lang="tr-TR" sz="2800" dirty="0"/>
              <a:t>, </a:t>
            </a:r>
          </a:p>
          <a:p>
            <a:pPr marL="457200" indent="-457200" algn="just">
              <a:buFont typeface="Wingdings" pitchFamily="2" charset="2"/>
              <a:buChar char="v"/>
            </a:pPr>
            <a:r>
              <a:rPr lang="tr-TR" sz="2800" dirty="0" smtClean="0"/>
              <a:t>Araştırma</a:t>
            </a:r>
            <a:r>
              <a:rPr lang="tr-TR" sz="2800" dirty="0"/>
              <a:t>, </a:t>
            </a:r>
          </a:p>
          <a:p>
            <a:pPr marL="457200" indent="-457200" algn="just">
              <a:buFont typeface="Wingdings" pitchFamily="2" charset="2"/>
              <a:buChar char="v"/>
            </a:pPr>
            <a:r>
              <a:rPr lang="tr-TR" sz="2800" dirty="0" smtClean="0"/>
              <a:t>Planlama</a:t>
            </a:r>
            <a:r>
              <a:rPr lang="tr-TR" sz="2800" dirty="0"/>
              <a:t>, </a:t>
            </a:r>
          </a:p>
          <a:p>
            <a:pPr marL="457200" indent="-457200" algn="just">
              <a:buFont typeface="Wingdings" pitchFamily="2" charset="2"/>
              <a:buChar char="v"/>
            </a:pPr>
            <a:r>
              <a:rPr lang="tr-TR" sz="2800" dirty="0" smtClean="0"/>
              <a:t>Fizibilite </a:t>
            </a:r>
            <a:r>
              <a:rPr lang="tr-TR" sz="2800" dirty="0"/>
              <a:t>ve </a:t>
            </a:r>
          </a:p>
          <a:p>
            <a:pPr marL="457200" indent="-457200" algn="just">
              <a:buFont typeface="Wingdings" pitchFamily="2" charset="2"/>
              <a:buChar char="v"/>
            </a:pPr>
            <a:r>
              <a:rPr lang="tr-TR" sz="2800" dirty="0" smtClean="0"/>
              <a:t>Modelleme </a:t>
            </a:r>
            <a:r>
              <a:rPr lang="tr-TR" sz="2800" dirty="0"/>
              <a:t>çalışmalarına destek </a:t>
            </a:r>
            <a:r>
              <a:rPr lang="tr-TR" sz="2800" dirty="0" smtClean="0"/>
              <a:t>sağlamaktır.</a:t>
            </a:r>
            <a:endParaRPr lang="tr-TR" sz="2800" dirty="0"/>
          </a:p>
        </p:txBody>
      </p:sp>
      <p:pic>
        <p:nvPicPr>
          <p:cNvPr id="1026" name="Picture 2" descr="https://encrypted-tbn3.gstatic.com/images?q=tbn:ANd9GcSh8ANhrMHdyrlwEbHt3vE6AskO5AFwYr_Y3H5EY02wJEKLE4Ag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842" y="644788"/>
            <a:ext cx="1515389" cy="204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7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35696" y="840956"/>
            <a:ext cx="5760640" cy="646331"/>
          </a:xfrm>
          <a:prstGeom prst="rect">
            <a:avLst/>
          </a:prstGeom>
          <a:solidFill>
            <a:schemeClr val="tx2">
              <a:lumMod val="60000"/>
              <a:lumOff val="40000"/>
            </a:schemeClr>
          </a:solidFill>
        </p:spPr>
        <p:txBody>
          <a:bodyPr wrap="square" rtlCol="0">
            <a:spAutoFit/>
          </a:bodyPr>
          <a:lstStyle/>
          <a:p>
            <a:pPr algn="ctr"/>
            <a:r>
              <a:rPr lang="tr-TR" sz="3600" b="1" dirty="0" smtClean="0">
                <a:solidFill>
                  <a:schemeClr val="bg1"/>
                </a:solidFill>
              </a:rPr>
              <a:t>KİMLER BAŞVURABİLİR?</a:t>
            </a:r>
            <a:endParaRPr lang="tr-TR" sz="3600" b="1" dirty="0">
              <a:solidFill>
                <a:schemeClr val="bg1"/>
              </a:solidFill>
            </a:endParaRPr>
          </a:p>
        </p:txBody>
      </p:sp>
      <p:grpSp>
        <p:nvGrpSpPr>
          <p:cNvPr id="5" name="Group 3"/>
          <p:cNvGrpSpPr>
            <a:grpSpLocks/>
          </p:cNvGrpSpPr>
          <p:nvPr/>
        </p:nvGrpSpPr>
        <p:grpSpPr bwMode="auto">
          <a:xfrm>
            <a:off x="3825238" y="3010401"/>
            <a:ext cx="1857065" cy="1816023"/>
            <a:chOff x="4071" y="1584"/>
            <a:chExt cx="1092" cy="1097"/>
          </a:xfrm>
          <a:solidFill>
            <a:schemeClr val="tx2">
              <a:lumMod val="60000"/>
              <a:lumOff val="40000"/>
            </a:schemeClr>
          </a:solidFill>
          <a:scene3d>
            <a:camera prst="orthographicFront">
              <a:rot lat="0" lon="0" rev="0"/>
            </a:camera>
            <a:lightRig rig="balanced" dir="t">
              <a:rot lat="0" lon="0" rev="8700000"/>
            </a:lightRig>
          </a:scene3d>
        </p:grpSpPr>
        <p:sp>
          <p:nvSpPr>
            <p:cNvPr id="6" name="Oval 4"/>
            <p:cNvSpPr>
              <a:spLocks noChangeArrowheads="1"/>
            </p:cNvSpPr>
            <p:nvPr/>
          </p:nvSpPr>
          <p:spPr bwMode="gray">
            <a:xfrm>
              <a:off x="4071" y="1584"/>
              <a:ext cx="1090" cy="1088"/>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wrap="none" anchor="ctr">
              <a:spAutoFit/>
            </a:bodyPr>
            <a:lstStyle/>
            <a:p>
              <a:endParaRPr lang="tr-TR"/>
            </a:p>
          </p:txBody>
        </p:sp>
        <p:sp>
          <p:nvSpPr>
            <p:cNvPr id="7" name="Oval 5"/>
            <p:cNvSpPr>
              <a:spLocks noChangeArrowheads="1"/>
            </p:cNvSpPr>
            <p:nvPr/>
          </p:nvSpPr>
          <p:spPr bwMode="gray">
            <a:xfrm>
              <a:off x="4073" y="1593"/>
              <a:ext cx="1090" cy="1088"/>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wrap="none" anchor="ctr">
              <a:spAutoFit/>
            </a:bodyPr>
            <a:lstStyle/>
            <a:p>
              <a:endParaRPr lang="tr-TR"/>
            </a:p>
          </p:txBody>
        </p:sp>
        <p:sp>
          <p:nvSpPr>
            <p:cNvPr id="8" name="Oval 6"/>
            <p:cNvSpPr>
              <a:spLocks noChangeArrowheads="1"/>
            </p:cNvSpPr>
            <p:nvPr/>
          </p:nvSpPr>
          <p:spPr bwMode="gray">
            <a:xfrm>
              <a:off x="4131" y="1655"/>
              <a:ext cx="946" cy="945"/>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spAutoFit/>
            </a:bodyPr>
            <a:lstStyle/>
            <a:p>
              <a:endParaRPr lang="tr-TR"/>
            </a:p>
          </p:txBody>
        </p:sp>
        <p:sp>
          <p:nvSpPr>
            <p:cNvPr id="9" name="Oval 7"/>
            <p:cNvSpPr>
              <a:spLocks noChangeArrowheads="1"/>
            </p:cNvSpPr>
            <p:nvPr/>
          </p:nvSpPr>
          <p:spPr bwMode="gray">
            <a:xfrm>
              <a:off x="4128" y="1650"/>
              <a:ext cx="946" cy="945"/>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spAutoFit/>
            </a:bodyPr>
            <a:lstStyle/>
            <a:p>
              <a:endParaRPr lang="tr-TR"/>
            </a:p>
          </p:txBody>
        </p:sp>
        <p:sp>
          <p:nvSpPr>
            <p:cNvPr id="10" name="Oval 8"/>
            <p:cNvSpPr>
              <a:spLocks noChangeArrowheads="1"/>
            </p:cNvSpPr>
            <p:nvPr/>
          </p:nvSpPr>
          <p:spPr bwMode="gray">
            <a:xfrm>
              <a:off x="4178" y="1703"/>
              <a:ext cx="852" cy="850"/>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spAutoFit/>
            </a:bodyPr>
            <a:lstStyle/>
            <a:p>
              <a:endParaRPr lang="tr-TR"/>
            </a:p>
          </p:txBody>
        </p:sp>
        <p:grpSp>
          <p:nvGrpSpPr>
            <p:cNvPr id="11" name="Group 9"/>
            <p:cNvGrpSpPr>
              <a:grpSpLocks/>
            </p:cNvGrpSpPr>
            <p:nvPr/>
          </p:nvGrpSpPr>
          <p:grpSpPr bwMode="auto">
            <a:xfrm>
              <a:off x="4197" y="1716"/>
              <a:ext cx="826" cy="825"/>
              <a:chOff x="4166" y="1706"/>
              <a:chExt cx="1252" cy="1252"/>
            </a:xfrm>
            <a:grpFill/>
          </p:grpSpPr>
          <p:sp>
            <p:nvSpPr>
              <p:cNvPr id="12" name="Oval 10"/>
              <p:cNvSpPr>
                <a:spLocks noChangeArrowheads="1"/>
              </p:cNvSpPr>
              <p:nvPr/>
            </p:nvSpPr>
            <p:spPr bwMode="gray">
              <a:xfrm>
                <a:off x="4166" y="1706"/>
                <a:ext cx="1252" cy="1252"/>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vert="eaVert" wrap="none" anchor="ctr"/>
              <a:lstStyle/>
              <a:p>
                <a:endParaRPr lang="tr-TR"/>
              </a:p>
            </p:txBody>
          </p:sp>
          <p:sp>
            <p:nvSpPr>
              <p:cNvPr id="13" name="Oval 11"/>
              <p:cNvSpPr>
                <a:spLocks noChangeArrowheads="1"/>
              </p:cNvSpPr>
              <p:nvPr/>
            </p:nvSpPr>
            <p:spPr bwMode="gray">
              <a:xfrm>
                <a:off x="4182" y="1713"/>
                <a:ext cx="1222" cy="1221"/>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vert="eaVert" wrap="none" anchor="ctr"/>
              <a:lstStyle/>
              <a:p>
                <a:endParaRPr lang="tr-TR" dirty="0"/>
              </a:p>
            </p:txBody>
          </p:sp>
          <p:sp>
            <p:nvSpPr>
              <p:cNvPr id="14" name="Oval 12"/>
              <p:cNvSpPr>
                <a:spLocks noChangeArrowheads="1"/>
              </p:cNvSpPr>
              <p:nvPr/>
            </p:nvSpPr>
            <p:spPr bwMode="gray">
              <a:xfrm rot="955620">
                <a:off x="4195" y="1725"/>
                <a:ext cx="1162" cy="1141"/>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vert="eaVert" wrap="none" anchor="ctr"/>
              <a:lstStyle/>
              <a:p>
                <a:endParaRPr lang="tr-TR"/>
              </a:p>
            </p:txBody>
          </p:sp>
          <p:sp>
            <p:nvSpPr>
              <p:cNvPr id="15" name="Oval 13"/>
              <p:cNvSpPr>
                <a:spLocks noChangeArrowheads="1"/>
              </p:cNvSpPr>
              <p:nvPr/>
            </p:nvSpPr>
            <p:spPr bwMode="gray">
              <a:xfrm rot="16200000">
                <a:off x="4216" y="1915"/>
                <a:ext cx="1007" cy="740"/>
              </a:xfrm>
              <a:prstGeom prst="ellipse">
                <a:avLst/>
              </a:prstGeom>
              <a:grpFill/>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vert="eaVert" wrap="none" anchor="ctr"/>
              <a:lstStyle/>
              <a:p>
                <a:r>
                  <a:rPr lang="tr-TR" sz="4000" b="1" dirty="0" smtClean="0">
                    <a:solidFill>
                      <a:schemeClr val="tx1"/>
                    </a:solidFill>
                  </a:rPr>
                  <a:t>DFD</a:t>
                </a:r>
                <a:endParaRPr lang="tr-TR" sz="4000" b="1" dirty="0">
                  <a:solidFill>
                    <a:schemeClr val="tx1"/>
                  </a:solidFill>
                </a:endParaRPr>
              </a:p>
            </p:txBody>
          </p:sp>
        </p:grpSp>
      </p:grpSp>
      <p:sp>
        <p:nvSpPr>
          <p:cNvPr id="16" name="Text Box 53"/>
          <p:cNvSpPr txBox="1">
            <a:spLocks noChangeArrowheads="1"/>
          </p:cNvSpPr>
          <p:nvPr/>
        </p:nvSpPr>
        <p:spPr bwMode="gray">
          <a:xfrm>
            <a:off x="3573513" y="1487287"/>
            <a:ext cx="2363916" cy="86177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Kamu Kurum ve </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Kuruluşları</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17" name="Text Box 53"/>
          <p:cNvSpPr txBox="1">
            <a:spLocks noChangeArrowheads="1"/>
          </p:cNvSpPr>
          <p:nvPr/>
        </p:nvSpPr>
        <p:spPr bwMode="gray">
          <a:xfrm>
            <a:off x="6445032" y="2298401"/>
            <a:ext cx="2360390" cy="47705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Yerel Yönetimler</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18" name="Text Box 53"/>
          <p:cNvSpPr txBox="1">
            <a:spLocks noChangeArrowheads="1"/>
          </p:cNvSpPr>
          <p:nvPr/>
        </p:nvSpPr>
        <p:spPr bwMode="gray">
          <a:xfrm>
            <a:off x="6881014" y="3710241"/>
            <a:ext cx="1895520" cy="47705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Üniversiteler</a:t>
            </a:r>
          </a:p>
        </p:txBody>
      </p:sp>
      <p:sp>
        <p:nvSpPr>
          <p:cNvPr id="19" name="Text Box 53"/>
          <p:cNvSpPr txBox="1">
            <a:spLocks noChangeArrowheads="1"/>
          </p:cNvSpPr>
          <p:nvPr/>
        </p:nvSpPr>
        <p:spPr bwMode="gray">
          <a:xfrm>
            <a:off x="547618" y="2128560"/>
            <a:ext cx="2612091" cy="1107996"/>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r>
              <a:rPr lang="tr-TR" sz="2200" b="1" dirty="0" smtClean="0">
                <a:ln w="1905"/>
                <a:solidFill>
                  <a:schemeClr val="tx1"/>
                </a:solidFill>
                <a:effectLst>
                  <a:innerShdw blurRad="69850" dist="43180" dir="5400000">
                    <a:srgbClr val="000000">
                      <a:alpha val="65000"/>
                    </a:srgbClr>
                  </a:innerShdw>
                </a:effectLst>
                <a:latin typeface="+mj-lt"/>
              </a:rPr>
              <a:t>Kamu Kurumu Niteliğindeki</a:t>
            </a:r>
          </a:p>
          <a:p>
            <a:pPr algn="ctr" eaLnBrk="0" hangingPunct="0"/>
            <a:r>
              <a:rPr lang="tr-TR" sz="2200" b="1" dirty="0" smtClean="0">
                <a:ln w="1905"/>
                <a:solidFill>
                  <a:schemeClr val="tx1"/>
                </a:solidFill>
                <a:effectLst>
                  <a:innerShdw blurRad="69850" dist="43180" dir="5400000">
                    <a:srgbClr val="000000">
                      <a:alpha val="65000"/>
                    </a:srgbClr>
                  </a:innerShdw>
                </a:effectLst>
                <a:latin typeface="+mj-lt"/>
              </a:rPr>
              <a:t> Meslek Kuruluşları</a:t>
            </a:r>
            <a:endParaRPr lang="en-US" sz="2200" b="1" dirty="0">
              <a:ln w="1905"/>
              <a:solidFill>
                <a:schemeClr val="tx1"/>
              </a:solidFill>
              <a:effectLst>
                <a:innerShdw blurRad="69850" dist="43180" dir="5400000">
                  <a:srgbClr val="000000">
                    <a:alpha val="65000"/>
                  </a:srgbClr>
                </a:innerShdw>
              </a:effectLst>
              <a:latin typeface="+mj-lt"/>
            </a:endParaRPr>
          </a:p>
        </p:txBody>
      </p:sp>
      <p:sp>
        <p:nvSpPr>
          <p:cNvPr id="20" name="Text Box 53"/>
          <p:cNvSpPr txBox="1">
            <a:spLocks noChangeArrowheads="1"/>
          </p:cNvSpPr>
          <p:nvPr/>
        </p:nvSpPr>
        <p:spPr bwMode="gray">
          <a:xfrm>
            <a:off x="586674" y="3558639"/>
            <a:ext cx="1856149" cy="86177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Sivil Toplum </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Kuruluşları</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21" name="Text Box 53"/>
          <p:cNvSpPr txBox="1">
            <a:spLocks noChangeArrowheads="1"/>
          </p:cNvSpPr>
          <p:nvPr/>
        </p:nvSpPr>
        <p:spPr bwMode="gray">
          <a:xfrm>
            <a:off x="6386820" y="4420413"/>
            <a:ext cx="2625719" cy="86177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OSB, Küçük Sanayi</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 Siteleri</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22" name="Text Box 53"/>
          <p:cNvSpPr txBox="1">
            <a:spLocks noChangeArrowheads="1"/>
          </p:cNvSpPr>
          <p:nvPr/>
        </p:nvSpPr>
        <p:spPr bwMode="gray">
          <a:xfrm>
            <a:off x="3159709" y="5430256"/>
            <a:ext cx="3335080" cy="1246495"/>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Teknoparklar, Teknoloji </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ve </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İş Geliştirme Merkezleri</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23" name="Text Box 53"/>
          <p:cNvSpPr txBox="1">
            <a:spLocks noChangeArrowheads="1"/>
          </p:cNvSpPr>
          <p:nvPr/>
        </p:nvSpPr>
        <p:spPr bwMode="gray">
          <a:xfrm>
            <a:off x="618722" y="4656265"/>
            <a:ext cx="1940788" cy="861774"/>
          </a:xfrm>
          <a:prstGeom prst="rect">
            <a:avLst/>
          </a:prstGeom>
          <a:solidFill>
            <a:schemeClr val="accent1">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a:spAutoFit/>
          </a:bodyPr>
          <a:lstStyle/>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Birlikler, </a:t>
            </a:r>
          </a:p>
          <a:p>
            <a:pPr algn="ctr" eaLnBrk="0" hangingPunct="0"/>
            <a:r>
              <a:rPr lang="tr-TR" sz="2500" b="1" dirty="0" smtClean="0">
                <a:ln w="1905"/>
                <a:solidFill>
                  <a:schemeClr val="tx1"/>
                </a:solidFill>
                <a:effectLst>
                  <a:innerShdw blurRad="69850" dist="43180" dir="5400000">
                    <a:srgbClr val="000000">
                      <a:alpha val="65000"/>
                    </a:srgbClr>
                  </a:innerShdw>
                </a:effectLst>
                <a:latin typeface="+mj-lt"/>
              </a:rPr>
              <a:t>Kooperatifler</a:t>
            </a:r>
            <a:endParaRPr lang="en-US" sz="2500" b="1" dirty="0">
              <a:ln w="1905"/>
              <a:solidFill>
                <a:schemeClr val="tx1"/>
              </a:solidFill>
              <a:effectLst>
                <a:innerShdw blurRad="69850" dist="43180" dir="5400000">
                  <a:srgbClr val="000000">
                    <a:alpha val="65000"/>
                  </a:srgbClr>
                </a:innerShdw>
              </a:effectLst>
              <a:latin typeface="+mj-lt"/>
            </a:endParaRPr>
          </a:p>
        </p:txBody>
      </p:sp>
      <p:sp>
        <p:nvSpPr>
          <p:cNvPr id="24" name="AutoShape 15"/>
          <p:cNvSpPr>
            <a:spLocks noChangeArrowheads="1"/>
          </p:cNvSpPr>
          <p:nvPr/>
        </p:nvSpPr>
        <p:spPr bwMode="gray">
          <a:xfrm rot="2639418">
            <a:off x="3201747" y="3000319"/>
            <a:ext cx="832198" cy="457200"/>
          </a:xfrm>
          <a:prstGeom prst="leftArrow">
            <a:avLst>
              <a:gd name="adj1" fmla="val 31250"/>
              <a:gd name="adj2" fmla="val 71531"/>
            </a:avLst>
          </a:prstGeom>
          <a:gradFill rotWithShape="1">
            <a:gsLst>
              <a:gs pos="53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25" name="AutoShape 17"/>
          <p:cNvSpPr>
            <a:spLocks noChangeArrowheads="1"/>
          </p:cNvSpPr>
          <p:nvPr/>
        </p:nvSpPr>
        <p:spPr bwMode="gray">
          <a:xfrm>
            <a:off x="2948501" y="3720169"/>
            <a:ext cx="865188" cy="457200"/>
          </a:xfrm>
          <a:prstGeom prst="leftArrow">
            <a:avLst>
              <a:gd name="adj1" fmla="val 31250"/>
              <a:gd name="adj2" fmla="val 71531"/>
            </a:avLst>
          </a:prstGeom>
          <a:gradFill rotWithShape="1">
            <a:gsLst>
              <a:gs pos="53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26" name="AutoShape 16"/>
          <p:cNvSpPr>
            <a:spLocks noChangeArrowheads="1"/>
          </p:cNvSpPr>
          <p:nvPr/>
        </p:nvSpPr>
        <p:spPr bwMode="gray">
          <a:xfrm rot="19713482">
            <a:off x="3217535" y="4463733"/>
            <a:ext cx="825501" cy="457200"/>
          </a:xfrm>
          <a:prstGeom prst="leftArrow">
            <a:avLst>
              <a:gd name="adj1" fmla="val 31250"/>
              <a:gd name="adj2" fmla="val 71531"/>
            </a:avLst>
          </a:prstGeom>
          <a:gradFill rotWithShape="1">
            <a:gsLst>
              <a:gs pos="53000">
                <a:schemeClr val="tx2">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27" name="AutoShape 17"/>
          <p:cNvSpPr>
            <a:spLocks noChangeArrowheads="1"/>
          </p:cNvSpPr>
          <p:nvPr/>
        </p:nvSpPr>
        <p:spPr bwMode="gray">
          <a:xfrm rot="16200000">
            <a:off x="4413556" y="4947524"/>
            <a:ext cx="683830" cy="457200"/>
          </a:xfrm>
          <a:prstGeom prst="leftArrow">
            <a:avLst>
              <a:gd name="adj1" fmla="val 31250"/>
              <a:gd name="adj2" fmla="val 71531"/>
            </a:avLst>
          </a:prstGeom>
          <a:gradFill rotWithShape="1">
            <a:gsLst>
              <a:gs pos="53000">
                <a:schemeClr val="tx2">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28" name="AutoShape 18"/>
          <p:cNvSpPr>
            <a:spLocks noChangeArrowheads="1"/>
          </p:cNvSpPr>
          <p:nvPr/>
        </p:nvSpPr>
        <p:spPr bwMode="gray">
          <a:xfrm rot="12692956">
            <a:off x="5489811" y="4471162"/>
            <a:ext cx="788988" cy="457200"/>
          </a:xfrm>
          <a:prstGeom prst="leftArrow">
            <a:avLst>
              <a:gd name="adj1" fmla="val 31250"/>
              <a:gd name="adj2" fmla="val 71531"/>
            </a:avLst>
          </a:prstGeom>
          <a:gradFill rotWithShape="1">
            <a:gsLst>
              <a:gs pos="53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29" name="AutoShape 15"/>
          <p:cNvSpPr>
            <a:spLocks noChangeArrowheads="1"/>
          </p:cNvSpPr>
          <p:nvPr/>
        </p:nvSpPr>
        <p:spPr bwMode="gray">
          <a:xfrm rot="10800000">
            <a:off x="5683427" y="3720169"/>
            <a:ext cx="923925" cy="457200"/>
          </a:xfrm>
          <a:prstGeom prst="leftArrow">
            <a:avLst>
              <a:gd name="adj1" fmla="val 31250"/>
              <a:gd name="adj2" fmla="val 71531"/>
            </a:avLst>
          </a:prstGeom>
          <a:gradFill rotWithShape="1">
            <a:gsLst>
              <a:gs pos="51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30" name="AutoShape 17"/>
          <p:cNvSpPr>
            <a:spLocks noChangeArrowheads="1"/>
          </p:cNvSpPr>
          <p:nvPr/>
        </p:nvSpPr>
        <p:spPr bwMode="gray">
          <a:xfrm rot="5400000">
            <a:off x="4410468" y="2465463"/>
            <a:ext cx="690005" cy="457200"/>
          </a:xfrm>
          <a:prstGeom prst="leftArrow">
            <a:avLst>
              <a:gd name="adj1" fmla="val 31250"/>
              <a:gd name="adj2" fmla="val 71531"/>
            </a:avLst>
          </a:prstGeom>
          <a:gradFill rotWithShape="1">
            <a:gsLst>
              <a:gs pos="51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sp>
        <p:nvSpPr>
          <p:cNvPr id="31" name="AutoShape 15"/>
          <p:cNvSpPr>
            <a:spLocks noChangeArrowheads="1"/>
          </p:cNvSpPr>
          <p:nvPr/>
        </p:nvSpPr>
        <p:spPr bwMode="gray">
          <a:xfrm rot="8317727">
            <a:off x="5497236" y="3007956"/>
            <a:ext cx="831914" cy="457200"/>
          </a:xfrm>
          <a:prstGeom prst="leftArrow">
            <a:avLst>
              <a:gd name="adj1" fmla="val 31250"/>
              <a:gd name="adj2" fmla="val 71531"/>
            </a:avLst>
          </a:prstGeom>
          <a:gradFill rotWithShape="1">
            <a:gsLst>
              <a:gs pos="51000">
                <a:schemeClr val="accent1">
                  <a:lumMod val="50000"/>
                </a:schemeClr>
              </a:gs>
              <a:gs pos="100000">
                <a:srgbClr val="666699">
                  <a:gamma/>
                  <a:tint val="42353"/>
                  <a:invGamma/>
                </a:srgbClr>
              </a:gs>
            </a:gsLst>
            <a:lin ang="0" scaled="1"/>
          </a:gradFill>
          <a:ln w="9525" algn="ctr">
            <a:noFill/>
            <a:miter lim="800000"/>
            <a:headEnd/>
            <a:tailEnd/>
          </a:ln>
          <a:effectLst/>
        </p:spPr>
        <p:txBody>
          <a:bodyPr wrap="none" anchor="ctr"/>
          <a:lstStyle/>
          <a:p>
            <a:endParaRPr lang="tr-TR"/>
          </a:p>
        </p:txBody>
      </p:sp>
      <p:pic>
        <p:nvPicPr>
          <p:cNvPr id="1026" name="Picture 2" descr="http://www.mercanshipping.com/basvuru/Wor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380" y="713926"/>
            <a:ext cx="1824137" cy="164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86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4252</TotalTime>
  <Words>2653</Words>
  <Application>Microsoft Office PowerPoint</Application>
  <PresentationFormat>Ekran Gösterisi (4:3)</PresentationFormat>
  <Paragraphs>428</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PowerPoint Sunusu</vt:lpstr>
      <vt:lpstr>PowerPoint Sunusu</vt:lpstr>
      <vt:lpstr>PowerPoint Sunusu</vt:lpstr>
      <vt:lpstr>DFD- TD PROGRAMLARI TANITIM  ÇALIŞMALARI</vt:lpstr>
      <vt:lpstr>AJANS DESTEK MEKANİZMALARI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ZAFER ULGUR</dc:creator>
  <cp:lastModifiedBy>TUĞÇE ALTUN</cp:lastModifiedBy>
  <cp:revision>532</cp:revision>
  <dcterms:created xsi:type="dcterms:W3CDTF">2013-01-29T15:30:12Z</dcterms:created>
  <dcterms:modified xsi:type="dcterms:W3CDTF">2013-09-19T13:50:31Z</dcterms:modified>
</cp:coreProperties>
</file>