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handoutMasterIdLst>
    <p:handoutMasterId r:id="rId51"/>
  </p:handoutMasterIdLst>
  <p:sldIdLst>
    <p:sldId id="410" r:id="rId2"/>
    <p:sldId id="411" r:id="rId3"/>
    <p:sldId id="412" r:id="rId4"/>
    <p:sldId id="415" r:id="rId5"/>
    <p:sldId id="417" r:id="rId6"/>
    <p:sldId id="418" r:id="rId7"/>
    <p:sldId id="419" r:id="rId8"/>
    <p:sldId id="420" r:id="rId9"/>
    <p:sldId id="422" r:id="rId10"/>
    <p:sldId id="423" r:id="rId11"/>
    <p:sldId id="424" r:id="rId12"/>
    <p:sldId id="425" r:id="rId13"/>
    <p:sldId id="427" r:id="rId14"/>
    <p:sldId id="428" r:id="rId15"/>
    <p:sldId id="429" r:id="rId16"/>
    <p:sldId id="430" r:id="rId17"/>
    <p:sldId id="431" r:id="rId18"/>
    <p:sldId id="432" r:id="rId19"/>
    <p:sldId id="433" r:id="rId20"/>
    <p:sldId id="434" r:id="rId21"/>
    <p:sldId id="435" r:id="rId22"/>
    <p:sldId id="436" r:id="rId23"/>
    <p:sldId id="437" r:id="rId24"/>
    <p:sldId id="438" r:id="rId25"/>
    <p:sldId id="439" r:id="rId26"/>
    <p:sldId id="440" r:id="rId27"/>
    <p:sldId id="441" r:id="rId28"/>
    <p:sldId id="442" r:id="rId29"/>
    <p:sldId id="443" r:id="rId30"/>
    <p:sldId id="444" r:id="rId31"/>
    <p:sldId id="445" r:id="rId32"/>
    <p:sldId id="446" r:id="rId33"/>
    <p:sldId id="447" r:id="rId34"/>
    <p:sldId id="448" r:id="rId35"/>
    <p:sldId id="449" r:id="rId36"/>
    <p:sldId id="450" r:id="rId37"/>
    <p:sldId id="451" r:id="rId38"/>
    <p:sldId id="452" r:id="rId39"/>
    <p:sldId id="453" r:id="rId40"/>
    <p:sldId id="454" r:id="rId41"/>
    <p:sldId id="455" r:id="rId42"/>
    <p:sldId id="456" r:id="rId43"/>
    <p:sldId id="457" r:id="rId44"/>
    <p:sldId id="464" r:id="rId45"/>
    <p:sldId id="458" r:id="rId46"/>
    <p:sldId id="459" r:id="rId47"/>
    <p:sldId id="460" r:id="rId48"/>
    <p:sldId id="463" r:id="rId49"/>
  </p:sldIdLst>
  <p:sldSz cx="9144000" cy="6858000" type="screen4x3"/>
  <p:notesSz cx="6858000" cy="9144000"/>
  <p:custDataLst>
    <p:tags r:id="rId52"/>
  </p:custDataLst>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BF41"/>
    <a:srgbClr val="FF0000"/>
    <a:srgbClr val="D5D52B"/>
    <a:srgbClr val="B6BF41"/>
    <a:srgbClr val="9D236C"/>
    <a:srgbClr val="FF33CC"/>
    <a:srgbClr val="996600"/>
    <a:srgbClr val="993300"/>
    <a:srgbClr val="A7191C"/>
    <a:srgbClr val="5CB89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Orta Stil 2 - Vurgu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Orta Stil 2 - Vurg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Orta Stil 4 - Vurgu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Orta Stil 3 - Vurgu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1949" autoAdjust="0"/>
  </p:normalViewPr>
  <p:slideViewPr>
    <p:cSldViewPr>
      <p:cViewPr varScale="1">
        <p:scale>
          <a:sx n="71" d="100"/>
          <a:sy n="71" d="100"/>
        </p:scale>
        <p:origin x="-13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276"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407A66-43A9-45FD-BCE3-9B7665DF3C20}" type="doc">
      <dgm:prSet loTypeId="urn:microsoft.com/office/officeart/2005/8/layout/bProcess3" loCatId="process" qsTypeId="urn:microsoft.com/office/officeart/2005/8/quickstyle/3d2" qsCatId="3D" csTypeId="urn:microsoft.com/office/officeart/2005/8/colors/colorful3" csCatId="colorful" phldr="1"/>
      <dgm:spPr>
        <a:scene3d>
          <a:camera prst="orthographicFront">
            <a:rot lat="21299999" lon="0" rev="0"/>
          </a:camera>
          <a:lightRig rig="threePt" dir="t"/>
        </a:scene3d>
      </dgm:spPr>
    </dgm:pt>
    <dgm:pt modelId="{EF29A207-9D83-4C48-BB75-E3EE817CE048}">
      <dgm:prSet phldrT="[Metin]"/>
      <dgm:spPr/>
      <dgm:t>
        <a:bodyPr/>
        <a:lstStyle/>
        <a:p>
          <a:r>
            <a:rPr lang="tr-TR" dirty="0" smtClean="0"/>
            <a:t>Sözleşme imzalama</a:t>
          </a:r>
          <a:endParaRPr lang="tr-TR" dirty="0"/>
        </a:p>
      </dgm:t>
    </dgm:pt>
    <dgm:pt modelId="{E34D4615-9C30-49E3-A740-6DA12AC91063}" type="parTrans" cxnId="{2D486F0E-E5B9-4BCF-BDDF-B92000EA94A1}">
      <dgm:prSet/>
      <dgm:spPr/>
      <dgm:t>
        <a:bodyPr/>
        <a:lstStyle/>
        <a:p>
          <a:endParaRPr lang="tr-TR"/>
        </a:p>
      </dgm:t>
    </dgm:pt>
    <dgm:pt modelId="{782B4C42-3E7A-4B0C-B3B7-CAA7F53A65A9}" type="sibTrans" cxnId="{2D486F0E-E5B9-4BCF-BDDF-B92000EA94A1}">
      <dgm:prSet/>
      <dgm:spPr/>
      <dgm:t>
        <a:bodyPr/>
        <a:lstStyle/>
        <a:p>
          <a:endParaRPr lang="tr-TR"/>
        </a:p>
      </dgm:t>
    </dgm:pt>
    <dgm:pt modelId="{40F2AB66-5660-4321-965B-CD1816D728EF}">
      <dgm:prSet phldrT="[Metin]"/>
      <dgm:spPr/>
      <dgm:t>
        <a:bodyPr/>
        <a:lstStyle/>
        <a:p>
          <a:r>
            <a:rPr lang="tr-TR" dirty="0" smtClean="0"/>
            <a:t>Başlangıç toplantıları</a:t>
          </a:r>
          <a:endParaRPr lang="tr-TR" dirty="0"/>
        </a:p>
      </dgm:t>
    </dgm:pt>
    <dgm:pt modelId="{01AEAC94-F638-4806-906C-C940B83D625C}" type="parTrans" cxnId="{D3DD7B88-0CF2-4CEE-9387-F8B8CEDD5363}">
      <dgm:prSet/>
      <dgm:spPr/>
      <dgm:t>
        <a:bodyPr/>
        <a:lstStyle/>
        <a:p>
          <a:endParaRPr lang="tr-TR"/>
        </a:p>
      </dgm:t>
    </dgm:pt>
    <dgm:pt modelId="{2403FB2D-5067-487B-9F91-510A3FF19669}" type="sibTrans" cxnId="{D3DD7B88-0CF2-4CEE-9387-F8B8CEDD5363}">
      <dgm:prSet/>
      <dgm:spPr/>
      <dgm:t>
        <a:bodyPr/>
        <a:lstStyle/>
        <a:p>
          <a:endParaRPr lang="tr-TR"/>
        </a:p>
      </dgm:t>
    </dgm:pt>
    <dgm:pt modelId="{52ABDBB0-92EC-4501-89D0-5BAB377B8615}">
      <dgm:prSet phldrT="[Meti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tr-TR" dirty="0" smtClean="0"/>
            <a:t>Eğitim toplantıları</a:t>
          </a:r>
          <a:endParaRPr lang="tr-TR" dirty="0"/>
        </a:p>
      </dgm:t>
    </dgm:pt>
    <dgm:pt modelId="{64D439EE-633A-4C4D-9B8C-1E5EDAD2B965}" type="parTrans" cxnId="{1133D570-B000-49BB-A724-0A97D657964D}">
      <dgm:prSet/>
      <dgm:spPr/>
      <dgm:t>
        <a:bodyPr/>
        <a:lstStyle/>
        <a:p>
          <a:endParaRPr lang="tr-TR"/>
        </a:p>
      </dgm:t>
    </dgm:pt>
    <dgm:pt modelId="{D7152228-40E1-497B-AB42-368DF4292BF0}" type="sibTrans" cxnId="{1133D570-B000-49BB-A724-0A97D657964D}">
      <dgm:prSet/>
      <dgm:spPr/>
      <dgm:t>
        <a:bodyPr/>
        <a:lstStyle/>
        <a:p>
          <a:endParaRPr lang="tr-TR"/>
        </a:p>
      </dgm:t>
    </dgm:pt>
    <dgm:pt modelId="{807E7B22-8FD8-4FE1-A94A-977E7468A380}">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tr-TR" dirty="0" smtClean="0"/>
            <a:t>İlk izleme ziyareti</a:t>
          </a:r>
          <a:endParaRPr lang="tr-TR" dirty="0"/>
        </a:p>
      </dgm:t>
    </dgm:pt>
    <dgm:pt modelId="{7F65CF5E-4320-458F-A308-8940AA846AAB}" type="parTrans" cxnId="{BD6EA1F7-3928-4C9E-BC69-2E7A16644D53}">
      <dgm:prSet/>
      <dgm:spPr/>
      <dgm:t>
        <a:bodyPr/>
        <a:lstStyle/>
        <a:p>
          <a:endParaRPr lang="tr-TR"/>
        </a:p>
      </dgm:t>
    </dgm:pt>
    <dgm:pt modelId="{6CF5635E-EFD3-440C-86AC-1BC02A91CC84}" type="sibTrans" cxnId="{BD6EA1F7-3928-4C9E-BC69-2E7A16644D53}">
      <dgm:prSet/>
      <dgm:spPr/>
      <dgm:t>
        <a:bodyPr/>
        <a:lstStyle/>
        <a:p>
          <a:endParaRPr lang="tr-TR"/>
        </a:p>
      </dgm:t>
    </dgm:pt>
    <dgm:pt modelId="{51A43980-501F-47C2-A113-A188E621D3E0}">
      <dgm:prSet/>
      <dgm:spPr/>
      <dgm:t>
        <a:bodyPr/>
        <a:lstStyle/>
        <a:p>
          <a:r>
            <a:rPr lang="tr-TR" dirty="0" smtClean="0"/>
            <a:t>Düzenli izleme ziyareti</a:t>
          </a:r>
          <a:endParaRPr lang="tr-TR" dirty="0"/>
        </a:p>
      </dgm:t>
    </dgm:pt>
    <dgm:pt modelId="{C290A9D3-AEAC-49AA-BC4F-223E45B248CF}" type="parTrans" cxnId="{AF75B74F-AEF1-45A5-BB25-936F11E77A2D}">
      <dgm:prSet/>
      <dgm:spPr/>
      <dgm:t>
        <a:bodyPr/>
        <a:lstStyle/>
        <a:p>
          <a:endParaRPr lang="tr-TR"/>
        </a:p>
      </dgm:t>
    </dgm:pt>
    <dgm:pt modelId="{421CBCF5-434C-48CE-8EBB-0BB972F9FCC8}" type="sibTrans" cxnId="{AF75B74F-AEF1-45A5-BB25-936F11E77A2D}">
      <dgm:prSet/>
      <dgm:spPr/>
      <dgm:t>
        <a:bodyPr/>
        <a:lstStyle/>
        <a:p>
          <a:endParaRPr lang="tr-TR"/>
        </a:p>
      </dgm:t>
    </dgm:pt>
    <dgm:pt modelId="{E9906784-CF29-4C9F-ACE8-990F2ACCDFF4}">
      <dgm:prSet/>
      <dgm:spPr/>
      <dgm:t>
        <a:bodyPr/>
        <a:lstStyle/>
        <a:p>
          <a:r>
            <a:rPr lang="tr-TR" dirty="0" smtClean="0"/>
            <a:t>Ön ödeme</a:t>
          </a:r>
          <a:endParaRPr lang="tr-TR" dirty="0"/>
        </a:p>
      </dgm:t>
    </dgm:pt>
    <dgm:pt modelId="{66C86D77-EB5D-4906-B9FF-ED35A91A48D8}" type="parTrans" cxnId="{B2BC6B60-82BD-40E4-9BE3-F8F3322D27B9}">
      <dgm:prSet/>
      <dgm:spPr/>
      <dgm:t>
        <a:bodyPr/>
        <a:lstStyle/>
        <a:p>
          <a:endParaRPr lang="tr-TR"/>
        </a:p>
      </dgm:t>
    </dgm:pt>
    <dgm:pt modelId="{518B6626-40FC-4D68-94CE-BA66293963FA}" type="sibTrans" cxnId="{B2BC6B60-82BD-40E4-9BE3-F8F3322D27B9}">
      <dgm:prSet/>
      <dgm:spPr/>
      <dgm:t>
        <a:bodyPr/>
        <a:lstStyle/>
        <a:p>
          <a:endParaRPr lang="tr-TR"/>
        </a:p>
      </dgm:t>
    </dgm:pt>
    <dgm:pt modelId="{1951FDE5-1A1E-4406-846D-D4431CDE6FFF}">
      <dgm:prSet/>
      <dgm:spPr/>
      <dgm:t>
        <a:bodyPr/>
        <a:lstStyle/>
        <a:p>
          <a:r>
            <a:rPr lang="tr-TR" dirty="0" smtClean="0"/>
            <a:t>Ara rapor</a:t>
          </a:r>
          <a:endParaRPr lang="tr-TR" dirty="0"/>
        </a:p>
      </dgm:t>
    </dgm:pt>
    <dgm:pt modelId="{745CCA81-864F-4731-A20F-D916EF263491}" type="parTrans" cxnId="{447ED477-1631-4C2F-BE0B-455FC2682FCF}">
      <dgm:prSet/>
      <dgm:spPr/>
      <dgm:t>
        <a:bodyPr/>
        <a:lstStyle/>
        <a:p>
          <a:endParaRPr lang="tr-TR"/>
        </a:p>
      </dgm:t>
    </dgm:pt>
    <dgm:pt modelId="{DCE1A770-1305-4D94-8EFE-146B2BE766E4}" type="sibTrans" cxnId="{447ED477-1631-4C2F-BE0B-455FC2682FCF}">
      <dgm:prSet/>
      <dgm:spPr/>
      <dgm:t>
        <a:bodyPr/>
        <a:lstStyle/>
        <a:p>
          <a:endParaRPr lang="tr-TR"/>
        </a:p>
      </dgm:t>
    </dgm:pt>
    <dgm:pt modelId="{776E21EC-B4EA-4FBC-ABAB-3477D54DDA08}">
      <dgm:prSet/>
      <dgm:spPr/>
      <dgm:t>
        <a:bodyPr/>
        <a:lstStyle/>
        <a:p>
          <a:r>
            <a:rPr lang="tr-TR" dirty="0" smtClean="0"/>
            <a:t>Ara ödeme</a:t>
          </a:r>
          <a:endParaRPr lang="tr-TR" dirty="0"/>
        </a:p>
      </dgm:t>
    </dgm:pt>
    <dgm:pt modelId="{C2DBED41-8E57-4E82-BD88-CFDAE1A32F27}" type="parTrans" cxnId="{EACD2A4F-40EC-4B82-A541-0FA33CAA50D5}">
      <dgm:prSet/>
      <dgm:spPr/>
      <dgm:t>
        <a:bodyPr/>
        <a:lstStyle/>
        <a:p>
          <a:endParaRPr lang="tr-TR"/>
        </a:p>
      </dgm:t>
    </dgm:pt>
    <dgm:pt modelId="{A55C0675-B8C1-4CB7-A7B8-66E784EB81C3}" type="sibTrans" cxnId="{EACD2A4F-40EC-4B82-A541-0FA33CAA50D5}">
      <dgm:prSet/>
      <dgm:spPr/>
      <dgm:t>
        <a:bodyPr/>
        <a:lstStyle/>
        <a:p>
          <a:endParaRPr lang="tr-TR"/>
        </a:p>
      </dgm:t>
    </dgm:pt>
    <dgm:pt modelId="{BA40E22F-2133-42A1-9C23-90163799ABD2}">
      <dgm:prSet/>
      <dgm:spPr/>
      <dgm:t>
        <a:bodyPr/>
        <a:lstStyle/>
        <a:p>
          <a:r>
            <a:rPr lang="tr-TR" dirty="0" smtClean="0"/>
            <a:t>Nihai rapor</a:t>
          </a:r>
          <a:endParaRPr lang="tr-TR" dirty="0"/>
        </a:p>
      </dgm:t>
    </dgm:pt>
    <dgm:pt modelId="{8EA26E7B-0E3A-4B88-9ABC-7F30B4CA3F3E}" type="parTrans" cxnId="{F2CF5CBE-15E1-4F58-B7EB-A2B6771D7EF6}">
      <dgm:prSet/>
      <dgm:spPr/>
      <dgm:t>
        <a:bodyPr/>
        <a:lstStyle/>
        <a:p>
          <a:endParaRPr lang="tr-TR"/>
        </a:p>
      </dgm:t>
    </dgm:pt>
    <dgm:pt modelId="{55717036-1B60-44E6-A8EF-6BFA0C90CC2F}" type="sibTrans" cxnId="{F2CF5CBE-15E1-4F58-B7EB-A2B6771D7EF6}">
      <dgm:prSet/>
      <dgm:spPr/>
      <dgm:t>
        <a:bodyPr/>
        <a:lstStyle/>
        <a:p>
          <a:endParaRPr lang="tr-TR"/>
        </a:p>
      </dgm:t>
    </dgm:pt>
    <dgm:pt modelId="{8B1A5C88-B962-43FF-ABB7-1CFF0AE8A53D}">
      <dgm:prSet/>
      <dgm:spPr/>
      <dgm:t>
        <a:bodyPr/>
        <a:lstStyle/>
        <a:p>
          <a:r>
            <a:rPr lang="tr-TR" dirty="0" smtClean="0"/>
            <a:t>Nihai ödeme</a:t>
          </a:r>
          <a:endParaRPr lang="tr-TR" dirty="0"/>
        </a:p>
      </dgm:t>
    </dgm:pt>
    <dgm:pt modelId="{4371955A-D926-44BA-A8DC-FA6DBA980785}" type="parTrans" cxnId="{03A2157A-D15A-42E7-9447-DD90495264E9}">
      <dgm:prSet/>
      <dgm:spPr/>
      <dgm:t>
        <a:bodyPr/>
        <a:lstStyle/>
        <a:p>
          <a:endParaRPr lang="tr-TR"/>
        </a:p>
      </dgm:t>
    </dgm:pt>
    <dgm:pt modelId="{A62711D4-5BC4-4A61-8D3F-275DD7AD1B69}" type="sibTrans" cxnId="{03A2157A-D15A-42E7-9447-DD90495264E9}">
      <dgm:prSet/>
      <dgm:spPr/>
      <dgm:t>
        <a:bodyPr/>
        <a:lstStyle/>
        <a:p>
          <a:endParaRPr lang="tr-TR"/>
        </a:p>
      </dgm:t>
    </dgm:pt>
    <dgm:pt modelId="{F2709F5F-9CDB-4085-B938-0DA35EE48B22}">
      <dgm:prSet/>
      <dgm:spPr/>
      <dgm:t>
        <a:bodyPr/>
        <a:lstStyle/>
        <a:p>
          <a:r>
            <a:rPr lang="tr-TR" dirty="0" smtClean="0"/>
            <a:t>Proje Sonrası Değerlendirme Raporu</a:t>
          </a:r>
          <a:endParaRPr lang="tr-TR" dirty="0"/>
        </a:p>
      </dgm:t>
    </dgm:pt>
    <dgm:pt modelId="{EDAF2334-051C-4583-B349-442084DAE5B2}" type="parTrans" cxnId="{62C2A489-1504-4B7F-8414-AB5924BAD1FE}">
      <dgm:prSet/>
      <dgm:spPr/>
      <dgm:t>
        <a:bodyPr/>
        <a:lstStyle/>
        <a:p>
          <a:endParaRPr lang="tr-TR"/>
        </a:p>
      </dgm:t>
    </dgm:pt>
    <dgm:pt modelId="{FA71E76C-59E4-41F4-AF2E-2BED1F2BCC52}" type="sibTrans" cxnId="{62C2A489-1504-4B7F-8414-AB5924BAD1FE}">
      <dgm:prSet/>
      <dgm:spPr/>
      <dgm:t>
        <a:bodyPr/>
        <a:lstStyle/>
        <a:p>
          <a:endParaRPr lang="tr-TR"/>
        </a:p>
      </dgm:t>
    </dgm:pt>
    <dgm:pt modelId="{CFB100E7-108F-479D-99A4-5A8A6CB110D5}">
      <dgm:prSet/>
      <dgm:spPr/>
      <dgm:t>
        <a:bodyPr/>
        <a:lstStyle/>
        <a:p>
          <a:r>
            <a:rPr lang="tr-TR" dirty="0" smtClean="0"/>
            <a:t>Anlık izleme ziyaretleri</a:t>
          </a:r>
          <a:endParaRPr lang="tr-TR" dirty="0"/>
        </a:p>
      </dgm:t>
    </dgm:pt>
    <dgm:pt modelId="{E73E6074-CA75-4934-B533-7AE9D48508F2}" type="parTrans" cxnId="{1E85B58F-50D4-479D-BC39-0C5139BB4019}">
      <dgm:prSet/>
      <dgm:spPr/>
      <dgm:t>
        <a:bodyPr/>
        <a:lstStyle/>
        <a:p>
          <a:endParaRPr lang="tr-TR"/>
        </a:p>
      </dgm:t>
    </dgm:pt>
    <dgm:pt modelId="{C2E671CC-F46D-432D-B801-049BED76F472}" type="sibTrans" cxnId="{1E85B58F-50D4-479D-BC39-0C5139BB4019}">
      <dgm:prSet/>
      <dgm:spPr/>
      <dgm:t>
        <a:bodyPr/>
        <a:lstStyle/>
        <a:p>
          <a:endParaRPr lang="tr-TR"/>
        </a:p>
      </dgm:t>
    </dgm:pt>
    <dgm:pt modelId="{3A62970B-20B2-4924-91C9-46B9AF70EB8B}" type="pres">
      <dgm:prSet presAssocID="{E3407A66-43A9-45FD-BCE3-9B7665DF3C20}" presName="Name0" presStyleCnt="0">
        <dgm:presLayoutVars>
          <dgm:dir/>
          <dgm:resizeHandles val="exact"/>
        </dgm:presLayoutVars>
      </dgm:prSet>
      <dgm:spPr/>
    </dgm:pt>
    <dgm:pt modelId="{16E3D96A-E220-46E7-8A8F-00294DA1E951}" type="pres">
      <dgm:prSet presAssocID="{EF29A207-9D83-4C48-BB75-E3EE817CE048}" presName="node" presStyleLbl="node1" presStyleIdx="0" presStyleCnt="12">
        <dgm:presLayoutVars>
          <dgm:bulletEnabled val="1"/>
        </dgm:presLayoutVars>
      </dgm:prSet>
      <dgm:spPr>
        <a:prstGeom prst="round2DiagRect">
          <a:avLst/>
        </a:prstGeom>
      </dgm:spPr>
      <dgm:t>
        <a:bodyPr/>
        <a:lstStyle/>
        <a:p>
          <a:endParaRPr lang="tr-TR"/>
        </a:p>
      </dgm:t>
    </dgm:pt>
    <dgm:pt modelId="{36CE4783-75F4-42A1-ADC5-7FDEBF18D720}" type="pres">
      <dgm:prSet presAssocID="{782B4C42-3E7A-4B0C-B3B7-CAA7F53A65A9}" presName="sibTrans" presStyleLbl="sibTrans1D1" presStyleIdx="0" presStyleCnt="11"/>
      <dgm:spPr/>
      <dgm:t>
        <a:bodyPr/>
        <a:lstStyle/>
        <a:p>
          <a:endParaRPr lang="tr-TR"/>
        </a:p>
      </dgm:t>
    </dgm:pt>
    <dgm:pt modelId="{2CB1579A-9A3B-405B-B431-CF986D456B95}" type="pres">
      <dgm:prSet presAssocID="{782B4C42-3E7A-4B0C-B3B7-CAA7F53A65A9}" presName="connectorText" presStyleLbl="sibTrans1D1" presStyleIdx="0" presStyleCnt="11"/>
      <dgm:spPr/>
      <dgm:t>
        <a:bodyPr/>
        <a:lstStyle/>
        <a:p>
          <a:endParaRPr lang="tr-TR"/>
        </a:p>
      </dgm:t>
    </dgm:pt>
    <dgm:pt modelId="{94A5FA3D-422E-4F54-8160-41F81E93CC92}" type="pres">
      <dgm:prSet presAssocID="{40F2AB66-5660-4321-965B-CD1816D728EF}" presName="node" presStyleLbl="node1" presStyleIdx="1" presStyleCnt="12">
        <dgm:presLayoutVars>
          <dgm:bulletEnabled val="1"/>
        </dgm:presLayoutVars>
      </dgm:prSet>
      <dgm:spPr>
        <a:prstGeom prst="snip2SameRect">
          <a:avLst/>
        </a:prstGeom>
      </dgm:spPr>
      <dgm:t>
        <a:bodyPr/>
        <a:lstStyle/>
        <a:p>
          <a:endParaRPr lang="tr-TR"/>
        </a:p>
      </dgm:t>
    </dgm:pt>
    <dgm:pt modelId="{15587D2D-4ECE-405E-935F-A987DFF86827}" type="pres">
      <dgm:prSet presAssocID="{2403FB2D-5067-487B-9F91-510A3FF19669}" presName="sibTrans" presStyleLbl="sibTrans1D1" presStyleIdx="1" presStyleCnt="11"/>
      <dgm:spPr/>
      <dgm:t>
        <a:bodyPr/>
        <a:lstStyle/>
        <a:p>
          <a:endParaRPr lang="tr-TR"/>
        </a:p>
      </dgm:t>
    </dgm:pt>
    <dgm:pt modelId="{1EFE166E-FAD1-4C36-8544-BBBDB8125116}" type="pres">
      <dgm:prSet presAssocID="{2403FB2D-5067-487B-9F91-510A3FF19669}" presName="connectorText" presStyleLbl="sibTrans1D1" presStyleIdx="1" presStyleCnt="11"/>
      <dgm:spPr/>
      <dgm:t>
        <a:bodyPr/>
        <a:lstStyle/>
        <a:p>
          <a:endParaRPr lang="tr-TR"/>
        </a:p>
      </dgm:t>
    </dgm:pt>
    <dgm:pt modelId="{3F840683-9FDE-40DB-AC4E-3D02773DCC47}" type="pres">
      <dgm:prSet presAssocID="{52ABDBB0-92EC-4501-89D0-5BAB377B8615}" presName="node" presStyleLbl="node1" presStyleIdx="2" presStyleCnt="12">
        <dgm:presLayoutVars>
          <dgm:bulletEnabled val="1"/>
        </dgm:presLayoutVars>
      </dgm:prSet>
      <dgm:spPr>
        <a:prstGeom prst="snip2SameRect">
          <a:avLst/>
        </a:prstGeom>
      </dgm:spPr>
      <dgm:t>
        <a:bodyPr/>
        <a:lstStyle/>
        <a:p>
          <a:endParaRPr lang="tr-TR"/>
        </a:p>
      </dgm:t>
    </dgm:pt>
    <dgm:pt modelId="{677EB292-A619-478D-AAA2-43F0EFA1CBC0}" type="pres">
      <dgm:prSet presAssocID="{D7152228-40E1-497B-AB42-368DF4292BF0}" presName="sibTrans" presStyleLbl="sibTrans1D1" presStyleIdx="2" presStyleCnt="11"/>
      <dgm:spPr/>
      <dgm:t>
        <a:bodyPr/>
        <a:lstStyle/>
        <a:p>
          <a:endParaRPr lang="tr-TR"/>
        </a:p>
      </dgm:t>
    </dgm:pt>
    <dgm:pt modelId="{8A2D48B8-3EC5-430A-A9BD-4F3EE4EFF99F}" type="pres">
      <dgm:prSet presAssocID="{D7152228-40E1-497B-AB42-368DF4292BF0}" presName="connectorText" presStyleLbl="sibTrans1D1" presStyleIdx="2" presStyleCnt="11"/>
      <dgm:spPr/>
      <dgm:t>
        <a:bodyPr/>
        <a:lstStyle/>
        <a:p>
          <a:endParaRPr lang="tr-TR"/>
        </a:p>
      </dgm:t>
    </dgm:pt>
    <dgm:pt modelId="{64880DC9-F9C1-435C-A066-27BA006A4F61}" type="pres">
      <dgm:prSet presAssocID="{807E7B22-8FD8-4FE1-A94A-977E7468A380}" presName="node" presStyleLbl="node1" presStyleIdx="3" presStyleCnt="12">
        <dgm:presLayoutVars>
          <dgm:bulletEnabled val="1"/>
        </dgm:presLayoutVars>
      </dgm:prSet>
      <dgm:spPr>
        <a:prstGeom prst="roundRect">
          <a:avLst/>
        </a:prstGeom>
      </dgm:spPr>
      <dgm:t>
        <a:bodyPr/>
        <a:lstStyle/>
        <a:p>
          <a:endParaRPr lang="tr-TR"/>
        </a:p>
      </dgm:t>
    </dgm:pt>
    <dgm:pt modelId="{2EF590A8-CC3D-4549-A579-2A7F2B868EA7}" type="pres">
      <dgm:prSet presAssocID="{6CF5635E-EFD3-440C-86AC-1BC02A91CC84}" presName="sibTrans" presStyleLbl="sibTrans1D1" presStyleIdx="3" presStyleCnt="11"/>
      <dgm:spPr/>
      <dgm:t>
        <a:bodyPr/>
        <a:lstStyle/>
        <a:p>
          <a:endParaRPr lang="tr-TR"/>
        </a:p>
      </dgm:t>
    </dgm:pt>
    <dgm:pt modelId="{648978B4-6E63-41E0-8221-14551A16A9A2}" type="pres">
      <dgm:prSet presAssocID="{6CF5635E-EFD3-440C-86AC-1BC02A91CC84}" presName="connectorText" presStyleLbl="sibTrans1D1" presStyleIdx="3" presStyleCnt="11"/>
      <dgm:spPr/>
      <dgm:t>
        <a:bodyPr/>
        <a:lstStyle/>
        <a:p>
          <a:endParaRPr lang="tr-TR"/>
        </a:p>
      </dgm:t>
    </dgm:pt>
    <dgm:pt modelId="{C5168E37-C5F5-4C10-B692-A19E184C6623}" type="pres">
      <dgm:prSet presAssocID="{E9906784-CF29-4C9F-ACE8-990F2ACCDFF4}" presName="node" presStyleLbl="node1" presStyleIdx="4" presStyleCnt="12">
        <dgm:presLayoutVars>
          <dgm:bulletEnabled val="1"/>
        </dgm:presLayoutVars>
      </dgm:prSet>
      <dgm:spPr>
        <a:prstGeom prst="ellipse">
          <a:avLst/>
        </a:prstGeom>
      </dgm:spPr>
      <dgm:t>
        <a:bodyPr/>
        <a:lstStyle/>
        <a:p>
          <a:endParaRPr lang="tr-TR"/>
        </a:p>
      </dgm:t>
    </dgm:pt>
    <dgm:pt modelId="{8E73C5E3-7899-4ECA-8617-9153A1FA7D88}" type="pres">
      <dgm:prSet presAssocID="{518B6626-40FC-4D68-94CE-BA66293963FA}" presName="sibTrans" presStyleLbl="sibTrans1D1" presStyleIdx="4" presStyleCnt="11"/>
      <dgm:spPr/>
      <dgm:t>
        <a:bodyPr/>
        <a:lstStyle/>
        <a:p>
          <a:endParaRPr lang="tr-TR"/>
        </a:p>
      </dgm:t>
    </dgm:pt>
    <dgm:pt modelId="{3DFD438B-0A6D-4C2B-AC74-E613BC6150AD}" type="pres">
      <dgm:prSet presAssocID="{518B6626-40FC-4D68-94CE-BA66293963FA}" presName="connectorText" presStyleLbl="sibTrans1D1" presStyleIdx="4" presStyleCnt="11"/>
      <dgm:spPr/>
      <dgm:t>
        <a:bodyPr/>
        <a:lstStyle/>
        <a:p>
          <a:endParaRPr lang="tr-TR"/>
        </a:p>
      </dgm:t>
    </dgm:pt>
    <dgm:pt modelId="{F822B695-8B69-4462-B6B6-B2D399293A18}" type="pres">
      <dgm:prSet presAssocID="{51A43980-501F-47C2-A113-A188E621D3E0}" presName="node" presStyleLbl="node1" presStyleIdx="5" presStyleCnt="12">
        <dgm:presLayoutVars>
          <dgm:bulletEnabled val="1"/>
        </dgm:presLayoutVars>
      </dgm:prSet>
      <dgm:spPr>
        <a:prstGeom prst="roundRect">
          <a:avLst/>
        </a:prstGeom>
      </dgm:spPr>
      <dgm:t>
        <a:bodyPr/>
        <a:lstStyle/>
        <a:p>
          <a:endParaRPr lang="tr-TR"/>
        </a:p>
      </dgm:t>
    </dgm:pt>
    <dgm:pt modelId="{46510E59-5089-40CB-9232-D6E2E0768ACA}" type="pres">
      <dgm:prSet presAssocID="{421CBCF5-434C-48CE-8EBB-0BB972F9FCC8}" presName="sibTrans" presStyleLbl="sibTrans1D1" presStyleIdx="5" presStyleCnt="11"/>
      <dgm:spPr/>
      <dgm:t>
        <a:bodyPr/>
        <a:lstStyle/>
        <a:p>
          <a:endParaRPr lang="tr-TR"/>
        </a:p>
      </dgm:t>
    </dgm:pt>
    <dgm:pt modelId="{5552E90B-ED57-4B46-BEAC-652E4CF63879}" type="pres">
      <dgm:prSet presAssocID="{421CBCF5-434C-48CE-8EBB-0BB972F9FCC8}" presName="connectorText" presStyleLbl="sibTrans1D1" presStyleIdx="5" presStyleCnt="11"/>
      <dgm:spPr/>
      <dgm:t>
        <a:bodyPr/>
        <a:lstStyle/>
        <a:p>
          <a:endParaRPr lang="tr-TR"/>
        </a:p>
      </dgm:t>
    </dgm:pt>
    <dgm:pt modelId="{17BB452A-51EB-482E-8397-00D243C1A612}" type="pres">
      <dgm:prSet presAssocID="{1951FDE5-1A1E-4406-846D-D4431CDE6FFF}" presName="node" presStyleLbl="node1" presStyleIdx="6" presStyleCnt="12">
        <dgm:presLayoutVars>
          <dgm:bulletEnabled val="1"/>
        </dgm:presLayoutVars>
      </dgm:prSet>
      <dgm:spPr>
        <a:prstGeom prst="snip2DiagRect">
          <a:avLst/>
        </a:prstGeom>
      </dgm:spPr>
      <dgm:t>
        <a:bodyPr/>
        <a:lstStyle/>
        <a:p>
          <a:endParaRPr lang="tr-TR"/>
        </a:p>
      </dgm:t>
    </dgm:pt>
    <dgm:pt modelId="{DEBD4FF2-C636-4C52-B679-6AB1969AE389}" type="pres">
      <dgm:prSet presAssocID="{DCE1A770-1305-4D94-8EFE-146B2BE766E4}" presName="sibTrans" presStyleLbl="sibTrans1D1" presStyleIdx="6" presStyleCnt="11"/>
      <dgm:spPr/>
      <dgm:t>
        <a:bodyPr/>
        <a:lstStyle/>
        <a:p>
          <a:endParaRPr lang="tr-TR"/>
        </a:p>
      </dgm:t>
    </dgm:pt>
    <dgm:pt modelId="{94669B97-A0E9-4C8B-A8E3-B7470DA28B6B}" type="pres">
      <dgm:prSet presAssocID="{DCE1A770-1305-4D94-8EFE-146B2BE766E4}" presName="connectorText" presStyleLbl="sibTrans1D1" presStyleIdx="6" presStyleCnt="11"/>
      <dgm:spPr/>
      <dgm:t>
        <a:bodyPr/>
        <a:lstStyle/>
        <a:p>
          <a:endParaRPr lang="tr-TR"/>
        </a:p>
      </dgm:t>
    </dgm:pt>
    <dgm:pt modelId="{C949E516-5AA6-4463-B202-B6D7170A3572}" type="pres">
      <dgm:prSet presAssocID="{776E21EC-B4EA-4FBC-ABAB-3477D54DDA08}" presName="node" presStyleLbl="node1" presStyleIdx="7" presStyleCnt="12">
        <dgm:presLayoutVars>
          <dgm:bulletEnabled val="1"/>
        </dgm:presLayoutVars>
      </dgm:prSet>
      <dgm:spPr>
        <a:prstGeom prst="ellipse">
          <a:avLst/>
        </a:prstGeom>
      </dgm:spPr>
      <dgm:t>
        <a:bodyPr/>
        <a:lstStyle/>
        <a:p>
          <a:endParaRPr lang="tr-TR"/>
        </a:p>
      </dgm:t>
    </dgm:pt>
    <dgm:pt modelId="{40D797BD-1C97-4E41-A95F-89B748E9CB3D}" type="pres">
      <dgm:prSet presAssocID="{A55C0675-B8C1-4CB7-A7B8-66E784EB81C3}" presName="sibTrans" presStyleLbl="sibTrans1D1" presStyleIdx="7" presStyleCnt="11"/>
      <dgm:spPr/>
      <dgm:t>
        <a:bodyPr/>
        <a:lstStyle/>
        <a:p>
          <a:endParaRPr lang="tr-TR"/>
        </a:p>
      </dgm:t>
    </dgm:pt>
    <dgm:pt modelId="{BFFBD06C-CA8A-4B4F-B9FA-30B69684F7B0}" type="pres">
      <dgm:prSet presAssocID="{A55C0675-B8C1-4CB7-A7B8-66E784EB81C3}" presName="connectorText" presStyleLbl="sibTrans1D1" presStyleIdx="7" presStyleCnt="11"/>
      <dgm:spPr/>
      <dgm:t>
        <a:bodyPr/>
        <a:lstStyle/>
        <a:p>
          <a:endParaRPr lang="tr-TR"/>
        </a:p>
      </dgm:t>
    </dgm:pt>
    <dgm:pt modelId="{C23BE8E7-64C2-4E2C-BD95-74273F6C63FF}" type="pres">
      <dgm:prSet presAssocID="{CFB100E7-108F-479D-99A4-5A8A6CB110D5}" presName="node" presStyleLbl="node1" presStyleIdx="8" presStyleCnt="12">
        <dgm:presLayoutVars>
          <dgm:bulletEnabled val="1"/>
        </dgm:presLayoutVars>
      </dgm:prSet>
      <dgm:spPr>
        <a:prstGeom prst="roundRect">
          <a:avLst/>
        </a:prstGeom>
      </dgm:spPr>
      <dgm:t>
        <a:bodyPr/>
        <a:lstStyle/>
        <a:p>
          <a:endParaRPr lang="tr-TR"/>
        </a:p>
      </dgm:t>
    </dgm:pt>
    <dgm:pt modelId="{BC92CECC-2F79-4DB1-AD8B-35046B9CBB7D}" type="pres">
      <dgm:prSet presAssocID="{C2E671CC-F46D-432D-B801-049BED76F472}" presName="sibTrans" presStyleLbl="sibTrans1D1" presStyleIdx="8" presStyleCnt="11"/>
      <dgm:spPr/>
      <dgm:t>
        <a:bodyPr/>
        <a:lstStyle/>
        <a:p>
          <a:endParaRPr lang="tr-TR"/>
        </a:p>
      </dgm:t>
    </dgm:pt>
    <dgm:pt modelId="{FB8C4177-9A60-4EEE-8A42-EA2F004AB4D3}" type="pres">
      <dgm:prSet presAssocID="{C2E671CC-F46D-432D-B801-049BED76F472}" presName="connectorText" presStyleLbl="sibTrans1D1" presStyleIdx="8" presStyleCnt="11"/>
      <dgm:spPr/>
      <dgm:t>
        <a:bodyPr/>
        <a:lstStyle/>
        <a:p>
          <a:endParaRPr lang="tr-TR"/>
        </a:p>
      </dgm:t>
    </dgm:pt>
    <dgm:pt modelId="{3CE2C2A2-B9EE-4AE1-B237-8CF9C0FE77A2}" type="pres">
      <dgm:prSet presAssocID="{BA40E22F-2133-42A1-9C23-90163799ABD2}" presName="node" presStyleLbl="node1" presStyleIdx="9" presStyleCnt="12">
        <dgm:presLayoutVars>
          <dgm:bulletEnabled val="1"/>
        </dgm:presLayoutVars>
      </dgm:prSet>
      <dgm:spPr>
        <a:prstGeom prst="snip2DiagRect">
          <a:avLst/>
        </a:prstGeom>
      </dgm:spPr>
      <dgm:t>
        <a:bodyPr/>
        <a:lstStyle/>
        <a:p>
          <a:endParaRPr lang="tr-TR"/>
        </a:p>
      </dgm:t>
    </dgm:pt>
    <dgm:pt modelId="{9F57A16B-5747-4664-8F36-B8673311331B}" type="pres">
      <dgm:prSet presAssocID="{55717036-1B60-44E6-A8EF-6BFA0C90CC2F}" presName="sibTrans" presStyleLbl="sibTrans1D1" presStyleIdx="9" presStyleCnt="11"/>
      <dgm:spPr/>
      <dgm:t>
        <a:bodyPr/>
        <a:lstStyle/>
        <a:p>
          <a:endParaRPr lang="tr-TR"/>
        </a:p>
      </dgm:t>
    </dgm:pt>
    <dgm:pt modelId="{3DE088BE-0E86-4128-A24C-E7B8CD257A57}" type="pres">
      <dgm:prSet presAssocID="{55717036-1B60-44E6-A8EF-6BFA0C90CC2F}" presName="connectorText" presStyleLbl="sibTrans1D1" presStyleIdx="9" presStyleCnt="11"/>
      <dgm:spPr/>
      <dgm:t>
        <a:bodyPr/>
        <a:lstStyle/>
        <a:p>
          <a:endParaRPr lang="tr-TR"/>
        </a:p>
      </dgm:t>
    </dgm:pt>
    <dgm:pt modelId="{B39DA989-D837-42FF-95DC-BB1646DB7486}" type="pres">
      <dgm:prSet presAssocID="{8B1A5C88-B962-43FF-ABB7-1CFF0AE8A53D}" presName="node" presStyleLbl="node1" presStyleIdx="10" presStyleCnt="12">
        <dgm:presLayoutVars>
          <dgm:bulletEnabled val="1"/>
        </dgm:presLayoutVars>
      </dgm:prSet>
      <dgm:spPr>
        <a:prstGeom prst="ellipse">
          <a:avLst/>
        </a:prstGeom>
      </dgm:spPr>
      <dgm:t>
        <a:bodyPr/>
        <a:lstStyle/>
        <a:p>
          <a:endParaRPr lang="tr-TR"/>
        </a:p>
      </dgm:t>
    </dgm:pt>
    <dgm:pt modelId="{51FB0C3D-E74F-4BAA-A176-74C3514CB89C}" type="pres">
      <dgm:prSet presAssocID="{A62711D4-5BC4-4A61-8D3F-275DD7AD1B69}" presName="sibTrans" presStyleLbl="sibTrans1D1" presStyleIdx="10" presStyleCnt="11"/>
      <dgm:spPr/>
      <dgm:t>
        <a:bodyPr/>
        <a:lstStyle/>
        <a:p>
          <a:endParaRPr lang="tr-TR"/>
        </a:p>
      </dgm:t>
    </dgm:pt>
    <dgm:pt modelId="{50CF38D3-FCA1-4244-BA34-F3E26B4313C0}" type="pres">
      <dgm:prSet presAssocID="{A62711D4-5BC4-4A61-8D3F-275DD7AD1B69}" presName="connectorText" presStyleLbl="sibTrans1D1" presStyleIdx="10" presStyleCnt="11"/>
      <dgm:spPr/>
      <dgm:t>
        <a:bodyPr/>
        <a:lstStyle/>
        <a:p>
          <a:endParaRPr lang="tr-TR"/>
        </a:p>
      </dgm:t>
    </dgm:pt>
    <dgm:pt modelId="{6ACE300A-D137-42D9-8384-578274F1B3D5}" type="pres">
      <dgm:prSet presAssocID="{F2709F5F-9CDB-4085-B938-0DA35EE48B22}" presName="node" presStyleLbl="node1" presStyleIdx="11" presStyleCnt="12">
        <dgm:presLayoutVars>
          <dgm:bulletEnabled val="1"/>
        </dgm:presLayoutVars>
      </dgm:prSet>
      <dgm:spPr/>
      <dgm:t>
        <a:bodyPr/>
        <a:lstStyle/>
        <a:p>
          <a:endParaRPr lang="tr-TR"/>
        </a:p>
      </dgm:t>
    </dgm:pt>
  </dgm:ptLst>
  <dgm:cxnLst>
    <dgm:cxn modelId="{5841A546-3B6E-42DD-B3AB-728D10EE0062}" type="presOf" srcId="{52ABDBB0-92EC-4501-89D0-5BAB377B8615}" destId="{3F840683-9FDE-40DB-AC4E-3D02773DCC47}" srcOrd="0" destOrd="0" presId="urn:microsoft.com/office/officeart/2005/8/layout/bProcess3"/>
    <dgm:cxn modelId="{BD6EA1F7-3928-4C9E-BC69-2E7A16644D53}" srcId="{E3407A66-43A9-45FD-BCE3-9B7665DF3C20}" destId="{807E7B22-8FD8-4FE1-A94A-977E7468A380}" srcOrd="3" destOrd="0" parTransId="{7F65CF5E-4320-458F-A308-8940AA846AAB}" sibTransId="{6CF5635E-EFD3-440C-86AC-1BC02A91CC84}"/>
    <dgm:cxn modelId="{962F560B-D1A2-4921-AD0E-A52C224C5B8D}" type="presOf" srcId="{DCE1A770-1305-4D94-8EFE-146B2BE766E4}" destId="{DEBD4FF2-C636-4C52-B679-6AB1969AE389}" srcOrd="0" destOrd="0" presId="urn:microsoft.com/office/officeart/2005/8/layout/bProcess3"/>
    <dgm:cxn modelId="{9E04F279-DE93-45A3-AF46-44DB8D857B72}" type="presOf" srcId="{40F2AB66-5660-4321-965B-CD1816D728EF}" destId="{94A5FA3D-422E-4F54-8160-41F81E93CC92}" srcOrd="0" destOrd="0" presId="urn:microsoft.com/office/officeart/2005/8/layout/bProcess3"/>
    <dgm:cxn modelId="{033CA8EB-2325-4433-A109-3551CC14A66C}" type="presOf" srcId="{782B4C42-3E7A-4B0C-B3B7-CAA7F53A65A9}" destId="{36CE4783-75F4-42A1-ADC5-7FDEBF18D720}" srcOrd="0" destOrd="0" presId="urn:microsoft.com/office/officeart/2005/8/layout/bProcess3"/>
    <dgm:cxn modelId="{7D21C6DE-F085-411C-8FCF-129FFDF9831C}" type="presOf" srcId="{A55C0675-B8C1-4CB7-A7B8-66E784EB81C3}" destId="{40D797BD-1C97-4E41-A95F-89B748E9CB3D}" srcOrd="0" destOrd="0" presId="urn:microsoft.com/office/officeart/2005/8/layout/bProcess3"/>
    <dgm:cxn modelId="{1AF12FFC-DE72-4539-AC55-09AF52FF955F}" type="presOf" srcId="{2403FB2D-5067-487B-9F91-510A3FF19669}" destId="{1EFE166E-FAD1-4C36-8544-BBBDB8125116}" srcOrd="1" destOrd="0" presId="urn:microsoft.com/office/officeart/2005/8/layout/bProcess3"/>
    <dgm:cxn modelId="{447ED477-1631-4C2F-BE0B-455FC2682FCF}" srcId="{E3407A66-43A9-45FD-BCE3-9B7665DF3C20}" destId="{1951FDE5-1A1E-4406-846D-D4431CDE6FFF}" srcOrd="6" destOrd="0" parTransId="{745CCA81-864F-4731-A20F-D916EF263491}" sibTransId="{DCE1A770-1305-4D94-8EFE-146B2BE766E4}"/>
    <dgm:cxn modelId="{CFEE8C35-50D4-4BB7-A921-9149B62103A9}" type="presOf" srcId="{807E7B22-8FD8-4FE1-A94A-977E7468A380}" destId="{64880DC9-F9C1-435C-A066-27BA006A4F61}" srcOrd="0" destOrd="0" presId="urn:microsoft.com/office/officeart/2005/8/layout/bProcess3"/>
    <dgm:cxn modelId="{B3501EFA-7B0E-4A31-B68E-1B7EC226A557}" type="presOf" srcId="{A62711D4-5BC4-4A61-8D3F-275DD7AD1B69}" destId="{50CF38D3-FCA1-4244-BA34-F3E26B4313C0}" srcOrd="1" destOrd="0" presId="urn:microsoft.com/office/officeart/2005/8/layout/bProcess3"/>
    <dgm:cxn modelId="{9FCEE63B-D62D-41DE-9E32-7F41590B8FF6}" type="presOf" srcId="{F2709F5F-9CDB-4085-B938-0DA35EE48B22}" destId="{6ACE300A-D137-42D9-8384-578274F1B3D5}" srcOrd="0" destOrd="0" presId="urn:microsoft.com/office/officeart/2005/8/layout/bProcess3"/>
    <dgm:cxn modelId="{F65FF855-BC08-4A31-917C-D0829C67F076}" type="presOf" srcId="{E3407A66-43A9-45FD-BCE3-9B7665DF3C20}" destId="{3A62970B-20B2-4924-91C9-46B9AF70EB8B}" srcOrd="0" destOrd="0" presId="urn:microsoft.com/office/officeart/2005/8/layout/bProcess3"/>
    <dgm:cxn modelId="{6B7DEAD9-AD50-48A5-964C-2D39E3B4C250}" type="presOf" srcId="{2403FB2D-5067-487B-9F91-510A3FF19669}" destId="{15587D2D-4ECE-405E-935F-A987DFF86827}" srcOrd="0" destOrd="0" presId="urn:microsoft.com/office/officeart/2005/8/layout/bProcess3"/>
    <dgm:cxn modelId="{75B84C98-39D3-4276-9314-B38F24778FE9}" type="presOf" srcId="{BA40E22F-2133-42A1-9C23-90163799ABD2}" destId="{3CE2C2A2-B9EE-4AE1-B237-8CF9C0FE77A2}" srcOrd="0" destOrd="0" presId="urn:microsoft.com/office/officeart/2005/8/layout/bProcess3"/>
    <dgm:cxn modelId="{71AF15CD-FFBD-4850-8851-210AF183582F}" type="presOf" srcId="{DCE1A770-1305-4D94-8EFE-146B2BE766E4}" destId="{94669B97-A0E9-4C8B-A8E3-B7470DA28B6B}" srcOrd="1" destOrd="0" presId="urn:microsoft.com/office/officeart/2005/8/layout/bProcess3"/>
    <dgm:cxn modelId="{62C2A489-1504-4B7F-8414-AB5924BAD1FE}" srcId="{E3407A66-43A9-45FD-BCE3-9B7665DF3C20}" destId="{F2709F5F-9CDB-4085-B938-0DA35EE48B22}" srcOrd="11" destOrd="0" parTransId="{EDAF2334-051C-4583-B349-442084DAE5B2}" sibTransId="{FA71E76C-59E4-41F4-AF2E-2BED1F2BCC52}"/>
    <dgm:cxn modelId="{03A2157A-D15A-42E7-9447-DD90495264E9}" srcId="{E3407A66-43A9-45FD-BCE3-9B7665DF3C20}" destId="{8B1A5C88-B962-43FF-ABB7-1CFF0AE8A53D}" srcOrd="10" destOrd="0" parTransId="{4371955A-D926-44BA-A8DC-FA6DBA980785}" sibTransId="{A62711D4-5BC4-4A61-8D3F-275DD7AD1B69}"/>
    <dgm:cxn modelId="{8AA35C93-1ADC-4AB8-BD5D-9E664F81D63C}" type="presOf" srcId="{A55C0675-B8C1-4CB7-A7B8-66E784EB81C3}" destId="{BFFBD06C-CA8A-4B4F-B9FA-30B69684F7B0}" srcOrd="1" destOrd="0" presId="urn:microsoft.com/office/officeart/2005/8/layout/bProcess3"/>
    <dgm:cxn modelId="{EACD2A4F-40EC-4B82-A541-0FA33CAA50D5}" srcId="{E3407A66-43A9-45FD-BCE3-9B7665DF3C20}" destId="{776E21EC-B4EA-4FBC-ABAB-3477D54DDA08}" srcOrd="7" destOrd="0" parTransId="{C2DBED41-8E57-4E82-BD88-CFDAE1A32F27}" sibTransId="{A55C0675-B8C1-4CB7-A7B8-66E784EB81C3}"/>
    <dgm:cxn modelId="{BC0B91CE-AB7B-445B-BC4C-BFD3AB4175F1}" type="presOf" srcId="{C2E671CC-F46D-432D-B801-049BED76F472}" destId="{FB8C4177-9A60-4EEE-8A42-EA2F004AB4D3}" srcOrd="1" destOrd="0" presId="urn:microsoft.com/office/officeart/2005/8/layout/bProcess3"/>
    <dgm:cxn modelId="{9172ECC3-61B7-403E-BEBA-84EB3ED5E41F}" type="presOf" srcId="{6CF5635E-EFD3-440C-86AC-1BC02A91CC84}" destId="{2EF590A8-CC3D-4549-A579-2A7F2B868EA7}" srcOrd="0" destOrd="0" presId="urn:microsoft.com/office/officeart/2005/8/layout/bProcess3"/>
    <dgm:cxn modelId="{D16BC5AD-66FE-4AFD-9C5C-5E8936C6B6BE}" type="presOf" srcId="{518B6626-40FC-4D68-94CE-BA66293963FA}" destId="{8E73C5E3-7899-4ECA-8617-9153A1FA7D88}" srcOrd="0" destOrd="0" presId="urn:microsoft.com/office/officeart/2005/8/layout/bProcess3"/>
    <dgm:cxn modelId="{B2BC6B60-82BD-40E4-9BE3-F8F3322D27B9}" srcId="{E3407A66-43A9-45FD-BCE3-9B7665DF3C20}" destId="{E9906784-CF29-4C9F-ACE8-990F2ACCDFF4}" srcOrd="4" destOrd="0" parTransId="{66C86D77-EB5D-4906-B9FF-ED35A91A48D8}" sibTransId="{518B6626-40FC-4D68-94CE-BA66293963FA}"/>
    <dgm:cxn modelId="{F2CF5CBE-15E1-4F58-B7EB-A2B6771D7EF6}" srcId="{E3407A66-43A9-45FD-BCE3-9B7665DF3C20}" destId="{BA40E22F-2133-42A1-9C23-90163799ABD2}" srcOrd="9" destOrd="0" parTransId="{8EA26E7B-0E3A-4B88-9ABC-7F30B4CA3F3E}" sibTransId="{55717036-1B60-44E6-A8EF-6BFA0C90CC2F}"/>
    <dgm:cxn modelId="{AF75B74F-AEF1-45A5-BB25-936F11E77A2D}" srcId="{E3407A66-43A9-45FD-BCE3-9B7665DF3C20}" destId="{51A43980-501F-47C2-A113-A188E621D3E0}" srcOrd="5" destOrd="0" parTransId="{C290A9D3-AEAC-49AA-BC4F-223E45B248CF}" sibTransId="{421CBCF5-434C-48CE-8EBB-0BB972F9FCC8}"/>
    <dgm:cxn modelId="{8E0D8081-773A-4687-A832-9F070C9EC8F2}" type="presOf" srcId="{CFB100E7-108F-479D-99A4-5A8A6CB110D5}" destId="{C23BE8E7-64C2-4E2C-BD95-74273F6C63FF}" srcOrd="0" destOrd="0" presId="urn:microsoft.com/office/officeart/2005/8/layout/bProcess3"/>
    <dgm:cxn modelId="{789CCE2B-6280-4FD9-AE02-8434DA62C590}" type="presOf" srcId="{1951FDE5-1A1E-4406-846D-D4431CDE6FFF}" destId="{17BB452A-51EB-482E-8397-00D243C1A612}" srcOrd="0" destOrd="0" presId="urn:microsoft.com/office/officeart/2005/8/layout/bProcess3"/>
    <dgm:cxn modelId="{1133D570-B000-49BB-A724-0A97D657964D}" srcId="{E3407A66-43A9-45FD-BCE3-9B7665DF3C20}" destId="{52ABDBB0-92EC-4501-89D0-5BAB377B8615}" srcOrd="2" destOrd="0" parTransId="{64D439EE-633A-4C4D-9B8C-1E5EDAD2B965}" sibTransId="{D7152228-40E1-497B-AB42-368DF4292BF0}"/>
    <dgm:cxn modelId="{7E843330-2CD5-42A5-8D23-E83E7C781A2B}" type="presOf" srcId="{518B6626-40FC-4D68-94CE-BA66293963FA}" destId="{3DFD438B-0A6D-4C2B-AC74-E613BC6150AD}" srcOrd="1" destOrd="0" presId="urn:microsoft.com/office/officeart/2005/8/layout/bProcess3"/>
    <dgm:cxn modelId="{A98E8590-9432-4325-90E9-324F3AA39128}" type="presOf" srcId="{8B1A5C88-B962-43FF-ABB7-1CFF0AE8A53D}" destId="{B39DA989-D837-42FF-95DC-BB1646DB7486}" srcOrd="0" destOrd="0" presId="urn:microsoft.com/office/officeart/2005/8/layout/bProcess3"/>
    <dgm:cxn modelId="{017917C4-16CF-4DE4-8040-E471E257CC61}" type="presOf" srcId="{C2E671CC-F46D-432D-B801-049BED76F472}" destId="{BC92CECC-2F79-4DB1-AD8B-35046B9CBB7D}" srcOrd="0" destOrd="0" presId="urn:microsoft.com/office/officeart/2005/8/layout/bProcess3"/>
    <dgm:cxn modelId="{FAAF0298-B861-4E17-A0D8-8F06AA3141FB}" type="presOf" srcId="{D7152228-40E1-497B-AB42-368DF4292BF0}" destId="{677EB292-A619-478D-AAA2-43F0EFA1CBC0}" srcOrd="0" destOrd="0" presId="urn:microsoft.com/office/officeart/2005/8/layout/bProcess3"/>
    <dgm:cxn modelId="{417B5278-BBEE-4E2E-BA83-0811F702696C}" type="presOf" srcId="{55717036-1B60-44E6-A8EF-6BFA0C90CC2F}" destId="{9F57A16B-5747-4664-8F36-B8673311331B}" srcOrd="0" destOrd="0" presId="urn:microsoft.com/office/officeart/2005/8/layout/bProcess3"/>
    <dgm:cxn modelId="{1E85B58F-50D4-479D-BC39-0C5139BB4019}" srcId="{E3407A66-43A9-45FD-BCE3-9B7665DF3C20}" destId="{CFB100E7-108F-479D-99A4-5A8A6CB110D5}" srcOrd="8" destOrd="0" parTransId="{E73E6074-CA75-4934-B533-7AE9D48508F2}" sibTransId="{C2E671CC-F46D-432D-B801-049BED76F472}"/>
    <dgm:cxn modelId="{9EFDAC68-E085-4D1C-A571-D188ABC1A027}" type="presOf" srcId="{E9906784-CF29-4C9F-ACE8-990F2ACCDFF4}" destId="{C5168E37-C5F5-4C10-B692-A19E184C6623}" srcOrd="0" destOrd="0" presId="urn:microsoft.com/office/officeart/2005/8/layout/bProcess3"/>
    <dgm:cxn modelId="{D3DD7B88-0CF2-4CEE-9387-F8B8CEDD5363}" srcId="{E3407A66-43A9-45FD-BCE3-9B7665DF3C20}" destId="{40F2AB66-5660-4321-965B-CD1816D728EF}" srcOrd="1" destOrd="0" parTransId="{01AEAC94-F638-4806-906C-C940B83D625C}" sibTransId="{2403FB2D-5067-487B-9F91-510A3FF19669}"/>
    <dgm:cxn modelId="{E60073E5-8386-467A-A3F9-561E00163F72}" type="presOf" srcId="{A62711D4-5BC4-4A61-8D3F-275DD7AD1B69}" destId="{51FB0C3D-E74F-4BAA-A176-74C3514CB89C}" srcOrd="0" destOrd="0" presId="urn:microsoft.com/office/officeart/2005/8/layout/bProcess3"/>
    <dgm:cxn modelId="{294D7F35-0ECD-4C52-9E58-F11135D270C1}" type="presOf" srcId="{D7152228-40E1-497B-AB42-368DF4292BF0}" destId="{8A2D48B8-3EC5-430A-A9BD-4F3EE4EFF99F}" srcOrd="1" destOrd="0" presId="urn:microsoft.com/office/officeart/2005/8/layout/bProcess3"/>
    <dgm:cxn modelId="{D80EAB00-2E18-4D80-BD44-94F823D10016}" type="presOf" srcId="{6CF5635E-EFD3-440C-86AC-1BC02A91CC84}" destId="{648978B4-6E63-41E0-8221-14551A16A9A2}" srcOrd="1" destOrd="0" presId="urn:microsoft.com/office/officeart/2005/8/layout/bProcess3"/>
    <dgm:cxn modelId="{6412750C-19AA-4EB8-83C0-B0D3388420C6}" type="presOf" srcId="{782B4C42-3E7A-4B0C-B3B7-CAA7F53A65A9}" destId="{2CB1579A-9A3B-405B-B431-CF986D456B95}" srcOrd="1" destOrd="0" presId="urn:microsoft.com/office/officeart/2005/8/layout/bProcess3"/>
    <dgm:cxn modelId="{D0E92A94-B908-4986-838A-07C4360395E7}" type="presOf" srcId="{421CBCF5-434C-48CE-8EBB-0BB972F9FCC8}" destId="{5552E90B-ED57-4B46-BEAC-652E4CF63879}" srcOrd="1" destOrd="0" presId="urn:microsoft.com/office/officeart/2005/8/layout/bProcess3"/>
    <dgm:cxn modelId="{9FE79935-8056-4BBB-926B-7C0BBFCA1E44}" type="presOf" srcId="{776E21EC-B4EA-4FBC-ABAB-3477D54DDA08}" destId="{C949E516-5AA6-4463-B202-B6D7170A3572}" srcOrd="0" destOrd="0" presId="urn:microsoft.com/office/officeart/2005/8/layout/bProcess3"/>
    <dgm:cxn modelId="{2D486F0E-E5B9-4BCF-BDDF-B92000EA94A1}" srcId="{E3407A66-43A9-45FD-BCE3-9B7665DF3C20}" destId="{EF29A207-9D83-4C48-BB75-E3EE817CE048}" srcOrd="0" destOrd="0" parTransId="{E34D4615-9C30-49E3-A740-6DA12AC91063}" sibTransId="{782B4C42-3E7A-4B0C-B3B7-CAA7F53A65A9}"/>
    <dgm:cxn modelId="{E4DFD691-F531-466D-AD9B-BF2A9B44456B}" type="presOf" srcId="{EF29A207-9D83-4C48-BB75-E3EE817CE048}" destId="{16E3D96A-E220-46E7-8A8F-00294DA1E951}" srcOrd="0" destOrd="0" presId="urn:microsoft.com/office/officeart/2005/8/layout/bProcess3"/>
    <dgm:cxn modelId="{67B12488-7F75-43DD-A8B3-2FBE4CE3B46A}" type="presOf" srcId="{421CBCF5-434C-48CE-8EBB-0BB972F9FCC8}" destId="{46510E59-5089-40CB-9232-D6E2E0768ACA}" srcOrd="0" destOrd="0" presId="urn:microsoft.com/office/officeart/2005/8/layout/bProcess3"/>
    <dgm:cxn modelId="{575F878E-E2EA-483A-848A-82FA8B81EC73}" type="presOf" srcId="{55717036-1B60-44E6-A8EF-6BFA0C90CC2F}" destId="{3DE088BE-0E86-4128-A24C-E7B8CD257A57}" srcOrd="1" destOrd="0" presId="urn:microsoft.com/office/officeart/2005/8/layout/bProcess3"/>
    <dgm:cxn modelId="{6A53650F-D50D-457B-8CC8-54C31C3CE751}" type="presOf" srcId="{51A43980-501F-47C2-A113-A188E621D3E0}" destId="{F822B695-8B69-4462-B6B6-B2D399293A18}" srcOrd="0" destOrd="0" presId="urn:microsoft.com/office/officeart/2005/8/layout/bProcess3"/>
    <dgm:cxn modelId="{0E9FCFB6-0E53-46C5-92E3-876AD0134AAB}" type="presParOf" srcId="{3A62970B-20B2-4924-91C9-46B9AF70EB8B}" destId="{16E3D96A-E220-46E7-8A8F-00294DA1E951}" srcOrd="0" destOrd="0" presId="urn:microsoft.com/office/officeart/2005/8/layout/bProcess3"/>
    <dgm:cxn modelId="{E6350B10-9F46-43DB-BEC7-D086233DF559}" type="presParOf" srcId="{3A62970B-20B2-4924-91C9-46B9AF70EB8B}" destId="{36CE4783-75F4-42A1-ADC5-7FDEBF18D720}" srcOrd="1" destOrd="0" presId="urn:microsoft.com/office/officeart/2005/8/layout/bProcess3"/>
    <dgm:cxn modelId="{5D50A8CA-5F6B-454D-B090-90A2D798DCA2}" type="presParOf" srcId="{36CE4783-75F4-42A1-ADC5-7FDEBF18D720}" destId="{2CB1579A-9A3B-405B-B431-CF986D456B95}" srcOrd="0" destOrd="0" presId="urn:microsoft.com/office/officeart/2005/8/layout/bProcess3"/>
    <dgm:cxn modelId="{D42DE715-2337-4A86-9AF0-94DFE27E8034}" type="presParOf" srcId="{3A62970B-20B2-4924-91C9-46B9AF70EB8B}" destId="{94A5FA3D-422E-4F54-8160-41F81E93CC92}" srcOrd="2" destOrd="0" presId="urn:microsoft.com/office/officeart/2005/8/layout/bProcess3"/>
    <dgm:cxn modelId="{47C58132-1567-4758-8263-D65FF000DA5B}" type="presParOf" srcId="{3A62970B-20B2-4924-91C9-46B9AF70EB8B}" destId="{15587D2D-4ECE-405E-935F-A987DFF86827}" srcOrd="3" destOrd="0" presId="urn:microsoft.com/office/officeart/2005/8/layout/bProcess3"/>
    <dgm:cxn modelId="{814419FB-4686-4F75-BBC9-6FADD1D2D078}" type="presParOf" srcId="{15587D2D-4ECE-405E-935F-A987DFF86827}" destId="{1EFE166E-FAD1-4C36-8544-BBBDB8125116}" srcOrd="0" destOrd="0" presId="urn:microsoft.com/office/officeart/2005/8/layout/bProcess3"/>
    <dgm:cxn modelId="{169857E6-AA80-4AD6-8767-3BA1CA286F1B}" type="presParOf" srcId="{3A62970B-20B2-4924-91C9-46B9AF70EB8B}" destId="{3F840683-9FDE-40DB-AC4E-3D02773DCC47}" srcOrd="4" destOrd="0" presId="urn:microsoft.com/office/officeart/2005/8/layout/bProcess3"/>
    <dgm:cxn modelId="{66BDCB94-224E-41BE-8AF5-DA3D671D49D0}" type="presParOf" srcId="{3A62970B-20B2-4924-91C9-46B9AF70EB8B}" destId="{677EB292-A619-478D-AAA2-43F0EFA1CBC0}" srcOrd="5" destOrd="0" presId="urn:microsoft.com/office/officeart/2005/8/layout/bProcess3"/>
    <dgm:cxn modelId="{95BF8103-879A-450F-B814-3CB8AA4A187E}" type="presParOf" srcId="{677EB292-A619-478D-AAA2-43F0EFA1CBC0}" destId="{8A2D48B8-3EC5-430A-A9BD-4F3EE4EFF99F}" srcOrd="0" destOrd="0" presId="urn:microsoft.com/office/officeart/2005/8/layout/bProcess3"/>
    <dgm:cxn modelId="{AB76FAB6-C9C5-4177-81EF-B8F0FFA59C5B}" type="presParOf" srcId="{3A62970B-20B2-4924-91C9-46B9AF70EB8B}" destId="{64880DC9-F9C1-435C-A066-27BA006A4F61}" srcOrd="6" destOrd="0" presId="urn:microsoft.com/office/officeart/2005/8/layout/bProcess3"/>
    <dgm:cxn modelId="{B22B6A6A-DF24-4EAC-9A2E-56AE67C1C067}" type="presParOf" srcId="{3A62970B-20B2-4924-91C9-46B9AF70EB8B}" destId="{2EF590A8-CC3D-4549-A579-2A7F2B868EA7}" srcOrd="7" destOrd="0" presId="urn:microsoft.com/office/officeart/2005/8/layout/bProcess3"/>
    <dgm:cxn modelId="{1DCE5E04-6A0A-4B9B-B953-6D668E94FA22}" type="presParOf" srcId="{2EF590A8-CC3D-4549-A579-2A7F2B868EA7}" destId="{648978B4-6E63-41E0-8221-14551A16A9A2}" srcOrd="0" destOrd="0" presId="urn:microsoft.com/office/officeart/2005/8/layout/bProcess3"/>
    <dgm:cxn modelId="{79D690BE-C330-4FDC-9F4C-90EF1E63067C}" type="presParOf" srcId="{3A62970B-20B2-4924-91C9-46B9AF70EB8B}" destId="{C5168E37-C5F5-4C10-B692-A19E184C6623}" srcOrd="8" destOrd="0" presId="urn:microsoft.com/office/officeart/2005/8/layout/bProcess3"/>
    <dgm:cxn modelId="{9B6BCC41-F9F6-4FA1-8C89-0F6A040CE7C4}" type="presParOf" srcId="{3A62970B-20B2-4924-91C9-46B9AF70EB8B}" destId="{8E73C5E3-7899-4ECA-8617-9153A1FA7D88}" srcOrd="9" destOrd="0" presId="urn:microsoft.com/office/officeart/2005/8/layout/bProcess3"/>
    <dgm:cxn modelId="{FC3423D5-6B02-447A-ADA3-930BD283689F}" type="presParOf" srcId="{8E73C5E3-7899-4ECA-8617-9153A1FA7D88}" destId="{3DFD438B-0A6D-4C2B-AC74-E613BC6150AD}" srcOrd="0" destOrd="0" presId="urn:microsoft.com/office/officeart/2005/8/layout/bProcess3"/>
    <dgm:cxn modelId="{F1C2794A-5246-452C-92A2-39F411FB66D2}" type="presParOf" srcId="{3A62970B-20B2-4924-91C9-46B9AF70EB8B}" destId="{F822B695-8B69-4462-B6B6-B2D399293A18}" srcOrd="10" destOrd="0" presId="urn:microsoft.com/office/officeart/2005/8/layout/bProcess3"/>
    <dgm:cxn modelId="{23F54741-5AC9-400E-9B8A-4CBE08CDB265}" type="presParOf" srcId="{3A62970B-20B2-4924-91C9-46B9AF70EB8B}" destId="{46510E59-5089-40CB-9232-D6E2E0768ACA}" srcOrd="11" destOrd="0" presId="urn:microsoft.com/office/officeart/2005/8/layout/bProcess3"/>
    <dgm:cxn modelId="{ACF9C92C-D7CF-4B4E-B158-4D828A1CAA36}" type="presParOf" srcId="{46510E59-5089-40CB-9232-D6E2E0768ACA}" destId="{5552E90B-ED57-4B46-BEAC-652E4CF63879}" srcOrd="0" destOrd="0" presId="urn:microsoft.com/office/officeart/2005/8/layout/bProcess3"/>
    <dgm:cxn modelId="{0146A50E-99BA-419C-949B-4C0E3F29CE98}" type="presParOf" srcId="{3A62970B-20B2-4924-91C9-46B9AF70EB8B}" destId="{17BB452A-51EB-482E-8397-00D243C1A612}" srcOrd="12" destOrd="0" presId="urn:microsoft.com/office/officeart/2005/8/layout/bProcess3"/>
    <dgm:cxn modelId="{77F512E0-5734-4D06-89D8-876F256E9A7A}" type="presParOf" srcId="{3A62970B-20B2-4924-91C9-46B9AF70EB8B}" destId="{DEBD4FF2-C636-4C52-B679-6AB1969AE389}" srcOrd="13" destOrd="0" presId="urn:microsoft.com/office/officeart/2005/8/layout/bProcess3"/>
    <dgm:cxn modelId="{0B6A42B6-68B2-491F-91B4-BF2A9982C5B3}" type="presParOf" srcId="{DEBD4FF2-C636-4C52-B679-6AB1969AE389}" destId="{94669B97-A0E9-4C8B-A8E3-B7470DA28B6B}" srcOrd="0" destOrd="0" presId="urn:microsoft.com/office/officeart/2005/8/layout/bProcess3"/>
    <dgm:cxn modelId="{FD86A431-233A-45A0-AABD-7D066BB9E9C9}" type="presParOf" srcId="{3A62970B-20B2-4924-91C9-46B9AF70EB8B}" destId="{C949E516-5AA6-4463-B202-B6D7170A3572}" srcOrd="14" destOrd="0" presId="urn:microsoft.com/office/officeart/2005/8/layout/bProcess3"/>
    <dgm:cxn modelId="{96CA5490-BE5E-497F-A4BB-D1A216D25F31}" type="presParOf" srcId="{3A62970B-20B2-4924-91C9-46B9AF70EB8B}" destId="{40D797BD-1C97-4E41-A95F-89B748E9CB3D}" srcOrd="15" destOrd="0" presId="urn:microsoft.com/office/officeart/2005/8/layout/bProcess3"/>
    <dgm:cxn modelId="{0E9A4B8A-A849-4C08-A18D-B7545ACEF93F}" type="presParOf" srcId="{40D797BD-1C97-4E41-A95F-89B748E9CB3D}" destId="{BFFBD06C-CA8A-4B4F-B9FA-30B69684F7B0}" srcOrd="0" destOrd="0" presId="urn:microsoft.com/office/officeart/2005/8/layout/bProcess3"/>
    <dgm:cxn modelId="{2A7D610C-B948-4033-9901-3D44B4D48F9B}" type="presParOf" srcId="{3A62970B-20B2-4924-91C9-46B9AF70EB8B}" destId="{C23BE8E7-64C2-4E2C-BD95-74273F6C63FF}" srcOrd="16" destOrd="0" presId="urn:microsoft.com/office/officeart/2005/8/layout/bProcess3"/>
    <dgm:cxn modelId="{EE9E702D-9DC8-47F1-9689-2BD0F86FFF20}" type="presParOf" srcId="{3A62970B-20B2-4924-91C9-46B9AF70EB8B}" destId="{BC92CECC-2F79-4DB1-AD8B-35046B9CBB7D}" srcOrd="17" destOrd="0" presId="urn:microsoft.com/office/officeart/2005/8/layout/bProcess3"/>
    <dgm:cxn modelId="{B806A210-CA46-4911-9F2E-7E9330A4012E}" type="presParOf" srcId="{BC92CECC-2F79-4DB1-AD8B-35046B9CBB7D}" destId="{FB8C4177-9A60-4EEE-8A42-EA2F004AB4D3}" srcOrd="0" destOrd="0" presId="urn:microsoft.com/office/officeart/2005/8/layout/bProcess3"/>
    <dgm:cxn modelId="{51BD3B17-C10D-42C8-A3B4-CA4A35B6D222}" type="presParOf" srcId="{3A62970B-20B2-4924-91C9-46B9AF70EB8B}" destId="{3CE2C2A2-B9EE-4AE1-B237-8CF9C0FE77A2}" srcOrd="18" destOrd="0" presId="urn:microsoft.com/office/officeart/2005/8/layout/bProcess3"/>
    <dgm:cxn modelId="{257F0834-5410-42E9-8F8A-749947681012}" type="presParOf" srcId="{3A62970B-20B2-4924-91C9-46B9AF70EB8B}" destId="{9F57A16B-5747-4664-8F36-B8673311331B}" srcOrd="19" destOrd="0" presId="urn:microsoft.com/office/officeart/2005/8/layout/bProcess3"/>
    <dgm:cxn modelId="{8F93DDAA-10FE-4E09-BBF3-0C15C2B4B95B}" type="presParOf" srcId="{9F57A16B-5747-4664-8F36-B8673311331B}" destId="{3DE088BE-0E86-4128-A24C-E7B8CD257A57}" srcOrd="0" destOrd="0" presId="urn:microsoft.com/office/officeart/2005/8/layout/bProcess3"/>
    <dgm:cxn modelId="{E52983F6-504E-4A39-9352-C479D95FEB7E}" type="presParOf" srcId="{3A62970B-20B2-4924-91C9-46B9AF70EB8B}" destId="{B39DA989-D837-42FF-95DC-BB1646DB7486}" srcOrd="20" destOrd="0" presId="urn:microsoft.com/office/officeart/2005/8/layout/bProcess3"/>
    <dgm:cxn modelId="{3A202E0E-02F5-41E1-AB24-5D96D82E83D2}" type="presParOf" srcId="{3A62970B-20B2-4924-91C9-46B9AF70EB8B}" destId="{51FB0C3D-E74F-4BAA-A176-74C3514CB89C}" srcOrd="21" destOrd="0" presId="urn:microsoft.com/office/officeart/2005/8/layout/bProcess3"/>
    <dgm:cxn modelId="{1DC831ED-D2C8-4DAD-A486-4DEEAF71E683}" type="presParOf" srcId="{51FB0C3D-E74F-4BAA-A176-74C3514CB89C}" destId="{50CF38D3-FCA1-4244-BA34-F3E26B4313C0}" srcOrd="0" destOrd="0" presId="urn:microsoft.com/office/officeart/2005/8/layout/bProcess3"/>
    <dgm:cxn modelId="{61C22CAB-583D-4E55-A9C9-C33DECA489AF}" type="presParOf" srcId="{3A62970B-20B2-4924-91C9-46B9AF70EB8B}" destId="{6ACE300A-D137-42D9-8384-578274F1B3D5}" srcOrd="22"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CE4783-75F4-42A1-ADC5-7FDEBF18D720}">
      <dsp:nvSpPr>
        <dsp:cNvPr id="0" name=""/>
        <dsp:cNvSpPr/>
      </dsp:nvSpPr>
      <dsp:spPr>
        <a:xfrm>
          <a:off x="2536054" y="468433"/>
          <a:ext cx="362718" cy="91440"/>
        </a:xfrm>
        <a:custGeom>
          <a:avLst/>
          <a:gdLst/>
          <a:ahLst/>
          <a:cxnLst/>
          <a:rect l="0" t="0" r="0" b="0"/>
          <a:pathLst>
            <a:path>
              <a:moveTo>
                <a:pt x="0" y="45720"/>
              </a:moveTo>
              <a:lnTo>
                <a:pt x="362718"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2707580" y="512187"/>
        <a:ext cx="19665" cy="3933"/>
      </dsp:txXfrm>
    </dsp:sp>
    <dsp:sp modelId="{16E3D96A-E220-46E7-8A8F-00294DA1E951}">
      <dsp:nvSpPr>
        <dsp:cNvPr id="0" name=""/>
        <dsp:cNvSpPr/>
      </dsp:nvSpPr>
      <dsp:spPr>
        <a:xfrm>
          <a:off x="827772" y="1129"/>
          <a:ext cx="1710082" cy="1026049"/>
        </a:xfrm>
        <a:prstGeom prst="round2DiagRect">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Sözleşme imzalama</a:t>
          </a:r>
          <a:endParaRPr lang="tr-TR" sz="1700" kern="1200" dirty="0"/>
        </a:p>
      </dsp:txBody>
      <dsp:txXfrm>
        <a:off x="827772" y="1129"/>
        <a:ext cx="1710082" cy="1026049"/>
      </dsp:txXfrm>
    </dsp:sp>
    <dsp:sp modelId="{15587D2D-4ECE-405E-935F-A987DFF86827}">
      <dsp:nvSpPr>
        <dsp:cNvPr id="0" name=""/>
        <dsp:cNvSpPr/>
      </dsp:nvSpPr>
      <dsp:spPr>
        <a:xfrm>
          <a:off x="4639455" y="468433"/>
          <a:ext cx="362718" cy="91440"/>
        </a:xfrm>
        <a:custGeom>
          <a:avLst/>
          <a:gdLst/>
          <a:ahLst/>
          <a:cxnLst/>
          <a:rect l="0" t="0" r="0" b="0"/>
          <a:pathLst>
            <a:path>
              <a:moveTo>
                <a:pt x="0" y="45720"/>
              </a:moveTo>
              <a:lnTo>
                <a:pt x="362718" y="45720"/>
              </a:lnTo>
            </a:path>
          </a:pathLst>
        </a:custGeom>
        <a:noFill/>
        <a:ln w="9525" cap="flat" cmpd="sng" algn="ctr">
          <a:solidFill>
            <a:schemeClr val="accent3">
              <a:hueOff val="-1653927"/>
              <a:satOff val="2682"/>
              <a:lumOff val="20"/>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4810981" y="512187"/>
        <a:ext cx="19665" cy="3933"/>
      </dsp:txXfrm>
    </dsp:sp>
    <dsp:sp modelId="{94A5FA3D-422E-4F54-8160-41F81E93CC92}">
      <dsp:nvSpPr>
        <dsp:cNvPr id="0" name=""/>
        <dsp:cNvSpPr/>
      </dsp:nvSpPr>
      <dsp:spPr>
        <a:xfrm>
          <a:off x="2931172" y="1129"/>
          <a:ext cx="1710082" cy="1026049"/>
        </a:xfrm>
        <a:prstGeom prst="snip2SameRect">
          <a:avLst/>
        </a:prstGeom>
        <a:gradFill rotWithShape="0">
          <a:gsLst>
            <a:gs pos="0">
              <a:schemeClr val="accent3">
                <a:hueOff val="-1503570"/>
                <a:satOff val="2438"/>
                <a:lumOff val="18"/>
                <a:alphaOff val="0"/>
                <a:tint val="43000"/>
                <a:satMod val="165000"/>
              </a:schemeClr>
            </a:gs>
            <a:gs pos="55000">
              <a:schemeClr val="accent3">
                <a:hueOff val="-1503570"/>
                <a:satOff val="2438"/>
                <a:lumOff val="18"/>
                <a:alphaOff val="0"/>
                <a:tint val="83000"/>
                <a:satMod val="155000"/>
              </a:schemeClr>
            </a:gs>
            <a:gs pos="100000">
              <a:schemeClr val="accent3">
                <a:hueOff val="-1503570"/>
                <a:satOff val="2438"/>
                <a:lumOff val="1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Başlangıç toplantıları</a:t>
          </a:r>
          <a:endParaRPr lang="tr-TR" sz="1700" kern="1200" dirty="0"/>
        </a:p>
      </dsp:txBody>
      <dsp:txXfrm>
        <a:off x="2931172" y="1129"/>
        <a:ext cx="1710082" cy="1026049"/>
      </dsp:txXfrm>
    </dsp:sp>
    <dsp:sp modelId="{677EB292-A619-478D-AAA2-43F0EFA1CBC0}">
      <dsp:nvSpPr>
        <dsp:cNvPr id="0" name=""/>
        <dsp:cNvSpPr/>
      </dsp:nvSpPr>
      <dsp:spPr>
        <a:xfrm>
          <a:off x="1682813" y="1025378"/>
          <a:ext cx="4206801" cy="362718"/>
        </a:xfrm>
        <a:custGeom>
          <a:avLst/>
          <a:gdLst/>
          <a:ahLst/>
          <a:cxnLst/>
          <a:rect l="0" t="0" r="0" b="0"/>
          <a:pathLst>
            <a:path>
              <a:moveTo>
                <a:pt x="4206801" y="0"/>
              </a:moveTo>
              <a:lnTo>
                <a:pt x="4206801" y="198459"/>
              </a:lnTo>
              <a:lnTo>
                <a:pt x="0" y="198459"/>
              </a:lnTo>
              <a:lnTo>
                <a:pt x="0" y="362718"/>
              </a:lnTo>
            </a:path>
          </a:pathLst>
        </a:custGeom>
        <a:noFill/>
        <a:ln w="9525" cap="flat" cmpd="sng" algn="ctr">
          <a:solidFill>
            <a:schemeClr val="accent3">
              <a:hueOff val="-3307855"/>
              <a:satOff val="5364"/>
              <a:lumOff val="39"/>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3680585" y="1204771"/>
        <a:ext cx="211257" cy="3933"/>
      </dsp:txXfrm>
    </dsp:sp>
    <dsp:sp modelId="{3F840683-9FDE-40DB-AC4E-3D02773DCC47}">
      <dsp:nvSpPr>
        <dsp:cNvPr id="0" name=""/>
        <dsp:cNvSpPr/>
      </dsp:nvSpPr>
      <dsp:spPr>
        <a:xfrm>
          <a:off x="5034573" y="1129"/>
          <a:ext cx="1710082" cy="1026049"/>
        </a:xfrm>
        <a:prstGeom prst="snip2SameRect">
          <a:avLst/>
        </a:prstGeom>
        <a:gradFill rotWithShape="0">
          <a:gsLst>
            <a:gs pos="0">
              <a:schemeClr val="accent3">
                <a:hueOff val="-3007140"/>
                <a:satOff val="4877"/>
                <a:lumOff val="36"/>
                <a:alphaOff val="0"/>
                <a:tint val="43000"/>
                <a:satMod val="165000"/>
              </a:schemeClr>
            </a:gs>
            <a:gs pos="55000">
              <a:schemeClr val="accent3">
                <a:hueOff val="-3007140"/>
                <a:satOff val="4877"/>
                <a:lumOff val="36"/>
                <a:alphaOff val="0"/>
                <a:tint val="83000"/>
                <a:satMod val="155000"/>
              </a:schemeClr>
            </a:gs>
            <a:gs pos="100000">
              <a:schemeClr val="accent3">
                <a:hueOff val="-3007140"/>
                <a:satOff val="4877"/>
                <a:lumOff val="36"/>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tr-TR" sz="1700" kern="1200" dirty="0" smtClean="0"/>
            <a:t>Eğitim toplantıları</a:t>
          </a:r>
          <a:endParaRPr lang="tr-TR" sz="1700" kern="1200" dirty="0"/>
        </a:p>
      </dsp:txBody>
      <dsp:txXfrm>
        <a:off x="5034573" y="1129"/>
        <a:ext cx="1710082" cy="1026049"/>
      </dsp:txXfrm>
    </dsp:sp>
    <dsp:sp modelId="{2EF590A8-CC3D-4549-A579-2A7F2B868EA7}">
      <dsp:nvSpPr>
        <dsp:cNvPr id="0" name=""/>
        <dsp:cNvSpPr/>
      </dsp:nvSpPr>
      <dsp:spPr>
        <a:xfrm>
          <a:off x="2536054" y="1887801"/>
          <a:ext cx="362718" cy="91440"/>
        </a:xfrm>
        <a:custGeom>
          <a:avLst/>
          <a:gdLst/>
          <a:ahLst/>
          <a:cxnLst/>
          <a:rect l="0" t="0" r="0" b="0"/>
          <a:pathLst>
            <a:path>
              <a:moveTo>
                <a:pt x="0" y="45720"/>
              </a:moveTo>
              <a:lnTo>
                <a:pt x="362718" y="45720"/>
              </a:lnTo>
            </a:path>
          </a:pathLst>
        </a:custGeom>
        <a:noFill/>
        <a:ln w="9525" cap="flat" cmpd="sng" algn="ctr">
          <a:solidFill>
            <a:schemeClr val="accent3">
              <a:hueOff val="-4961782"/>
              <a:satOff val="8047"/>
              <a:lumOff val="59"/>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2707580" y="1931555"/>
        <a:ext cx="19665" cy="3933"/>
      </dsp:txXfrm>
    </dsp:sp>
    <dsp:sp modelId="{64880DC9-F9C1-435C-A066-27BA006A4F61}">
      <dsp:nvSpPr>
        <dsp:cNvPr id="0" name=""/>
        <dsp:cNvSpPr/>
      </dsp:nvSpPr>
      <dsp:spPr>
        <a:xfrm>
          <a:off x="827772" y="1420497"/>
          <a:ext cx="1710082" cy="1026049"/>
        </a:xfrm>
        <a:prstGeom prst="roundRect">
          <a:avLst/>
        </a:prstGeom>
        <a:gradFill rotWithShape="0">
          <a:gsLst>
            <a:gs pos="0">
              <a:schemeClr val="accent3">
                <a:hueOff val="-4510711"/>
                <a:satOff val="7315"/>
                <a:lumOff val="54"/>
                <a:alphaOff val="0"/>
                <a:tint val="43000"/>
                <a:satMod val="165000"/>
              </a:schemeClr>
            </a:gs>
            <a:gs pos="55000">
              <a:schemeClr val="accent3">
                <a:hueOff val="-4510711"/>
                <a:satOff val="7315"/>
                <a:lumOff val="54"/>
                <a:alphaOff val="0"/>
                <a:tint val="83000"/>
                <a:satMod val="155000"/>
              </a:schemeClr>
            </a:gs>
            <a:gs pos="100000">
              <a:schemeClr val="accent3">
                <a:hueOff val="-4510711"/>
                <a:satOff val="7315"/>
                <a:lumOff val="54"/>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tr-TR" sz="1700" kern="1200" dirty="0" smtClean="0"/>
            <a:t>İlk izleme ziyareti</a:t>
          </a:r>
          <a:endParaRPr lang="tr-TR" sz="1700" kern="1200" dirty="0"/>
        </a:p>
      </dsp:txBody>
      <dsp:txXfrm>
        <a:off x="827772" y="1420497"/>
        <a:ext cx="1710082" cy="1026049"/>
      </dsp:txXfrm>
    </dsp:sp>
    <dsp:sp modelId="{8E73C5E3-7899-4ECA-8617-9153A1FA7D88}">
      <dsp:nvSpPr>
        <dsp:cNvPr id="0" name=""/>
        <dsp:cNvSpPr/>
      </dsp:nvSpPr>
      <dsp:spPr>
        <a:xfrm>
          <a:off x="4639455" y="1887801"/>
          <a:ext cx="362718" cy="91440"/>
        </a:xfrm>
        <a:custGeom>
          <a:avLst/>
          <a:gdLst/>
          <a:ahLst/>
          <a:cxnLst/>
          <a:rect l="0" t="0" r="0" b="0"/>
          <a:pathLst>
            <a:path>
              <a:moveTo>
                <a:pt x="0" y="45720"/>
              </a:moveTo>
              <a:lnTo>
                <a:pt x="362718" y="45720"/>
              </a:lnTo>
            </a:path>
          </a:pathLst>
        </a:custGeom>
        <a:noFill/>
        <a:ln w="9525" cap="flat" cmpd="sng" algn="ctr">
          <a:solidFill>
            <a:schemeClr val="accent3">
              <a:hueOff val="-6615709"/>
              <a:satOff val="10729"/>
              <a:lumOff val="79"/>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4810981" y="1931555"/>
        <a:ext cx="19665" cy="3933"/>
      </dsp:txXfrm>
    </dsp:sp>
    <dsp:sp modelId="{C5168E37-C5F5-4C10-B692-A19E184C6623}">
      <dsp:nvSpPr>
        <dsp:cNvPr id="0" name=""/>
        <dsp:cNvSpPr/>
      </dsp:nvSpPr>
      <dsp:spPr>
        <a:xfrm>
          <a:off x="2931172" y="1420497"/>
          <a:ext cx="1710082" cy="1026049"/>
        </a:xfrm>
        <a:prstGeom prst="ellipse">
          <a:avLst/>
        </a:prstGeom>
        <a:gradFill rotWithShape="0">
          <a:gsLst>
            <a:gs pos="0">
              <a:schemeClr val="accent3">
                <a:hueOff val="-6014281"/>
                <a:satOff val="9753"/>
                <a:lumOff val="72"/>
                <a:alphaOff val="0"/>
                <a:tint val="43000"/>
                <a:satMod val="165000"/>
              </a:schemeClr>
            </a:gs>
            <a:gs pos="55000">
              <a:schemeClr val="accent3">
                <a:hueOff val="-6014281"/>
                <a:satOff val="9753"/>
                <a:lumOff val="72"/>
                <a:alphaOff val="0"/>
                <a:tint val="83000"/>
                <a:satMod val="155000"/>
              </a:schemeClr>
            </a:gs>
            <a:gs pos="100000">
              <a:schemeClr val="accent3">
                <a:hueOff val="-6014281"/>
                <a:satOff val="9753"/>
                <a:lumOff val="72"/>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Ön ödeme</a:t>
          </a:r>
          <a:endParaRPr lang="tr-TR" sz="1700" kern="1200" dirty="0"/>
        </a:p>
      </dsp:txBody>
      <dsp:txXfrm>
        <a:off x="2931172" y="1420497"/>
        <a:ext cx="1710082" cy="1026049"/>
      </dsp:txXfrm>
    </dsp:sp>
    <dsp:sp modelId="{46510E59-5089-40CB-9232-D6E2E0768ACA}">
      <dsp:nvSpPr>
        <dsp:cNvPr id="0" name=""/>
        <dsp:cNvSpPr/>
      </dsp:nvSpPr>
      <dsp:spPr>
        <a:xfrm>
          <a:off x="1682813" y="2444746"/>
          <a:ext cx="4206801" cy="362718"/>
        </a:xfrm>
        <a:custGeom>
          <a:avLst/>
          <a:gdLst/>
          <a:ahLst/>
          <a:cxnLst/>
          <a:rect l="0" t="0" r="0" b="0"/>
          <a:pathLst>
            <a:path>
              <a:moveTo>
                <a:pt x="4206801" y="0"/>
              </a:moveTo>
              <a:lnTo>
                <a:pt x="4206801" y="198459"/>
              </a:lnTo>
              <a:lnTo>
                <a:pt x="0" y="198459"/>
              </a:lnTo>
              <a:lnTo>
                <a:pt x="0" y="362718"/>
              </a:lnTo>
            </a:path>
          </a:pathLst>
        </a:custGeom>
        <a:noFill/>
        <a:ln w="9525" cap="flat" cmpd="sng" algn="ctr">
          <a:solidFill>
            <a:schemeClr val="accent3">
              <a:hueOff val="-8269636"/>
              <a:satOff val="13411"/>
              <a:lumOff val="98"/>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3680585" y="2624139"/>
        <a:ext cx="211257" cy="3933"/>
      </dsp:txXfrm>
    </dsp:sp>
    <dsp:sp modelId="{F822B695-8B69-4462-B6B6-B2D399293A18}">
      <dsp:nvSpPr>
        <dsp:cNvPr id="0" name=""/>
        <dsp:cNvSpPr/>
      </dsp:nvSpPr>
      <dsp:spPr>
        <a:xfrm>
          <a:off x="5034573" y="1420497"/>
          <a:ext cx="1710082" cy="1026049"/>
        </a:xfrm>
        <a:prstGeom prst="roundRect">
          <a:avLst/>
        </a:prstGeom>
        <a:gradFill rotWithShape="0">
          <a:gsLst>
            <a:gs pos="0">
              <a:schemeClr val="accent3">
                <a:hueOff val="-7517851"/>
                <a:satOff val="12192"/>
                <a:lumOff val="90"/>
                <a:alphaOff val="0"/>
                <a:tint val="43000"/>
                <a:satMod val="165000"/>
              </a:schemeClr>
            </a:gs>
            <a:gs pos="55000">
              <a:schemeClr val="accent3">
                <a:hueOff val="-7517851"/>
                <a:satOff val="12192"/>
                <a:lumOff val="90"/>
                <a:alphaOff val="0"/>
                <a:tint val="83000"/>
                <a:satMod val="155000"/>
              </a:schemeClr>
            </a:gs>
            <a:gs pos="100000">
              <a:schemeClr val="accent3">
                <a:hueOff val="-7517851"/>
                <a:satOff val="12192"/>
                <a:lumOff val="9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Düzenli izleme ziyareti</a:t>
          </a:r>
          <a:endParaRPr lang="tr-TR" sz="1700" kern="1200" dirty="0"/>
        </a:p>
      </dsp:txBody>
      <dsp:txXfrm>
        <a:off x="5034573" y="1420497"/>
        <a:ext cx="1710082" cy="1026049"/>
      </dsp:txXfrm>
    </dsp:sp>
    <dsp:sp modelId="{DEBD4FF2-C636-4C52-B679-6AB1969AE389}">
      <dsp:nvSpPr>
        <dsp:cNvPr id="0" name=""/>
        <dsp:cNvSpPr/>
      </dsp:nvSpPr>
      <dsp:spPr>
        <a:xfrm>
          <a:off x="2536054" y="3307170"/>
          <a:ext cx="362718" cy="91440"/>
        </a:xfrm>
        <a:custGeom>
          <a:avLst/>
          <a:gdLst/>
          <a:ahLst/>
          <a:cxnLst/>
          <a:rect l="0" t="0" r="0" b="0"/>
          <a:pathLst>
            <a:path>
              <a:moveTo>
                <a:pt x="0" y="45720"/>
              </a:moveTo>
              <a:lnTo>
                <a:pt x="362718" y="45720"/>
              </a:lnTo>
            </a:path>
          </a:pathLst>
        </a:custGeom>
        <a:noFill/>
        <a:ln w="9525" cap="flat" cmpd="sng" algn="ctr">
          <a:solidFill>
            <a:schemeClr val="accent3">
              <a:hueOff val="-9923564"/>
              <a:satOff val="16093"/>
              <a:lumOff val="118"/>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2707580" y="3350923"/>
        <a:ext cx="19665" cy="3933"/>
      </dsp:txXfrm>
    </dsp:sp>
    <dsp:sp modelId="{17BB452A-51EB-482E-8397-00D243C1A612}">
      <dsp:nvSpPr>
        <dsp:cNvPr id="0" name=""/>
        <dsp:cNvSpPr/>
      </dsp:nvSpPr>
      <dsp:spPr>
        <a:xfrm>
          <a:off x="827772" y="2839865"/>
          <a:ext cx="1710082" cy="1026049"/>
        </a:xfrm>
        <a:prstGeom prst="snip2DiagRect">
          <a:avLst/>
        </a:prstGeom>
        <a:gradFill rotWithShape="0">
          <a:gsLst>
            <a:gs pos="0">
              <a:schemeClr val="accent3">
                <a:hueOff val="-9021422"/>
                <a:satOff val="14630"/>
                <a:lumOff val="107"/>
                <a:alphaOff val="0"/>
                <a:tint val="43000"/>
                <a:satMod val="165000"/>
              </a:schemeClr>
            </a:gs>
            <a:gs pos="55000">
              <a:schemeClr val="accent3">
                <a:hueOff val="-9021422"/>
                <a:satOff val="14630"/>
                <a:lumOff val="107"/>
                <a:alphaOff val="0"/>
                <a:tint val="83000"/>
                <a:satMod val="155000"/>
              </a:schemeClr>
            </a:gs>
            <a:gs pos="100000">
              <a:schemeClr val="accent3">
                <a:hueOff val="-9021422"/>
                <a:satOff val="14630"/>
                <a:lumOff val="10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Ara rapor</a:t>
          </a:r>
          <a:endParaRPr lang="tr-TR" sz="1700" kern="1200" dirty="0"/>
        </a:p>
      </dsp:txBody>
      <dsp:txXfrm>
        <a:off x="827772" y="2839865"/>
        <a:ext cx="1710082" cy="1026049"/>
      </dsp:txXfrm>
    </dsp:sp>
    <dsp:sp modelId="{40D797BD-1C97-4E41-A95F-89B748E9CB3D}">
      <dsp:nvSpPr>
        <dsp:cNvPr id="0" name=""/>
        <dsp:cNvSpPr/>
      </dsp:nvSpPr>
      <dsp:spPr>
        <a:xfrm>
          <a:off x="4639455" y="3307170"/>
          <a:ext cx="362718" cy="91440"/>
        </a:xfrm>
        <a:custGeom>
          <a:avLst/>
          <a:gdLst/>
          <a:ahLst/>
          <a:cxnLst/>
          <a:rect l="0" t="0" r="0" b="0"/>
          <a:pathLst>
            <a:path>
              <a:moveTo>
                <a:pt x="0" y="45720"/>
              </a:moveTo>
              <a:lnTo>
                <a:pt x="362718" y="45720"/>
              </a:lnTo>
            </a:path>
          </a:pathLst>
        </a:custGeom>
        <a:noFill/>
        <a:ln w="9525" cap="flat" cmpd="sng" algn="ctr">
          <a:solidFill>
            <a:schemeClr val="accent3">
              <a:hueOff val="-11577491"/>
              <a:satOff val="18775"/>
              <a:lumOff val="138"/>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4810981" y="3350923"/>
        <a:ext cx="19665" cy="3933"/>
      </dsp:txXfrm>
    </dsp:sp>
    <dsp:sp modelId="{C949E516-5AA6-4463-B202-B6D7170A3572}">
      <dsp:nvSpPr>
        <dsp:cNvPr id="0" name=""/>
        <dsp:cNvSpPr/>
      </dsp:nvSpPr>
      <dsp:spPr>
        <a:xfrm>
          <a:off x="2931172" y="2839865"/>
          <a:ext cx="1710082" cy="1026049"/>
        </a:xfrm>
        <a:prstGeom prst="ellipse">
          <a:avLst/>
        </a:prstGeom>
        <a:gradFill rotWithShape="0">
          <a:gsLst>
            <a:gs pos="0">
              <a:schemeClr val="accent3">
                <a:hueOff val="-10524991"/>
                <a:satOff val="17069"/>
                <a:lumOff val="125"/>
                <a:alphaOff val="0"/>
                <a:tint val="43000"/>
                <a:satMod val="165000"/>
              </a:schemeClr>
            </a:gs>
            <a:gs pos="55000">
              <a:schemeClr val="accent3">
                <a:hueOff val="-10524991"/>
                <a:satOff val="17069"/>
                <a:lumOff val="125"/>
                <a:alphaOff val="0"/>
                <a:tint val="83000"/>
                <a:satMod val="155000"/>
              </a:schemeClr>
            </a:gs>
            <a:gs pos="100000">
              <a:schemeClr val="accent3">
                <a:hueOff val="-10524991"/>
                <a:satOff val="17069"/>
                <a:lumOff val="125"/>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Ara ödeme</a:t>
          </a:r>
          <a:endParaRPr lang="tr-TR" sz="1700" kern="1200" dirty="0"/>
        </a:p>
      </dsp:txBody>
      <dsp:txXfrm>
        <a:off x="2931172" y="2839865"/>
        <a:ext cx="1710082" cy="1026049"/>
      </dsp:txXfrm>
    </dsp:sp>
    <dsp:sp modelId="{BC92CECC-2F79-4DB1-AD8B-35046B9CBB7D}">
      <dsp:nvSpPr>
        <dsp:cNvPr id="0" name=""/>
        <dsp:cNvSpPr/>
      </dsp:nvSpPr>
      <dsp:spPr>
        <a:xfrm>
          <a:off x="1682813" y="3864114"/>
          <a:ext cx="4206801" cy="362718"/>
        </a:xfrm>
        <a:custGeom>
          <a:avLst/>
          <a:gdLst/>
          <a:ahLst/>
          <a:cxnLst/>
          <a:rect l="0" t="0" r="0" b="0"/>
          <a:pathLst>
            <a:path>
              <a:moveTo>
                <a:pt x="4206801" y="0"/>
              </a:moveTo>
              <a:lnTo>
                <a:pt x="4206801" y="198459"/>
              </a:lnTo>
              <a:lnTo>
                <a:pt x="0" y="198459"/>
              </a:lnTo>
              <a:lnTo>
                <a:pt x="0" y="362718"/>
              </a:lnTo>
            </a:path>
          </a:pathLst>
        </a:custGeom>
        <a:noFill/>
        <a:ln w="9525" cap="flat" cmpd="sng" algn="ctr">
          <a:solidFill>
            <a:schemeClr val="accent3">
              <a:hueOff val="-13231418"/>
              <a:satOff val="21458"/>
              <a:lumOff val="158"/>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3680585" y="4043507"/>
        <a:ext cx="211257" cy="3933"/>
      </dsp:txXfrm>
    </dsp:sp>
    <dsp:sp modelId="{C23BE8E7-64C2-4E2C-BD95-74273F6C63FF}">
      <dsp:nvSpPr>
        <dsp:cNvPr id="0" name=""/>
        <dsp:cNvSpPr/>
      </dsp:nvSpPr>
      <dsp:spPr>
        <a:xfrm>
          <a:off x="5034573" y="2839865"/>
          <a:ext cx="1710082" cy="1026049"/>
        </a:xfrm>
        <a:prstGeom prst="roundRect">
          <a:avLst/>
        </a:prstGeom>
        <a:gradFill rotWithShape="0">
          <a:gsLst>
            <a:gs pos="0">
              <a:schemeClr val="accent3">
                <a:hueOff val="-12028562"/>
                <a:satOff val="19507"/>
                <a:lumOff val="143"/>
                <a:alphaOff val="0"/>
                <a:tint val="43000"/>
                <a:satMod val="165000"/>
              </a:schemeClr>
            </a:gs>
            <a:gs pos="55000">
              <a:schemeClr val="accent3">
                <a:hueOff val="-12028562"/>
                <a:satOff val="19507"/>
                <a:lumOff val="143"/>
                <a:alphaOff val="0"/>
                <a:tint val="83000"/>
                <a:satMod val="155000"/>
              </a:schemeClr>
            </a:gs>
            <a:gs pos="100000">
              <a:schemeClr val="accent3">
                <a:hueOff val="-12028562"/>
                <a:satOff val="19507"/>
                <a:lumOff val="143"/>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Anlık izleme ziyaretleri</a:t>
          </a:r>
          <a:endParaRPr lang="tr-TR" sz="1700" kern="1200" dirty="0"/>
        </a:p>
      </dsp:txBody>
      <dsp:txXfrm>
        <a:off x="5034573" y="2839865"/>
        <a:ext cx="1710082" cy="1026049"/>
      </dsp:txXfrm>
    </dsp:sp>
    <dsp:sp modelId="{9F57A16B-5747-4664-8F36-B8673311331B}">
      <dsp:nvSpPr>
        <dsp:cNvPr id="0" name=""/>
        <dsp:cNvSpPr/>
      </dsp:nvSpPr>
      <dsp:spPr>
        <a:xfrm>
          <a:off x="2536054" y="4726538"/>
          <a:ext cx="362718" cy="91440"/>
        </a:xfrm>
        <a:custGeom>
          <a:avLst/>
          <a:gdLst/>
          <a:ahLst/>
          <a:cxnLst/>
          <a:rect l="0" t="0" r="0" b="0"/>
          <a:pathLst>
            <a:path>
              <a:moveTo>
                <a:pt x="0" y="45720"/>
              </a:moveTo>
              <a:lnTo>
                <a:pt x="362718" y="45720"/>
              </a:lnTo>
            </a:path>
          </a:pathLst>
        </a:custGeom>
        <a:noFill/>
        <a:ln w="9525" cap="flat" cmpd="sng" algn="ctr">
          <a:solidFill>
            <a:schemeClr val="accent3">
              <a:hueOff val="-14885345"/>
              <a:satOff val="24140"/>
              <a:lumOff val="177"/>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2707580" y="4770291"/>
        <a:ext cx="19665" cy="3933"/>
      </dsp:txXfrm>
    </dsp:sp>
    <dsp:sp modelId="{3CE2C2A2-B9EE-4AE1-B237-8CF9C0FE77A2}">
      <dsp:nvSpPr>
        <dsp:cNvPr id="0" name=""/>
        <dsp:cNvSpPr/>
      </dsp:nvSpPr>
      <dsp:spPr>
        <a:xfrm>
          <a:off x="827772" y="4259233"/>
          <a:ext cx="1710082" cy="1026049"/>
        </a:xfrm>
        <a:prstGeom prst="snip2DiagRect">
          <a:avLst/>
        </a:prstGeom>
        <a:gradFill rotWithShape="0">
          <a:gsLst>
            <a:gs pos="0">
              <a:schemeClr val="accent3">
                <a:hueOff val="-13532132"/>
                <a:satOff val="21945"/>
                <a:lumOff val="161"/>
                <a:alphaOff val="0"/>
                <a:tint val="43000"/>
                <a:satMod val="165000"/>
              </a:schemeClr>
            </a:gs>
            <a:gs pos="55000">
              <a:schemeClr val="accent3">
                <a:hueOff val="-13532132"/>
                <a:satOff val="21945"/>
                <a:lumOff val="161"/>
                <a:alphaOff val="0"/>
                <a:tint val="83000"/>
                <a:satMod val="155000"/>
              </a:schemeClr>
            </a:gs>
            <a:gs pos="100000">
              <a:schemeClr val="accent3">
                <a:hueOff val="-13532132"/>
                <a:satOff val="21945"/>
                <a:lumOff val="161"/>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Nihai rapor</a:t>
          </a:r>
          <a:endParaRPr lang="tr-TR" sz="1700" kern="1200" dirty="0"/>
        </a:p>
      </dsp:txBody>
      <dsp:txXfrm>
        <a:off x="827772" y="4259233"/>
        <a:ext cx="1710082" cy="1026049"/>
      </dsp:txXfrm>
    </dsp:sp>
    <dsp:sp modelId="{51FB0C3D-E74F-4BAA-A176-74C3514CB89C}">
      <dsp:nvSpPr>
        <dsp:cNvPr id="0" name=""/>
        <dsp:cNvSpPr/>
      </dsp:nvSpPr>
      <dsp:spPr>
        <a:xfrm>
          <a:off x="4639455" y="4726538"/>
          <a:ext cx="362718" cy="91440"/>
        </a:xfrm>
        <a:custGeom>
          <a:avLst/>
          <a:gdLst/>
          <a:ahLst/>
          <a:cxnLst/>
          <a:rect l="0" t="0" r="0" b="0"/>
          <a:pathLst>
            <a:path>
              <a:moveTo>
                <a:pt x="0" y="45720"/>
              </a:moveTo>
              <a:lnTo>
                <a:pt x="362718" y="45720"/>
              </a:lnTo>
            </a:path>
          </a:pathLst>
        </a:custGeom>
        <a:noFill/>
        <a:ln w="9525" cap="flat" cmpd="sng" algn="ctr">
          <a:solidFill>
            <a:schemeClr val="accent3">
              <a:hueOff val="-16539272"/>
              <a:satOff val="26822"/>
              <a:lumOff val="197"/>
              <a:alphaOff val="0"/>
            </a:schemeClr>
          </a:solidFill>
          <a:prstDash val="solid"/>
          <a:tailEnd type="arrow"/>
        </a:ln>
        <a:effectLst/>
        <a:scene3d>
          <a:camera prst="orthographicFront">
            <a:rot lat="21299999" lon="0" rev="0"/>
          </a:camera>
          <a:lightRig rig="threeP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4810981" y="4770291"/>
        <a:ext cx="19665" cy="3933"/>
      </dsp:txXfrm>
    </dsp:sp>
    <dsp:sp modelId="{B39DA989-D837-42FF-95DC-BB1646DB7486}">
      <dsp:nvSpPr>
        <dsp:cNvPr id="0" name=""/>
        <dsp:cNvSpPr/>
      </dsp:nvSpPr>
      <dsp:spPr>
        <a:xfrm>
          <a:off x="2931172" y="4259233"/>
          <a:ext cx="1710082" cy="1026049"/>
        </a:xfrm>
        <a:prstGeom prst="ellipse">
          <a:avLst/>
        </a:prstGeom>
        <a:gradFill rotWithShape="0">
          <a:gsLst>
            <a:gs pos="0">
              <a:schemeClr val="accent3">
                <a:hueOff val="-15035703"/>
                <a:satOff val="24384"/>
                <a:lumOff val="179"/>
                <a:alphaOff val="0"/>
                <a:tint val="43000"/>
                <a:satMod val="165000"/>
              </a:schemeClr>
            </a:gs>
            <a:gs pos="55000">
              <a:schemeClr val="accent3">
                <a:hueOff val="-15035703"/>
                <a:satOff val="24384"/>
                <a:lumOff val="179"/>
                <a:alphaOff val="0"/>
                <a:tint val="83000"/>
                <a:satMod val="155000"/>
              </a:schemeClr>
            </a:gs>
            <a:gs pos="100000">
              <a:schemeClr val="accent3">
                <a:hueOff val="-15035703"/>
                <a:satOff val="24384"/>
                <a:lumOff val="179"/>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Nihai ödeme</a:t>
          </a:r>
          <a:endParaRPr lang="tr-TR" sz="1700" kern="1200" dirty="0"/>
        </a:p>
      </dsp:txBody>
      <dsp:txXfrm>
        <a:off x="2931172" y="4259233"/>
        <a:ext cx="1710082" cy="1026049"/>
      </dsp:txXfrm>
    </dsp:sp>
    <dsp:sp modelId="{6ACE300A-D137-42D9-8384-578274F1B3D5}">
      <dsp:nvSpPr>
        <dsp:cNvPr id="0" name=""/>
        <dsp:cNvSpPr/>
      </dsp:nvSpPr>
      <dsp:spPr>
        <a:xfrm>
          <a:off x="5034573" y="4259233"/>
          <a:ext cx="1710082" cy="1026049"/>
        </a:xfrm>
        <a:prstGeom prst="rect">
          <a:avLst/>
        </a:prstGeom>
        <a:gradFill rotWithShape="0">
          <a:gsLst>
            <a:gs pos="0">
              <a:schemeClr val="accent3">
                <a:hueOff val="-16539272"/>
                <a:satOff val="26822"/>
                <a:lumOff val="197"/>
                <a:alphaOff val="0"/>
                <a:tint val="43000"/>
                <a:satMod val="165000"/>
              </a:schemeClr>
            </a:gs>
            <a:gs pos="55000">
              <a:schemeClr val="accent3">
                <a:hueOff val="-16539272"/>
                <a:satOff val="26822"/>
                <a:lumOff val="197"/>
                <a:alphaOff val="0"/>
                <a:tint val="83000"/>
                <a:satMod val="155000"/>
              </a:schemeClr>
            </a:gs>
            <a:gs pos="100000">
              <a:schemeClr val="accent3">
                <a:hueOff val="-16539272"/>
                <a:satOff val="26822"/>
                <a:lumOff val="19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rot lat="21299999" lon="0" rev="0"/>
          </a:camera>
          <a:lightRig rig="threePt" dir="t"/>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tr-TR" sz="1700" kern="1200" dirty="0" smtClean="0"/>
            <a:t>Proje Sonrası Değerlendirme Raporu</a:t>
          </a:r>
          <a:endParaRPr lang="tr-TR" sz="1700" kern="1200" dirty="0"/>
        </a:p>
      </dsp:txBody>
      <dsp:txXfrm>
        <a:off x="5034573" y="4259233"/>
        <a:ext cx="1710082" cy="1026049"/>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AEC6A9-A8EC-4E2F-8C87-B009E359B252}" type="datetimeFigureOut">
              <a:rPr lang="tr-TR" smtClean="0"/>
              <a:pPr/>
              <a:t>29.06.2012</a:t>
            </a:fld>
            <a:endParaRPr lang="tr-TR"/>
          </a:p>
        </p:txBody>
      </p:sp>
      <p:sp>
        <p:nvSpPr>
          <p:cNvPr id="4" name="3 Altbilgi Yer Tutucusu"/>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3555C-3DA7-4A74-B931-9280D3C03C04}" type="slidenum">
              <a:rPr lang="tr-TR" smtClean="0"/>
              <a:pPr/>
              <a:t>‹#›</a:t>
            </a:fld>
            <a:endParaRPr lang="tr-TR"/>
          </a:p>
        </p:txBody>
      </p:sp>
    </p:spTree>
    <p:extLst>
      <p:ext uri="{BB962C8B-B14F-4D97-AF65-F5344CB8AC3E}">
        <p14:creationId xmlns="" xmlns:p14="http://schemas.microsoft.com/office/powerpoint/2010/main" val="2663563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3942B8-15CE-43AF-AFA6-6FFFC3482AC3}" type="datetimeFigureOut">
              <a:rPr lang="tr-TR" smtClean="0"/>
              <a:pPr/>
              <a:t>29.06.2012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ED462-E44D-432C-A4F4-1AEAB1B73EE8}" type="slidenum">
              <a:rPr lang="tr-TR" smtClean="0"/>
              <a:pPr/>
              <a:t>‹#›</a:t>
            </a:fld>
            <a:endParaRPr lang="tr-TR"/>
          </a:p>
        </p:txBody>
      </p:sp>
    </p:spTree>
    <p:extLst>
      <p:ext uri="{BB962C8B-B14F-4D97-AF65-F5344CB8AC3E}">
        <p14:creationId xmlns="" xmlns:p14="http://schemas.microsoft.com/office/powerpoint/2010/main" val="106605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3584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Proje uygulama ve izleme sürecinde neler yapacağız bundan kısaca bahsedecek olursak sözleşmeler imzalandı, başlangıç toplantıları şuan yaptığımız toplantılar. </a:t>
            </a:r>
          </a:p>
          <a:p>
            <a:pPr>
              <a:spcBef>
                <a:spcPct val="0"/>
              </a:spcBef>
            </a:pPr>
            <a:r>
              <a:rPr lang="tr-TR" smtClean="0"/>
              <a:t>Bu toplantılarının ardından proje uygulama eğitimlerimiz olacaktır. </a:t>
            </a:r>
          </a:p>
          <a:p>
            <a:pPr>
              <a:spcBef>
                <a:spcPct val="0"/>
              </a:spcBef>
            </a:pPr>
            <a:r>
              <a:rPr lang="tr-TR" smtClean="0"/>
              <a:t>Eğitimlerin ardından ön ödeme öncesi ilk izleme ziyaretleri gerçekleştireceğiz. </a:t>
            </a:r>
          </a:p>
          <a:p>
            <a:pPr>
              <a:spcBef>
                <a:spcPct val="0"/>
              </a:spcBef>
            </a:pPr>
            <a:r>
              <a:rPr lang="tr-TR" smtClean="0"/>
              <a:t>Bu izleme ziyaretlerinin ardından ön ödemeler yapılacak. </a:t>
            </a:r>
          </a:p>
          <a:p>
            <a:pPr>
              <a:spcBef>
                <a:spcPct val="0"/>
              </a:spcBef>
            </a:pPr>
            <a:r>
              <a:rPr lang="tr-TR" smtClean="0"/>
              <a:t>İlk izlemede oluşturulacak takvime göre düzenli bir şekilde izleme ziyaretlerinde bulunacağız. </a:t>
            </a:r>
          </a:p>
          <a:p>
            <a:pPr>
              <a:spcBef>
                <a:spcPct val="0"/>
              </a:spcBef>
            </a:pPr>
            <a:r>
              <a:rPr lang="tr-TR" smtClean="0"/>
              <a:t>Sözleşmede belirtilen raporlama döneminde ara raporlarınızı Ajansa sunacaksınız. </a:t>
            </a:r>
          </a:p>
          <a:p>
            <a:pPr>
              <a:spcBef>
                <a:spcPct val="0"/>
              </a:spcBef>
            </a:pPr>
            <a:r>
              <a:rPr lang="tr-TR" smtClean="0"/>
              <a:t>Ajans raporları inceleyerek ara ödemeleri yapacak. </a:t>
            </a:r>
          </a:p>
          <a:p>
            <a:pPr>
              <a:spcBef>
                <a:spcPct val="0"/>
              </a:spcBef>
            </a:pPr>
            <a:r>
              <a:rPr lang="tr-TR" smtClean="0"/>
              <a:t>Bu uygulama sürecinin içerisinde İDR birimimiz sizlere haber vermeksizin anlık izlemede bulunabilir. </a:t>
            </a:r>
          </a:p>
          <a:p>
            <a:pPr>
              <a:spcBef>
                <a:spcPct val="0"/>
              </a:spcBef>
            </a:pPr>
            <a:r>
              <a:rPr lang="tr-TR" smtClean="0"/>
              <a:t>Projenizi tamamlayıp uygulama süresi bittiğinde nihai raporu hazırlayıp Ajansa sunacaksınız. </a:t>
            </a:r>
          </a:p>
          <a:p>
            <a:pPr>
              <a:spcBef>
                <a:spcPct val="0"/>
              </a:spcBef>
            </a:pPr>
            <a:r>
              <a:rPr lang="tr-TR" smtClean="0"/>
              <a:t>Nihai ödemeyi ajans verdikten sonra sizler de Proje Sonrası Değerlendirme Raporunu Ajansa sunacaksınız ve bu süreci başarıyla tamamlamış olacağız inşallah.</a:t>
            </a:r>
          </a:p>
          <a:p>
            <a:pPr>
              <a:spcBef>
                <a:spcPct val="0"/>
              </a:spcBef>
            </a:pPr>
            <a:endParaRPr lang="tr-TR" smtClean="0"/>
          </a:p>
        </p:txBody>
      </p:sp>
      <p:sp>
        <p:nvSpPr>
          <p:cNvPr id="3584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038F85-E253-44D4-96E0-BD646C5739B0}" type="slidenum">
              <a:rPr lang="tr-TR">
                <a:solidFill>
                  <a:prstClr val="black"/>
                </a:solidFill>
              </a:rPr>
              <a:pPr/>
              <a:t>1</a:t>
            </a:fld>
            <a:endParaRPr lang="tr-T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7107"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b="1" smtClean="0"/>
              <a:t>Bildirim Mektubu, </a:t>
            </a:r>
            <a:r>
              <a:rPr lang="tr-TR" smtClean="0"/>
              <a:t>Sözleşme kapsamındaki küçük değişiklikleri Ajansın ön onayı olmadan uygulayabilirsiniz. Bununla birlikte bu değişikliklerden sonraki </a:t>
            </a:r>
            <a:r>
              <a:rPr lang="tr-TR" i="1" smtClean="0"/>
              <a:t>10 gün </a:t>
            </a:r>
            <a:r>
              <a:rPr lang="tr-TR" smtClean="0"/>
              <a:t>içinde, EK 1’i kullanarak hazırlamış olduğunuz bildirim mektubunu Ajansa iletmelisiniz. Bildirim mektubunda yapılan değişiklik ve gerekçesi ayrıntılı bir şekilde belirtilmelidir. Ajanstan </a:t>
            </a:r>
            <a:r>
              <a:rPr lang="tr-TR" i="1" smtClean="0"/>
              <a:t>15 gün</a:t>
            </a:r>
            <a:r>
              <a:rPr lang="tr-TR" smtClean="0"/>
              <a:t> içinde bir bildirim almazsanız, bu; küçük sözleşme değişikliğinin kabul edildiği anlamına gelecektir.</a:t>
            </a:r>
          </a:p>
          <a:p>
            <a:pPr>
              <a:spcBef>
                <a:spcPct val="0"/>
              </a:spcBef>
            </a:pPr>
            <a:r>
              <a:rPr lang="tr-TR" b="1" smtClean="0"/>
              <a:t>Zeyilname, </a:t>
            </a:r>
            <a:r>
              <a:rPr lang="tr-TR" smtClean="0"/>
              <a:t>sözleşmede önemli değişikleri yapmak için verdiğiniz belgedir. Sözleşmede yapılacak temel değişiklikler Ajansın ön onayına tabidir. Sözleşmedeki temel değişiklikler, zeyilnamenin Ajans ve yararlanıcı tarafından imzalanmasından önce uygulanamaz. Zeyilname geriye dönük gerçekleşen faaliyetleri kapsayamaz. Değişiklik talebi, değişikliğin yürürlüğe girmesi gereken tarihten en az 20 gün, projenin bitim tarihinden en az 30 gün önce Ajansa sunulmalı.</a:t>
            </a:r>
          </a:p>
          <a:p>
            <a:pPr>
              <a:spcBef>
                <a:spcPct val="0"/>
              </a:spcBef>
            </a:pPr>
            <a:r>
              <a:rPr lang="tr-TR" smtClean="0"/>
              <a:t>Bu konuya uygulama eğitiminde daha kapsamlı değineceğiz.</a:t>
            </a:r>
          </a:p>
        </p:txBody>
      </p:sp>
      <p:sp>
        <p:nvSpPr>
          <p:cNvPr id="47108"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40609-3A97-4F43-99CD-4AFB94F64E13}" type="slidenum">
              <a:rPr lang="tr-TR">
                <a:solidFill>
                  <a:prstClr val="black"/>
                </a:solidFill>
              </a:rPr>
              <a:pPr/>
              <a:t>23</a:t>
            </a:fld>
            <a:endParaRPr lang="tr-TR">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8131"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tr-TR" smtClean="0"/>
              <a:t> </a:t>
            </a:r>
            <a:r>
              <a:rPr lang="en-US" smtClean="0"/>
              <a:t>Proje veya faaliyetin yürütülmesini büyük ölçüde zorlaştıran veya geçici olarak imkânsız hale getiren mücbir sebeplerin varlığı halinde, sözleşme süresi altı ayı geçmemek üzere uzatılabilir. </a:t>
            </a:r>
            <a:r>
              <a:rPr lang="tr-TR" smtClean="0"/>
              <a:t>(Madde 11.3)</a:t>
            </a:r>
          </a:p>
          <a:p>
            <a:pPr>
              <a:spcBef>
                <a:spcPct val="0"/>
              </a:spcBef>
              <a:buFontTx/>
              <a:buChar char="•"/>
            </a:pPr>
            <a:r>
              <a:rPr lang="tr-TR" smtClean="0"/>
              <a:t> </a:t>
            </a:r>
            <a:r>
              <a:rPr lang="en-US" smtClean="0"/>
              <a:t>Destek yararlanıcısı, gerekli durumlarda proje uygulama süresinin biti</a:t>
            </a:r>
            <a:r>
              <a:rPr lang="tr-TR" smtClean="0"/>
              <a:t>ş</a:t>
            </a:r>
            <a:r>
              <a:rPr lang="en-US" smtClean="0"/>
              <a:t> tarihinden en geç otuz (30) gün önce uygulama süresinin uzatılması talebinde bulunur. </a:t>
            </a:r>
            <a:r>
              <a:rPr lang="tr-TR" smtClean="0"/>
              <a:t>(Madde 11.3)</a:t>
            </a:r>
          </a:p>
          <a:p>
            <a:pPr>
              <a:spcBef>
                <a:spcPct val="0"/>
              </a:spcBef>
              <a:buFontTx/>
              <a:buChar char="•"/>
            </a:pPr>
            <a:r>
              <a:rPr lang="tr-TR" smtClean="0"/>
              <a:t> </a:t>
            </a:r>
            <a:r>
              <a:rPr lang="en-US" smtClean="0"/>
              <a:t>Bir durumun Ajans tarafından mücbir sebep olarak kabulü, destek yararlanıcısının söz konusu durumun ortaya çıktığı tarihi izleyen yirmi (20) gün içinde Ajansa, durumu belgeleri ve gerekçeleriyle bildirmesi ile mümkündür. </a:t>
            </a:r>
            <a:r>
              <a:rPr lang="tr-TR" smtClean="0"/>
              <a:t>(Madde 11.6)</a:t>
            </a:r>
          </a:p>
        </p:txBody>
      </p:sp>
      <p:sp>
        <p:nvSpPr>
          <p:cNvPr id="48132"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D83B9A-315D-49B7-A3B7-0C570F7F25AF}" type="slidenum">
              <a:rPr lang="tr-TR">
                <a:solidFill>
                  <a:prstClr val="black"/>
                </a:solidFill>
              </a:rPr>
              <a:pPr/>
              <a:t>25</a:t>
            </a:fld>
            <a:endParaRPr lang="tr-TR">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9155"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Sözleşme tarafları geçerli mazeretler sunarak sözleşmeyi feshedebilirler.</a:t>
            </a:r>
          </a:p>
          <a:p>
            <a:pPr>
              <a:spcBef>
                <a:spcPct val="0"/>
              </a:spcBef>
              <a:buFontTx/>
              <a:buChar char="•"/>
            </a:pPr>
            <a:r>
              <a:rPr lang="tr-TR" smtClean="0"/>
              <a:t> Ajans Sözleşmeyi feshetmeden önce, veya fesih yerine, ihtiyati bir tedbir olarak önceden haber vermeksizin ödemeleri durdurulabilir. (Madde 12.7)</a:t>
            </a:r>
          </a:p>
          <a:p>
            <a:pPr>
              <a:spcBef>
                <a:spcPct val="0"/>
              </a:spcBef>
              <a:buFontTx/>
              <a:buChar char="•"/>
            </a:pPr>
            <a:r>
              <a:rPr lang="tr-TR" smtClean="0"/>
              <a:t> Sözleşmenin imzalanmasını takiben bir yıl içinde Ajans tarafından herhangi bir ödeme yapılmaması halinde, sözleşme kendiliğinden fesih olur. (Madde 12.8)</a:t>
            </a:r>
          </a:p>
          <a:p>
            <a:pPr>
              <a:spcBef>
                <a:spcPct val="0"/>
              </a:spcBef>
            </a:pPr>
            <a:endParaRPr lang="tr-TR" smtClean="0"/>
          </a:p>
          <a:p>
            <a:pPr>
              <a:spcBef>
                <a:spcPct val="0"/>
              </a:spcBef>
            </a:pPr>
            <a:endParaRPr lang="tr-TR" smtClean="0"/>
          </a:p>
        </p:txBody>
      </p:sp>
      <p:sp>
        <p:nvSpPr>
          <p:cNvPr id="49156"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8B0F02-01ED-4679-B35E-9DB371DDE5F9}" type="slidenum">
              <a:rPr lang="tr-TR">
                <a:solidFill>
                  <a:prstClr val="black"/>
                </a:solidFill>
              </a:rPr>
              <a:pPr/>
              <a:t>27</a:t>
            </a:fld>
            <a:endParaRPr lang="tr-TR">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0179"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tr-TR" smtClean="0"/>
              <a:t> Taraflar, herhangi bir anlaşmazlığın dostane çözümü için mümkün olan tüm gayreti sarf eder. (Madde 13.2)</a:t>
            </a:r>
          </a:p>
          <a:p>
            <a:pPr>
              <a:spcBef>
                <a:spcPct val="0"/>
              </a:spcBef>
              <a:buFontTx/>
              <a:buChar char="•"/>
            </a:pPr>
            <a:r>
              <a:rPr lang="tr-TR" smtClean="0"/>
              <a:t> Dostane bir çözüme ulaşma konusunda başarısız kalınması halinde, her iki taraf da anlaşmazlığın çözülmesi amacıyla yasal süreç başlatabilir. (Madde 13.3)</a:t>
            </a:r>
          </a:p>
        </p:txBody>
      </p:sp>
      <p:sp>
        <p:nvSpPr>
          <p:cNvPr id="5018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7E00FC-96EF-4AEE-BBC1-13F159FB8AC1}" type="slidenum">
              <a:rPr lang="tr-TR">
                <a:solidFill>
                  <a:prstClr val="black"/>
                </a:solidFill>
              </a:rPr>
              <a:pPr/>
              <a:t>28</a:t>
            </a:fld>
            <a:endParaRPr lang="tr-TR">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120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Madde 14.1 Projenin doğrudan uygun maliyeti olarak sayılması için, maliyetlerin:</a:t>
            </a:r>
          </a:p>
          <a:p>
            <a:pPr>
              <a:spcBef>
                <a:spcPct val="0"/>
              </a:spcBef>
              <a:buFontTx/>
              <a:buChar char="•"/>
            </a:pPr>
            <a:r>
              <a:rPr lang="tr-TR" smtClean="0"/>
              <a:t> Projenin yürütülmesi için gerekli, Sözleşme Bütçesinde öngörülmüş ve gerçekçi mali yönetim prensipleriyle uyumlu olması, özellikle paranın karşılığının alınmasını ve maliyet etkinliği yaratması,</a:t>
            </a:r>
          </a:p>
          <a:p>
            <a:pPr>
              <a:spcBef>
                <a:spcPct val="0"/>
              </a:spcBef>
              <a:buFontTx/>
              <a:buChar char="•"/>
            </a:pPr>
            <a:r>
              <a:rPr lang="tr-TR" smtClean="0"/>
              <a:t> Maliyetlerin götürü maliyetlere değil (dolaylı giderler, yolculuk ve gündelik giderler hariç), gerçek maliyetlere (yani projenin uygulanması sırasında yapılacak fiili maliyetler) dayalı olması,</a:t>
            </a:r>
          </a:p>
          <a:p>
            <a:pPr>
              <a:spcBef>
                <a:spcPct val="0"/>
              </a:spcBef>
              <a:buFontTx/>
              <a:buChar char="•"/>
            </a:pPr>
            <a:r>
              <a:rPr lang="tr-TR" smtClean="0"/>
              <a:t>Destek yararlanıcısının ya da ortağının hesaplarında ya da vergi belgelerinde kayıtlı olması, tanımlanabilir ve doğrulanabilir olması ve orijinal destekleyici belgelerle desteklenmesi,</a:t>
            </a:r>
          </a:p>
          <a:p>
            <a:pPr>
              <a:spcBef>
                <a:spcPct val="0"/>
              </a:spcBef>
              <a:buFontTx/>
              <a:buChar char="•"/>
            </a:pPr>
            <a:r>
              <a:rPr lang="tr-TR" smtClean="0"/>
              <a:t> Özel Koşullar Madde 2’de tanımlanan proje uygulama sürecinde (nihai denetim maliyetleri hariç) destek yararlanıcısı ya da ortakları tarafından gerçekleştirilmiş olması gereklidir.</a:t>
            </a:r>
          </a:p>
          <a:p>
            <a:pPr>
              <a:spcBef>
                <a:spcPct val="0"/>
              </a:spcBef>
            </a:pPr>
            <a:endParaRPr lang="tr-TR" smtClean="0"/>
          </a:p>
        </p:txBody>
      </p:sp>
      <p:sp>
        <p:nvSpPr>
          <p:cNvPr id="5120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123193-B1B3-46FE-9E4C-2DB2EC991CFD}" type="slidenum">
              <a:rPr lang="tr-TR">
                <a:solidFill>
                  <a:prstClr val="black"/>
                </a:solidFill>
              </a:rPr>
              <a:pPr/>
              <a:t>29</a:t>
            </a:fld>
            <a:endParaRPr lang="tr-TR">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2227"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b="1" dirty="0" smtClean="0"/>
              <a:t>Uyarı: </a:t>
            </a:r>
            <a:r>
              <a:rPr lang="tr-TR" dirty="0" smtClean="0"/>
              <a:t>Yararlanıcı tarafından ilgili raporlar sunulmadan ve usulüne uygun ödeme talebinde bulunulmadan hiçbir ödeme yapılmaz.</a:t>
            </a:r>
          </a:p>
          <a:p>
            <a:pPr>
              <a:spcBef>
                <a:spcPct val="0"/>
              </a:spcBef>
            </a:pPr>
            <a:r>
              <a:rPr lang="tr-TR" dirty="0" smtClean="0"/>
              <a:t>Daha önce anlatıldı. Bir kez daha tekrar etmede fayda var. Eğitimlerin ardından ön ödeme öncesi ilk izleme ziyaretleri gerçekleştireceğiz ve bu ziyaretlerde projelerinizin risklerini değerlendireceğiz. </a:t>
            </a:r>
            <a:r>
              <a:rPr lang="tr-TR" b="1" dirty="0" smtClean="0"/>
              <a:t>Burada önemli nokta şu: Riskli gördüğümüz projelerin ön ödemelerinde risk oranına göre kesinti yapılabilir. Çok yüksek riskli projeler için gerekli tedbirler alınıncaya kadar ön ödeme yapılmamasına karar verilebilir. </a:t>
            </a:r>
          </a:p>
          <a:p>
            <a:pPr>
              <a:spcBef>
                <a:spcPct val="0"/>
              </a:spcBef>
              <a:buFontTx/>
              <a:buChar char="•"/>
            </a:pPr>
            <a:r>
              <a:rPr lang="tr-TR" b="1" dirty="0" smtClean="0"/>
              <a:t> Yine tekrar edelim ara ödemeler </a:t>
            </a:r>
            <a:r>
              <a:rPr lang="tr-TR" b="1" dirty="0" err="1" smtClean="0"/>
              <a:t>hakediş</a:t>
            </a:r>
            <a:r>
              <a:rPr lang="tr-TR" b="1" dirty="0" smtClean="0"/>
              <a:t> esasına göre yapılacaktır. </a:t>
            </a:r>
            <a:r>
              <a:rPr lang="tr-TR" dirty="0" smtClean="0"/>
              <a:t>Sunacağınız ara rapor ve ödeme talepleri Ajans tarafından incelenip uygun bulunmasıyla ara ödemeler gerçekleştirilecektir.</a:t>
            </a:r>
          </a:p>
          <a:p>
            <a:pPr marL="0" lvl="1">
              <a:spcBef>
                <a:spcPct val="0"/>
              </a:spcBef>
              <a:buFontTx/>
              <a:buChar char="•"/>
            </a:pPr>
            <a:r>
              <a:rPr lang="tr-TR" dirty="0" smtClean="0"/>
              <a:t> Destek miktarının nihai ödemesi, sunacağınız nihai raporun ve son ödeme talebinin Ajans tarafından uygun bulunması halinde, onay kararından sonraki 30 gün içerisinde aktarılır.</a:t>
            </a:r>
          </a:p>
          <a:p>
            <a:pPr>
              <a:spcBef>
                <a:spcPct val="0"/>
              </a:spcBef>
            </a:pPr>
            <a:endParaRPr lang="tr-TR" b="1" dirty="0" smtClean="0"/>
          </a:p>
          <a:p>
            <a:pPr>
              <a:spcBef>
                <a:spcPct val="0"/>
              </a:spcBef>
            </a:pPr>
            <a:endParaRPr lang="tr-TR" dirty="0" smtClean="0"/>
          </a:p>
        </p:txBody>
      </p:sp>
      <p:sp>
        <p:nvSpPr>
          <p:cNvPr id="52228"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A5321E-43DE-47EA-8B40-63D10C48BA60}" type="slidenum">
              <a:rPr lang="tr-TR">
                <a:solidFill>
                  <a:prstClr val="black"/>
                </a:solidFill>
              </a:rPr>
              <a:pPr/>
              <a:t>30</a:t>
            </a:fld>
            <a:endParaRPr lang="tr-TR">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3251"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b="1" smtClean="0"/>
              <a:t>Madde 16.1 </a:t>
            </a:r>
            <a:r>
              <a:rPr lang="tr-TR" smtClean="0"/>
              <a:t>Destek yararlanıcısı, kendi muhasebe sisteminin bir parçası veya ek hesaplar şeklinde, proje için özel olarak açılmış bir çift girişli defter sistemi kullanarak, proje uygulanmasının muhasebe hesaplarını doğru ve düzenli şekilde tutar. </a:t>
            </a:r>
          </a:p>
          <a:p>
            <a:pPr>
              <a:spcBef>
                <a:spcPct val="0"/>
              </a:spcBef>
            </a:pPr>
            <a:r>
              <a:rPr lang="tr-TR" b="1" smtClean="0"/>
              <a:t>Madde 16.3 </a:t>
            </a:r>
            <a:r>
              <a:rPr lang="tr-TR" smtClean="0"/>
              <a:t>Ajans tarafından yapılacak bu tür teftişler destek miktarının son ödemesi yapılmasından beş (5) yıl sonrasına kadar yapılabilir.</a:t>
            </a:r>
            <a:endParaRPr lang="tr-TR" b="1" smtClean="0"/>
          </a:p>
        </p:txBody>
      </p:sp>
      <p:sp>
        <p:nvSpPr>
          <p:cNvPr id="53252"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C3E6E3-D758-45BC-9378-CA9A0AFBB57B}" type="slidenum">
              <a:rPr lang="tr-TR">
                <a:solidFill>
                  <a:prstClr val="black"/>
                </a:solidFill>
              </a:rPr>
              <a:pPr/>
              <a:t>31</a:t>
            </a:fld>
            <a:endParaRPr lang="tr-TR">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4275" name="2 Not Yer Tutucusu"/>
          <p:cNvSpPr>
            <a:spLocks noGrp="1"/>
          </p:cNvSpPr>
          <p:nvPr>
            <p:ph type="body" idx="1"/>
          </p:nvPr>
        </p:nvSpPr>
        <p:spPr bwMode="auto">
          <a:noFill/>
        </p:spPr>
        <p:txBody>
          <a:bodyPr wrap="square" numCol="1" anchor="t" anchorCtr="0" compatLnSpc="1">
            <a:prstTxWarp prst="textNoShape">
              <a:avLst/>
            </a:prstTxWarp>
          </a:bodyPr>
          <a:lstStyle/>
          <a:p>
            <a:pPr marL="0" lvl="1">
              <a:spcBef>
                <a:spcPct val="0"/>
              </a:spcBef>
            </a:pPr>
            <a:r>
              <a:rPr lang="tr-TR" b="1" smtClean="0"/>
              <a:t>Madde 17.1 </a:t>
            </a:r>
            <a:r>
              <a:rPr lang="tr-TR" smtClean="0"/>
              <a:t>Uygun harcamaların gerçekleşen toplam tutarı Sözleşme Ek III’te belirtilen toplam bütçe tutarını geçse bile, Ajans tarafından destek yararlanıcısına ödenecek toplam tutar, Özel Koşullar Madde 3.2’de belirtilen azami destek tutarını aşamaz.</a:t>
            </a:r>
          </a:p>
          <a:p>
            <a:pPr marL="0" lvl="1">
              <a:spcBef>
                <a:spcPct val="0"/>
              </a:spcBef>
            </a:pPr>
            <a:r>
              <a:rPr lang="tr-TR" b="1" smtClean="0"/>
              <a:t>Madde 17.2 </a:t>
            </a:r>
            <a:r>
              <a:rPr lang="tr-TR" smtClean="0"/>
              <a:t>Eğer projenin uygun maliyetleri proje uygulaması sonunda Özel Koşullar Madde 3.1’de belirtilen tahmini toplam maliyetin altında kalırsa, o zaman Ajansın katkısı, Özel Koşullar Madde 3.2’de belirtilen yüzdenin, Ajans tarafından onaylanmış olan gerçekleşmiş uygun maliyetlere uygulanması ile bulunacak tutarla sınırlanır.</a:t>
            </a:r>
          </a:p>
          <a:p>
            <a:pPr marL="0" lvl="1">
              <a:spcBef>
                <a:spcPct val="0"/>
              </a:spcBef>
            </a:pPr>
            <a:endParaRPr lang="tr-TR" smtClean="0"/>
          </a:p>
          <a:p>
            <a:pPr>
              <a:spcBef>
                <a:spcPct val="0"/>
              </a:spcBef>
            </a:pPr>
            <a:endParaRPr lang="tr-TR" smtClean="0"/>
          </a:p>
        </p:txBody>
      </p:sp>
      <p:sp>
        <p:nvSpPr>
          <p:cNvPr id="54276"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4C58A0-2683-4823-93BE-FF3B74F7B3A9}" type="slidenum">
              <a:rPr lang="tr-TR">
                <a:solidFill>
                  <a:prstClr val="black"/>
                </a:solidFill>
              </a:rPr>
              <a:pPr/>
              <a:t>33</a:t>
            </a:fld>
            <a:endParaRPr lang="tr-TR">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5299"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tr-TR" smtClean="0"/>
              <a:t> Eğer Ajansın alacaklı olduğu fazla ödeme tutarı varsa yararlanıcı bu fazla tutarı 30 gün içerisinde ödemek zorunda. (Madde 18.1)</a:t>
            </a:r>
          </a:p>
          <a:p>
            <a:pPr>
              <a:spcBef>
                <a:spcPct val="0"/>
              </a:spcBef>
              <a:buFontTx/>
              <a:buChar char="•"/>
            </a:pPr>
            <a:r>
              <a:rPr lang="tr-TR" smtClean="0"/>
              <a:t> Ajansa geri ödenecek tutarlar destek yararlanıcısına borçlu olunan her türlü tutardan düşülebilir. (Madde 18.3)</a:t>
            </a:r>
          </a:p>
          <a:p>
            <a:pPr>
              <a:spcBef>
                <a:spcPct val="0"/>
              </a:spcBef>
            </a:pPr>
            <a:endParaRPr lang="tr-TR" smtClean="0"/>
          </a:p>
        </p:txBody>
      </p:sp>
      <p:sp>
        <p:nvSpPr>
          <p:cNvPr id="5530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89EA35-9E56-4CBC-89AC-7F964A6C9794}" type="slidenum">
              <a:rPr lang="tr-TR">
                <a:solidFill>
                  <a:prstClr val="black"/>
                </a:solidFill>
              </a:rPr>
              <a:pPr/>
              <a:t>34</a:t>
            </a:fld>
            <a:endParaRPr lang="tr-TR">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632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Yararlanıcının bu sözleşme hükümlerine göre Ajansımıza ödemesi gereken cezai şart ve tazminatlar dahil her türlü muaccel borç için, borcun muaccel olduğu tarihte geçerli olan Türkiye Cumhuriyet Merkez Bankası avans işlemlerinde uygulanan faiz oranı uygulanır. Ödemelerden öncelikle faiz mahsup edilir.</a:t>
            </a:r>
          </a:p>
          <a:p>
            <a:pPr>
              <a:spcBef>
                <a:spcPct val="0"/>
              </a:spcBef>
            </a:pPr>
            <a:endParaRPr lang="tr-TR" smtClean="0"/>
          </a:p>
        </p:txBody>
      </p:sp>
      <p:sp>
        <p:nvSpPr>
          <p:cNvPr id="5632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8C231F-E258-4EF1-AB36-78E3A2031FFC}" type="slidenum">
              <a:rPr lang="tr-TR">
                <a:solidFill>
                  <a:prstClr val="black"/>
                </a:solidFill>
              </a:rPr>
              <a:pPr/>
              <a:t>35</a:t>
            </a:fld>
            <a:endParaRPr lang="tr-T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BE31129-9581-4018-9D56-A486755EAD8F}" type="slidenum">
              <a:rPr lang="tr-TR">
                <a:solidFill>
                  <a:prstClr val="black"/>
                </a:solidFill>
              </a:rPr>
              <a:pPr/>
              <a:t>14</a:t>
            </a:fld>
            <a:endParaRPr lang="tr-TR">
              <a:solidFill>
                <a:prstClr val="black"/>
              </a:solidFill>
            </a:endParaRPr>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4275"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solidFill>
                  <a:schemeClr val="bg1"/>
                </a:solidFill>
              </a:rPr>
              <a:t>Sözleşme Ek II-Genel Koşullar</a:t>
            </a:r>
            <a:r>
              <a:rPr lang="tr-TR" smtClean="0"/>
              <a:t> MADDE 9 - SÖZLEŞME DEĞİŞİKLİKLERİ kısmında da bahsedildiği gibi.</a:t>
            </a:r>
          </a:p>
          <a:p>
            <a:pPr>
              <a:spcBef>
                <a:spcPct val="0"/>
              </a:spcBef>
            </a:pPr>
            <a:endParaRPr lang="tr-TR" smtClean="0">
              <a:solidFill>
                <a:schemeClr val="bg1"/>
              </a:solidFill>
            </a:endParaRPr>
          </a:p>
        </p:txBody>
      </p:sp>
      <p:sp>
        <p:nvSpPr>
          <p:cNvPr id="54276"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9BF5F7-E81C-43CD-9370-5EB9F8F659C8}" type="slidenum">
              <a:rPr lang="tr-TR"/>
              <a:pPr fontAlgn="base">
                <a:spcBef>
                  <a:spcPct val="0"/>
                </a:spcBef>
                <a:spcAft>
                  <a:spcPct val="0"/>
                </a:spcAft>
              </a:pPr>
              <a:t>36</a:t>
            </a:fld>
            <a:endParaRPr lang="tr-T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5299" name="2 Not Yer Tutucusu"/>
          <p:cNvSpPr>
            <a:spLocks noGrp="1"/>
          </p:cNvSpPr>
          <p:nvPr>
            <p:ph type="body" idx="1"/>
          </p:nvPr>
        </p:nvSpPr>
        <p:spPr bwMode="auto">
          <a:noFill/>
        </p:spPr>
        <p:txBody>
          <a:bodyPr wrap="square" numCol="1" anchor="t" anchorCtr="0" compatLnSpc="1">
            <a:prstTxWarp prst="textNoShape">
              <a:avLst/>
            </a:prstTxWarp>
          </a:bodyPr>
          <a:lstStyle/>
          <a:p>
            <a:pPr marL="0" lvl="1">
              <a:spcBef>
                <a:spcPct val="0"/>
              </a:spcBef>
            </a:pPr>
            <a:r>
              <a:rPr lang="tr-TR" sz="3000" smtClean="0"/>
              <a:t>Mali destek miktarı </a:t>
            </a:r>
            <a:r>
              <a:rPr lang="tr-TR" sz="3000" b="1" smtClean="0"/>
              <a:t>artırılamaz </a:t>
            </a:r>
            <a:r>
              <a:rPr lang="tr-TR" sz="3000" smtClean="0"/>
              <a:t>(mücbir haller dışında)</a:t>
            </a:r>
          </a:p>
          <a:p>
            <a:pPr>
              <a:spcBef>
                <a:spcPct val="0"/>
              </a:spcBef>
            </a:pPr>
            <a:endParaRPr lang="tr-TR" smtClean="0"/>
          </a:p>
        </p:txBody>
      </p:sp>
      <p:sp>
        <p:nvSpPr>
          <p:cNvPr id="5530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963150-08F3-4BF1-B47A-526C179EA03C}" type="slidenum">
              <a:rPr lang="tr-TR"/>
              <a:pPr fontAlgn="base">
                <a:spcBef>
                  <a:spcPct val="0"/>
                </a:spcBef>
                <a:spcAft>
                  <a:spcPct val="0"/>
                </a:spcAft>
              </a:pPr>
              <a:t>37</a:t>
            </a:fld>
            <a:endParaRPr lang="tr-T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57347"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57348"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3FC565-2793-4AD9-8D53-7F523447D1D2}" type="slidenum">
              <a:rPr lang="tr-TR"/>
              <a:pPr fontAlgn="base">
                <a:spcBef>
                  <a:spcPct val="0"/>
                </a:spcBef>
                <a:spcAft>
                  <a:spcPct val="0"/>
                </a:spcAft>
              </a:pPr>
              <a:t>39</a:t>
            </a:fld>
            <a:endParaRPr lang="tr-T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0419"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Sözleşme ve eklerine geçmeden önce kafanızda oluşan ilk soruya yanıt olalım: Mali Destekler Nasıl Ödenecek?</a:t>
            </a:r>
          </a:p>
          <a:p>
            <a:pPr>
              <a:spcBef>
                <a:spcPct val="0"/>
              </a:spcBef>
            </a:pPr>
            <a:r>
              <a:rPr lang="tr-TR" smtClean="0"/>
              <a:t>Proje uygulama rehberinin 2.6 Ödeme Prosedürleri bölümünde ayrıntılı bahsedilmiştir. Biz burda yine önemli noktaları vurgulayalım: </a:t>
            </a:r>
          </a:p>
          <a:p>
            <a:pPr>
              <a:spcBef>
                <a:spcPct val="0"/>
              </a:spcBef>
            </a:pPr>
            <a:r>
              <a:rPr lang="tr-TR" b="1" smtClean="0"/>
              <a:t>Ön Ödeme </a:t>
            </a:r>
            <a:r>
              <a:rPr lang="tr-TR" smtClean="0"/>
              <a:t>Sözleşmeler imzalandıktan sonraki 45 gün içinde ödenir. Ancak projenin risk ve ihtiyaç durumuna göre bu oran % 20’den az % 60’tan fazla olmamak kaydıyla Ajans tarafından değiştirilebilir ve </a:t>
            </a:r>
            <a:r>
              <a:rPr lang="tr-TR" b="1" smtClean="0"/>
              <a:t>çok yüksek riskli projeler için gerekli tedbirler alınıncaya kadar ön ödeme yapılmamasına karar verilebilir. (Proje ve Faaliyet Destekleme Yönetmeliği 26. Maddenin 4. fıkrası) </a:t>
            </a:r>
            <a:r>
              <a:rPr lang="tr-TR" smtClean="0"/>
              <a:t>Bu konu PUR sf 27’de 4.8.1 “Ön Ödeme Risk Puanı” kısmında ayrıntılı olarak bahsediliyor.</a:t>
            </a:r>
          </a:p>
          <a:p>
            <a:pPr>
              <a:spcBef>
                <a:spcPct val="0"/>
              </a:spcBef>
            </a:pPr>
            <a:r>
              <a:rPr lang="tr-TR" b="1" smtClean="0"/>
              <a:t>Ara Ödeme </a:t>
            </a:r>
            <a:r>
              <a:rPr lang="tr-TR" smtClean="0"/>
              <a:t>Ajans tarafından ön ödeme sonrası yapılacak diğer ödemeler, hakediş esasına göre gerçekleştirilir </a:t>
            </a:r>
            <a:r>
              <a:rPr lang="tr-TR" b="1" smtClean="0"/>
              <a:t>(Proje ve Faaliyet Destekleme Yönetmeliği 26. Maddenin 6. fıkrası)</a:t>
            </a:r>
            <a:r>
              <a:rPr lang="tr-TR" smtClean="0"/>
              <a:t> Hakediş esası nedir diye sorabilirsiniz? Hakediş esası, projenizin gerçekleşme oranı ölçüsünde ödeme alabilmesi esasıdır. </a:t>
            </a:r>
          </a:p>
          <a:p>
            <a:pPr>
              <a:spcBef>
                <a:spcPct val="0"/>
              </a:spcBef>
            </a:pPr>
            <a:r>
              <a:rPr lang="tr-TR" smtClean="0"/>
              <a:t>Ajans usulüne uygun olarak yapılmış harcamalara eş finansmanı oranında katılır. </a:t>
            </a:r>
          </a:p>
          <a:p>
            <a:pPr>
              <a:spcBef>
                <a:spcPct val="0"/>
              </a:spcBef>
            </a:pPr>
            <a:r>
              <a:rPr lang="tr-TR" smtClean="0"/>
              <a:t>Ajans tarafından söz konusu ödemelerin yapılabilmesi için, ön ödemenin kapatılması gerekmektedir. Ön ödemenin kapatılabilmesi için, ön ödeme tutarının ve aynı oranda yararlanıcının eş finansman tutarının usulüne uygun harcandığını kanıtlayan belgelerin ara rapor ile birlikte Ajansa teslimi ve kabulü şartına bağlıdır. İlgili ara raporun ve harcama belgelerinin incelenmesi sonucunda uygun olmayan harcamalara rastlandığı taktirde, buna karşılık gelen tutar müteakip ödemelerden düşülür. </a:t>
            </a:r>
          </a:p>
          <a:p>
            <a:pPr>
              <a:spcBef>
                <a:spcPct val="0"/>
              </a:spcBef>
            </a:pPr>
            <a:r>
              <a:rPr lang="tr-TR" b="1" smtClean="0"/>
              <a:t>Nihai Ödeme </a:t>
            </a:r>
            <a:r>
              <a:rPr lang="tr-TR" smtClean="0"/>
              <a:t>Sözleşmede belirtilen proje süresi sonunda projenin tamamlanması ile birlikte düzenlenen nihai raporun ve harcama belgelerinin uygunluğunun Ajans tarafından onaylanmasını müteakip, tespit edilen toplam uygun maliyetlere sözleşmede öngörülen eş finansman oranı tatbik edilerek nihai destek miktarı belirlenir ve projenin kapatma işlemi yapılır. Bu süreçte, yararlanıcı tarafından projede taahhüt edilen eş finansmanın tamamının gerçekleşmediği tespit edilirse, yararlanıcıya yapılacak ödemelerde, eş finansmanın gerçekleşme oranına göre indirime gidilir.</a:t>
            </a:r>
          </a:p>
        </p:txBody>
      </p:sp>
      <p:sp>
        <p:nvSpPr>
          <p:cNvPr id="6042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0FD04B-F039-4B7A-AD6F-E42A8836AE94}" type="slidenum">
              <a:rPr lang="tr-TR"/>
              <a:pPr fontAlgn="base">
                <a:spcBef>
                  <a:spcPct val="0"/>
                </a:spcBef>
                <a:spcAft>
                  <a:spcPct val="0"/>
                </a:spcAft>
              </a:pPr>
              <a:t>41</a:t>
            </a:fld>
            <a:endParaRPr lang="tr-T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144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6144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E5D7C9-10C5-4202-8422-310808F9EDD3}" type="slidenum">
              <a:rPr lang="tr-TR"/>
              <a:pPr fontAlgn="base">
                <a:spcBef>
                  <a:spcPct val="0"/>
                </a:spcBef>
                <a:spcAft>
                  <a:spcPct val="0"/>
                </a:spcAft>
              </a:pPr>
              <a:t>43</a:t>
            </a:fld>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39939"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b="1" smtClean="0"/>
              <a:t>Madde 1.3 </a:t>
            </a:r>
            <a:r>
              <a:rPr lang="tr-TR" smtClean="0"/>
              <a:t>Destek yararlanıcısı, projenin uygulanması konusunda, Ajansa karşı tek başına sorumludur. </a:t>
            </a:r>
          </a:p>
          <a:p>
            <a:pPr>
              <a:spcBef>
                <a:spcPct val="0"/>
              </a:spcBef>
            </a:pPr>
            <a:r>
              <a:rPr lang="tr-TR" b="1" smtClean="0"/>
              <a:t>Madde 1.5 </a:t>
            </a:r>
            <a:r>
              <a:rPr lang="tr-TR" smtClean="0"/>
              <a:t>Sözleşmelerinizin imza tarihinden sonra gerek Ajansı mevzuatında gerekse ilgili diğer mevzuatta yapılacak değişiklikler ve/veya getirilecek yeni düzenlemelerde projenin uygulamasına, değerlendirilmesine ve sonuçlandırılmasına yönelik olarak farklı hükümlerin söz konusu olması halinde, sonradan yürürlüğe girecek bu hükümler taraflar yönünden bağlayıcı olacaktır. Bu değişiklikler, sözleşmenin uygulanmasına esas olmak üzere taraflara bildirilir.</a:t>
            </a:r>
          </a:p>
          <a:p>
            <a:pPr marL="0" lvl="1">
              <a:spcBef>
                <a:spcPct val="0"/>
              </a:spcBef>
            </a:pPr>
            <a:r>
              <a:rPr lang="tr-TR" b="1" smtClean="0"/>
              <a:t>Madde 1.6 </a:t>
            </a:r>
            <a:r>
              <a:rPr lang="tr-TR" smtClean="0"/>
              <a:t>Destek yararlanıcısı, proje uygulamalarının sözleşmede belirtilen usul ve esaslara göre yürütülmesi ve belgelendirilmesi, belgelerin proje sona erdikten sonra en az beş yıl süreyle muhafazası ve yapılacak denetimlerde bu belgelerin görevlilere ibraz edilmesinden sorumludur.</a:t>
            </a:r>
          </a:p>
          <a:p>
            <a:pPr>
              <a:spcBef>
                <a:spcPct val="0"/>
              </a:spcBef>
            </a:pPr>
            <a:endParaRPr lang="tr-TR" smtClean="0"/>
          </a:p>
        </p:txBody>
      </p:sp>
      <p:sp>
        <p:nvSpPr>
          <p:cNvPr id="3994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89BE2E-2449-4315-8E67-91A4AFFB20C4}" type="slidenum">
              <a:rPr lang="tr-TR">
                <a:solidFill>
                  <a:prstClr val="black"/>
                </a:solidFill>
              </a:rPr>
              <a:pPr/>
              <a:t>15</a:t>
            </a:fld>
            <a:endParaRPr lang="tr-T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3" name="2 Not Yer Tutucusu"/>
          <p:cNvSpPr>
            <a:spLocks noGrp="1"/>
          </p:cNvSpPr>
          <p:nvPr>
            <p:ph type="body" idx="1"/>
          </p:nvPr>
        </p:nvSpPr>
        <p:spPr/>
        <p:txBody>
          <a:bodyPr>
            <a:normAutofit fontScale="92500" lnSpcReduction="10000"/>
          </a:bodyPr>
          <a:lstStyle/>
          <a:p>
            <a:pPr marL="0" lvl="1" fontAlgn="auto">
              <a:spcBef>
                <a:spcPts val="0"/>
              </a:spcBef>
              <a:spcAft>
                <a:spcPts val="0"/>
              </a:spcAft>
              <a:defRPr/>
            </a:pPr>
            <a:r>
              <a:rPr lang="tr-TR" b="1" dirty="0" smtClean="0"/>
              <a:t>Madde 2.1</a:t>
            </a:r>
            <a:r>
              <a:rPr lang="tr-TR" dirty="0" smtClean="0"/>
              <a:t>’ de belirtildiği şekilde Destek yararlanıcısı, projenin uygulanması hakkında gereken her türlü bilgiyi Ajansa sağlamakla yükümlüdür. Bu amaçla, Yararlanıcı, beyan raporları, ara rapor(</a:t>
            </a:r>
            <a:r>
              <a:rPr lang="tr-TR" dirty="0" err="1" smtClean="0"/>
              <a:t>lar</a:t>
            </a:r>
            <a:r>
              <a:rPr lang="tr-TR" dirty="0" smtClean="0"/>
              <a:t>), nihai rapor ve proje sonrası değerlendirme raporu hazırlar. Ayrıca, Ajans Özel Koşullarda belirtilmek kaydıyla denetim raporu talep edebilir.</a:t>
            </a:r>
          </a:p>
          <a:p>
            <a:pPr fontAlgn="auto">
              <a:spcBef>
                <a:spcPts val="0"/>
              </a:spcBef>
              <a:spcAft>
                <a:spcPts val="0"/>
              </a:spcAft>
              <a:defRPr/>
            </a:pPr>
            <a:r>
              <a:rPr lang="tr-TR" b="1" dirty="0" smtClean="0"/>
              <a:t>Yararlanıcı beyan raporu </a:t>
            </a:r>
            <a:r>
              <a:rPr lang="tr-TR" dirty="0" smtClean="0"/>
              <a:t>daha önce de belirttiğimiz gibi 2 ayda bir, projenizin ilerleme durumunu izleme bilgi sistemine  aktardığınız raporlardır.</a:t>
            </a:r>
          </a:p>
          <a:p>
            <a:pPr fontAlgn="auto">
              <a:spcBef>
                <a:spcPts val="0"/>
              </a:spcBef>
              <a:spcAft>
                <a:spcPts val="0"/>
              </a:spcAft>
              <a:defRPr/>
            </a:pPr>
            <a:r>
              <a:rPr lang="tr-TR" b="1" dirty="0" smtClean="0"/>
              <a:t>Ara Rapor </a:t>
            </a:r>
            <a:r>
              <a:rPr lang="tr-TR" dirty="0" smtClean="0"/>
              <a:t>gerçekleştirdiğiniz faaliyetleri, çıktıları, projenin son durumunu aktardığınız ödemeye esas teşkil eden izleme sürecinin çok önemli bir parçasıdır. Bu raporu sözleşmede belirtilen raporlama döneminin bitimini müteakip en geç </a:t>
            </a:r>
            <a:r>
              <a:rPr lang="tr-TR" i="1" dirty="0" smtClean="0"/>
              <a:t>yedi gün </a:t>
            </a:r>
            <a:r>
              <a:rPr lang="tr-TR" dirty="0" smtClean="0"/>
              <a:t>içinde Ajansa sunmakla yükümlüsünüz. Ajans raporu inceleyip ara ödemeleri yapacaktır.</a:t>
            </a:r>
          </a:p>
          <a:p>
            <a:pPr fontAlgn="auto">
              <a:spcBef>
                <a:spcPts val="0"/>
              </a:spcBef>
              <a:spcAft>
                <a:spcPts val="0"/>
              </a:spcAft>
              <a:defRPr/>
            </a:pPr>
            <a:r>
              <a:rPr lang="tr-TR" b="1" dirty="0" smtClean="0"/>
              <a:t>Nihai Rapor,</a:t>
            </a:r>
            <a:r>
              <a:rPr lang="tr-TR" dirty="0" smtClean="0"/>
              <a:t> projenizin sonunda ajansla aranızdaki mahsuplaşmayı sağlayan proje bitiminde ajansa sunduğunuz son rapordur. Bu raporu proje uygulama süresinin bitimini müteakip en geç </a:t>
            </a:r>
            <a:r>
              <a:rPr lang="tr-TR" i="1" dirty="0" smtClean="0"/>
              <a:t>otuz gün </a:t>
            </a:r>
            <a:r>
              <a:rPr lang="tr-TR" dirty="0" smtClean="0"/>
              <a:t>içinde ajansa sunmakla yükümlüsünüz.</a:t>
            </a:r>
          </a:p>
          <a:p>
            <a:pPr marL="0" lvl="1" fontAlgn="auto">
              <a:spcBef>
                <a:spcPts val="0"/>
              </a:spcBef>
              <a:spcAft>
                <a:spcPts val="0"/>
              </a:spcAft>
              <a:defRPr/>
            </a:pPr>
            <a:r>
              <a:rPr lang="tr-TR" b="1" dirty="0" smtClean="0"/>
              <a:t>Proje sonrası değerlendirme raporu Madde 2.14’ </a:t>
            </a:r>
            <a:r>
              <a:rPr lang="tr-TR" dirty="0" err="1" smtClean="0"/>
              <a:t>te</a:t>
            </a:r>
            <a:r>
              <a:rPr lang="tr-TR" dirty="0" smtClean="0"/>
              <a:t> belirtildiği gibi projenin sonuçlarının başarısı, etkilerinin sürdürülebilirliği, hedeflerin gerçekleştirilme düzeyinin proje tamamlandıktan sonra değerlendirilmesine yardımcı olacak, izlenimlerin, sorunların ve önerilerin yer aldığı önemli bir rapordur. Projenin tamamlanmasından sonraki 3 ay içinde Ajansa sunmakla yükümlüsünüz. Sözleşme EK X’ da örneğini inceleyebilirsiniz.</a:t>
            </a:r>
          </a:p>
          <a:p>
            <a:pPr marL="0" lvl="1" fontAlgn="auto">
              <a:spcBef>
                <a:spcPts val="0"/>
              </a:spcBef>
              <a:spcAft>
                <a:spcPts val="0"/>
              </a:spcAft>
              <a:defRPr/>
            </a:pPr>
            <a:endParaRPr lang="tr-TR" dirty="0" smtClean="0"/>
          </a:p>
        </p:txBody>
      </p:sp>
      <p:sp>
        <p:nvSpPr>
          <p:cNvPr id="4096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1C3291-A2F7-4B44-99C3-A4ED23D7C3CD}" type="slidenum">
              <a:rPr lang="tr-TR">
                <a:solidFill>
                  <a:prstClr val="black"/>
                </a:solidFill>
              </a:rPr>
              <a:pPr/>
              <a:t>16</a:t>
            </a:fld>
            <a:endParaRPr lang="tr-TR">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1987"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tr-TR" smtClean="0"/>
              <a:t> Proje kapsamında yapılan faaliyetler sırasında ve/veya elde edilen çıktıların kullanımından doğacak herhangi bir zarardan Ajans sorumlu değildir. (Madde 3.1)</a:t>
            </a:r>
          </a:p>
          <a:p>
            <a:pPr>
              <a:spcBef>
                <a:spcPct val="0"/>
              </a:spcBef>
              <a:buFontTx/>
              <a:buChar char="•"/>
            </a:pPr>
            <a:r>
              <a:rPr lang="tr-TR" smtClean="0"/>
              <a:t> Destek yararlanıcısı,  proje ile ilgili olarak Ajansa verdiği tüm bilgi ve belgelerde gerçeğe uygun bilgi verdiğini ve vereceğini kabul ve taahhüt eder. (Madde 3.4)</a:t>
            </a:r>
          </a:p>
        </p:txBody>
      </p:sp>
      <p:sp>
        <p:nvSpPr>
          <p:cNvPr id="41988"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5E5589-0B33-430F-9D2B-DF077ADC8B39}" type="slidenum">
              <a:rPr lang="tr-TR">
                <a:solidFill>
                  <a:prstClr val="black"/>
                </a:solidFill>
              </a:rPr>
              <a:pPr/>
              <a:t>17</a:t>
            </a:fld>
            <a:endParaRPr lang="tr-TR">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3011"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tr-TR" smtClean="0"/>
              <a:t> Menfaat ilişkisi, proje veya faaliyetin hazırlığı, değerlendirilmesi, seçimi, onayı, teknik açıdan desteklenmesi ve izlenmesi aşamalarında görev alanların görevlerinin gizliliğini veya tarafsızlığını, kendilerine, yararlanıcılara ya da başkalarına maddi veya manevi yönden haksız menfaat temini bakımından etkileyebilecek her türlü durum. </a:t>
            </a:r>
          </a:p>
          <a:p>
            <a:pPr>
              <a:spcBef>
                <a:spcPct val="0"/>
              </a:spcBef>
              <a:buFontTx/>
              <a:buChar char="•"/>
            </a:pPr>
            <a:r>
              <a:rPr lang="tr-TR" smtClean="0"/>
              <a:t> Destek yararlanıcısı, menfaat ilişkisi durumunun ortaya çıkmasını engellemek için tüm gerekli önlemleri almayı taahhüt eder ve menfaat ilişkisi oluşturan bir durumun ortaya çıkması veya ihtimalinin belirmesi halinde, Ajansı durum hakkında derhal bilgilendirir.</a:t>
            </a:r>
          </a:p>
        </p:txBody>
      </p:sp>
      <p:sp>
        <p:nvSpPr>
          <p:cNvPr id="43012"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47692F-F283-4665-AB2D-D0BE85D9DDC0}" type="slidenum">
              <a:rPr lang="tr-TR">
                <a:solidFill>
                  <a:prstClr val="black"/>
                </a:solidFill>
              </a:rPr>
              <a:pPr/>
              <a:t>18</a:t>
            </a:fld>
            <a:endParaRPr lang="tr-TR">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4035"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Tanıtım ve görünürlük rehberine uygun şekilde tanıtım ve görünürlük faaliyetlerini yerine getirmekle yükümlüsünüz.</a:t>
            </a:r>
          </a:p>
        </p:txBody>
      </p:sp>
      <p:sp>
        <p:nvSpPr>
          <p:cNvPr id="44036"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149DEF-3046-4FEE-8390-D696786DDC78}" type="slidenum">
              <a:rPr lang="tr-TR">
                <a:solidFill>
                  <a:prstClr val="black"/>
                </a:solidFill>
              </a:rPr>
              <a:pPr/>
              <a:t>20</a:t>
            </a:fld>
            <a:endParaRPr lang="tr-TR">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5059" name="2 Not Yer Tutucusu"/>
          <p:cNvSpPr>
            <a:spLocks noGrp="1"/>
          </p:cNvSpPr>
          <p:nvPr>
            <p:ph type="body" idx="1"/>
          </p:nvPr>
        </p:nvSpPr>
        <p:spPr bwMode="auto">
          <a:noFill/>
        </p:spPr>
        <p:txBody>
          <a:bodyPr wrap="square" numCol="1" anchor="t" anchorCtr="0" compatLnSpc="1">
            <a:prstTxWarp prst="textNoShape">
              <a:avLst/>
            </a:prstTxWarp>
          </a:bodyPr>
          <a:lstStyle/>
          <a:p>
            <a:pPr marL="0" lvl="1">
              <a:spcBef>
                <a:spcPct val="0"/>
              </a:spcBef>
              <a:buFontTx/>
              <a:buChar char="•"/>
            </a:pPr>
            <a:r>
              <a:rPr lang="tr-TR" smtClean="0"/>
              <a:t> Destek yararlanıcısı, sözleşme kapsamında aldığı tesis, makine, ekipman, teçhizat ve diğer malzemelerin, Ajans Genel Sekreterinin gerekçeli ve yazılı izni olmaksızın  projenin sona ermesinden itibaren üç yıl süreyle mülkiyetini başkasına devredemez, rehin ve teminat olarak gösteremez, ve projede tanımlanan iş dışında başka bir iş için kullanamaz. Aksi durumda, destek yararlanıcısı destek miktarının üç katı tutarında Ajansa tazminat ödeyecektir. </a:t>
            </a:r>
          </a:p>
          <a:p>
            <a:pPr marL="0" lvl="1">
              <a:spcBef>
                <a:spcPct val="0"/>
              </a:spcBef>
            </a:pPr>
            <a:r>
              <a:rPr lang="tr-TR" smtClean="0"/>
              <a:t>Aksi durumda, destek yararlanıcısı destek miktarının üç katı tutarında Ajansa tazminat ödeyecektir. (Madde 7.3)</a:t>
            </a:r>
          </a:p>
          <a:p>
            <a:pPr>
              <a:spcBef>
                <a:spcPct val="0"/>
              </a:spcBef>
              <a:buFontTx/>
              <a:buChar char="•"/>
            </a:pPr>
            <a:r>
              <a:rPr lang="tr-TR" smtClean="0"/>
              <a:t> söz konusu tesis, makine, ekipman ve diğer malzeme, projenin sona ermesinden itibaren üç yıl süreyle Ajans Genel Sekreterinin gerekçeli ve yazılı izni olmaksızın TRC3 dışına çıkarılamaz. Aksi halde destek yararlanıcısı söz konusu tesis ve taşınırlar için sağladığı destek miktarının üç katı tutarında Ajansa tazminat ödeyecektir. (Madde 7.4)</a:t>
            </a:r>
          </a:p>
          <a:p>
            <a:pPr>
              <a:spcBef>
                <a:spcPct val="0"/>
              </a:spcBef>
            </a:pPr>
            <a:r>
              <a:rPr lang="tr-TR" smtClean="0"/>
              <a:t> </a:t>
            </a:r>
          </a:p>
          <a:p>
            <a:pPr marL="0" lvl="1">
              <a:spcBef>
                <a:spcPct val="0"/>
              </a:spcBef>
            </a:pPr>
            <a:endParaRPr lang="tr-TR" smtClean="0"/>
          </a:p>
        </p:txBody>
      </p:sp>
      <p:sp>
        <p:nvSpPr>
          <p:cNvPr id="4506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E8CD84-12B4-4F22-A8BD-D0ED0508732D}" type="slidenum">
              <a:rPr lang="tr-TR">
                <a:solidFill>
                  <a:prstClr val="black"/>
                </a:solidFill>
              </a:rPr>
              <a:pPr/>
              <a:t>21</a:t>
            </a:fld>
            <a:endParaRPr lang="tr-TR">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4608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tr-TR" smtClean="0"/>
              <a:t>Ajans, faaliyetlerin projeye ve sözleşmelere uygun olarak yürütülüp yürütülmediği, destek yararlanıcısının karşılaştığı sorunlara çözüm bulunması ve projelerin uygulanabilirliğinin sağlanması amacıyla yerinde izleme ziyaretleri yapacaktır. (Madde 8.2)</a:t>
            </a:r>
          </a:p>
          <a:p>
            <a:pPr lvl="1">
              <a:spcBef>
                <a:spcPct val="0"/>
              </a:spcBef>
            </a:pPr>
            <a:r>
              <a:rPr lang="tr-TR" b="1" smtClean="0"/>
              <a:t>Değerlendirmenin bir sınav olmadığı, sadece bir öğrenme süreci olduğu unutulmamalıdır. </a:t>
            </a:r>
          </a:p>
          <a:p>
            <a:pPr lvl="1">
              <a:spcBef>
                <a:spcPct val="0"/>
              </a:spcBef>
            </a:pPr>
            <a:r>
              <a:rPr lang="tr-TR" b="1" smtClean="0"/>
              <a:t>Değerlendirme, programdaki tıkanıklıkları açmaya yarayan önemli bir fırsat olarak görülmelidir. </a:t>
            </a:r>
          </a:p>
          <a:p>
            <a:pPr lvl="1">
              <a:spcBef>
                <a:spcPct val="0"/>
              </a:spcBef>
            </a:pPr>
            <a:r>
              <a:rPr lang="tr-TR" b="1" smtClean="0"/>
              <a:t>Değerlendirme bilgi ve deneyimin paylaşılarak arttığı ve yeni fikirlerin doğmasına neden olan bir aşamadır. </a:t>
            </a:r>
          </a:p>
          <a:p>
            <a:pPr>
              <a:spcBef>
                <a:spcPct val="0"/>
              </a:spcBef>
            </a:pPr>
            <a:r>
              <a:rPr lang="tr-TR" b="1" smtClean="0"/>
              <a:t>Madde 8.6 </a:t>
            </a:r>
            <a:r>
              <a:rPr lang="tr-TR" smtClean="0"/>
              <a:t>Eğer taraflardan biri projenin uygulanması sırasında bir değerlendirme yapar veya yaptırırsa, bu değerlendirme raporunun birer kopyasını diğer tarafa da sunar.</a:t>
            </a:r>
          </a:p>
          <a:p>
            <a:pPr>
              <a:spcBef>
                <a:spcPct val="0"/>
              </a:spcBef>
            </a:pPr>
            <a:endParaRPr lang="tr-TR" b="1" smtClean="0"/>
          </a:p>
          <a:p>
            <a:pPr>
              <a:spcBef>
                <a:spcPct val="0"/>
              </a:spcBef>
            </a:pPr>
            <a:endParaRPr lang="tr-TR" smtClean="0"/>
          </a:p>
        </p:txBody>
      </p:sp>
      <p:sp>
        <p:nvSpPr>
          <p:cNvPr id="4608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7DD6A9-05F9-46A1-BCF5-06FE3B64B446}" type="slidenum">
              <a:rPr lang="tr-TR">
                <a:solidFill>
                  <a:prstClr val="black"/>
                </a:solidFill>
              </a:rPr>
              <a:pPr/>
              <a:t>22</a:t>
            </a:fld>
            <a:endParaRPr lang="tr-TR">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ectangle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 name="Rectangle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useBgFill="1">
        <p:nvSpPr>
          <p:cNvPr id="11" name="Rounded Rectangle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useBgFill="1">
        <p:nvSpPr>
          <p:cNvPr id="12" name="Rounded Rectangle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3" name="Rectangle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Rectangle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Title 7"/>
          <p:cNvSpPr>
            <a:spLocks noGrp="1"/>
          </p:cNvSpPr>
          <p:nvPr>
            <p:ph type="ctrTitle"/>
          </p:nvPr>
        </p:nvSpPr>
        <p:spPr>
          <a:xfrm>
            <a:off x="457200" y="2401887"/>
            <a:ext cx="8458200" cy="1470025"/>
          </a:xfrm>
          <a:prstGeom prst="rect">
            <a:avLst/>
          </a:prstGeo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a:prstGeom prst="rect">
            <a:avLst/>
          </a:prstGeo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5" name="Date Placeholder 27"/>
          <p:cNvSpPr>
            <a:spLocks noGrp="1"/>
          </p:cNvSpPr>
          <p:nvPr>
            <p:ph type="dt" sz="half" idx="10"/>
          </p:nvPr>
        </p:nvSpPr>
        <p:spPr>
          <a:xfrm>
            <a:off x="6705600" y="4206875"/>
            <a:ext cx="960438" cy="457200"/>
          </a:xfrm>
          <a:prstGeom prst="rect">
            <a:avLst/>
          </a:prstGeom>
        </p:spPr>
        <p:txBody>
          <a:bodyPr/>
          <a:lstStyle>
            <a:lvl1pPr fontAlgn="auto">
              <a:spcBef>
                <a:spcPts val="0"/>
              </a:spcBef>
              <a:spcAft>
                <a:spcPts val="0"/>
              </a:spcAft>
              <a:defRPr>
                <a:latin typeface="+mn-lt"/>
                <a:cs typeface="+mn-cs"/>
              </a:defRPr>
            </a:lvl1pPr>
          </a:lstStyle>
          <a:p>
            <a:pPr>
              <a:defRPr/>
            </a:pPr>
            <a:r>
              <a:rPr lang="tr-TR">
                <a:solidFill>
                  <a:prstClr val="black"/>
                </a:solidFill>
              </a:rPr>
              <a:t>www.dika.org.tr</a:t>
            </a:r>
          </a:p>
        </p:txBody>
      </p:sp>
      <p:sp>
        <p:nvSpPr>
          <p:cNvPr id="16" name="Footer Placeholder 16"/>
          <p:cNvSpPr>
            <a:spLocks noGrp="1"/>
          </p:cNvSpPr>
          <p:nvPr>
            <p:ph type="ftr" sz="quarter" idx="11"/>
          </p:nvPr>
        </p:nvSpPr>
        <p:spPr>
          <a:xfrm>
            <a:off x="5410200" y="4205288"/>
            <a:ext cx="1295400" cy="457200"/>
          </a:xfrm>
          <a:prstGeom prst="rect">
            <a:avLst/>
          </a:prstGeom>
        </p:spPr>
        <p:txBody>
          <a:bodyPr/>
          <a:lstStyle>
            <a:lvl1pPr fontAlgn="auto">
              <a:spcBef>
                <a:spcPts val="0"/>
              </a:spcBef>
              <a:spcAft>
                <a:spcPts val="0"/>
              </a:spcAft>
              <a:defRPr>
                <a:latin typeface="+mn-lt"/>
                <a:cs typeface="+mn-cs"/>
              </a:defRPr>
            </a:lvl1pPr>
          </a:lstStyle>
          <a:p>
            <a:pPr>
              <a:defRPr/>
            </a:pPr>
            <a:r>
              <a:rPr lang="tr-TR">
                <a:solidFill>
                  <a:prstClr val="black"/>
                </a:solidFill>
              </a:rPr>
              <a:t>Dicle Kalkınma Ajansı</a:t>
            </a:r>
          </a:p>
        </p:txBody>
      </p:sp>
      <p:sp>
        <p:nvSpPr>
          <p:cNvPr id="17" name="Slide Number Placeholder 28"/>
          <p:cNvSpPr>
            <a:spLocks noGrp="1"/>
          </p:cNvSpPr>
          <p:nvPr>
            <p:ph type="sldNum" sz="quarter" idx="12"/>
          </p:nvPr>
        </p:nvSpPr>
        <p:spPr>
          <a:xfrm>
            <a:off x="8320088" y="1588"/>
            <a:ext cx="747712" cy="365125"/>
          </a:xfrm>
          <a:prstGeom prst="rect">
            <a:avLst/>
          </a:prstGeom>
        </p:spPr>
        <p:txBody>
          <a:bodyPr/>
          <a:lstStyle>
            <a:lvl1pPr algn="r" fontAlgn="auto">
              <a:spcBef>
                <a:spcPts val="0"/>
              </a:spcBef>
              <a:spcAft>
                <a:spcPts val="0"/>
              </a:spcAft>
              <a:defRPr sz="1800" smtClean="0">
                <a:solidFill>
                  <a:prstClr val="white"/>
                </a:solidFill>
                <a:latin typeface="+mn-lt"/>
                <a:cs typeface="+mn-cs"/>
              </a:defRPr>
            </a:lvl1pPr>
          </a:lstStyle>
          <a:p>
            <a:pPr>
              <a:defRPr/>
            </a:pPr>
            <a:fld id="{CA26F523-9D43-4EE6-A6F0-22DB260646D6}" type="slidenum">
              <a:rPr lang="tr-TR"/>
              <a:pPr>
                <a:defRPr/>
              </a:pPr>
              <a:t>‹#›</a:t>
            </a:fld>
            <a:endParaRPr lang="tr-TR"/>
          </a:p>
        </p:txBody>
      </p:sp>
      <p:pic>
        <p:nvPicPr>
          <p:cNvPr id="18" name="Picture 3" descr="C:\Users\halis.yalcinkaya\Desktop\KB_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334075" y="70024"/>
            <a:ext cx="756000" cy="756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1240870"/>
      </p:ext>
    </p:extLst>
  </p:cSld>
  <p:clrMapOvr>
    <a:masterClrMapping/>
  </p:clrMapOvr>
  <p:transition spd="med" advClick="0">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6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49488"/>
            <a:ext cx="8229600" cy="43243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7" name="Picture 3" descr="C:\Users\halis.yalcinkaya\Desktop\KB_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334075" y="70024"/>
            <a:ext cx="756000" cy="756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4096533"/>
      </p:ext>
    </p:extLst>
  </p:cSld>
  <p:clrMapOvr>
    <a:masterClrMapping/>
  </p:clrMapOvr>
  <p:transition spd="med" advClick="0">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a:prstGeom prst="rect">
            <a:avLst/>
          </a:prstGeom>
        </p:spPr>
        <p:txBody>
          <a:bodyPr/>
          <a:lstStyle>
            <a:lvl1pPr>
              <a:defRPr sz="4000">
                <a:solidFill>
                  <a:schemeClr val="tx2"/>
                </a:solidFill>
              </a:defRPr>
            </a:lvl1pPr>
          </a:lstStyle>
          <a:p>
            <a:r>
              <a:rPr lang="en-US" smtClean="0"/>
              <a:t>Click to edit Master title style</a:t>
            </a:r>
            <a:endParaRPr lang="en-US"/>
          </a:p>
        </p:txBody>
      </p:sp>
    </p:spTree>
    <p:extLst>
      <p:ext uri="{BB962C8B-B14F-4D97-AF65-F5344CB8AC3E}">
        <p14:creationId xmlns="" xmlns:p14="http://schemas.microsoft.com/office/powerpoint/2010/main" val="1596970459"/>
      </p:ext>
    </p:extLst>
  </p:cSld>
  <p:clrMapOvr>
    <a:masterClrMapping/>
  </p:clrMapOvr>
  <p:transition spd="med" advClick="0">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a:prstGeom prst="rect">
            <a:avLst/>
          </a:prstGeo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a:prstGeom prst="rect">
            <a:avLst/>
          </a:prstGeo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6586538" y="612775"/>
            <a:ext cx="957262" cy="457200"/>
          </a:xfrm>
          <a:prstGeom prst="rect">
            <a:avLst/>
          </a:prstGeom>
        </p:spPr>
        <p:txBody>
          <a:bodyPr/>
          <a:lstStyle>
            <a:lvl1pPr fontAlgn="auto">
              <a:spcBef>
                <a:spcPts val="0"/>
              </a:spcBef>
              <a:spcAft>
                <a:spcPts val="0"/>
              </a:spcAft>
              <a:defRPr>
                <a:solidFill>
                  <a:srgbClr val="438086"/>
                </a:solidFill>
                <a:latin typeface="+mn-lt"/>
                <a:cs typeface="+mn-cs"/>
              </a:defRPr>
            </a:lvl1pPr>
          </a:lstStyle>
          <a:p>
            <a:pPr>
              <a:defRPr/>
            </a:pPr>
            <a:r>
              <a:rPr lang="tr-TR"/>
              <a:t>www.dika.org.tr</a:t>
            </a:r>
          </a:p>
        </p:txBody>
      </p:sp>
      <p:sp>
        <p:nvSpPr>
          <p:cNvPr id="5" name="Footer Placeholder 4"/>
          <p:cNvSpPr>
            <a:spLocks noGrp="1"/>
          </p:cNvSpPr>
          <p:nvPr>
            <p:ph type="ftr" sz="quarter" idx="11"/>
          </p:nvPr>
        </p:nvSpPr>
        <p:spPr>
          <a:xfrm>
            <a:off x="5257800" y="612775"/>
            <a:ext cx="1325563" cy="457200"/>
          </a:xfrm>
          <a:prstGeom prst="rect">
            <a:avLst/>
          </a:prstGeom>
        </p:spPr>
        <p:txBody>
          <a:bodyPr/>
          <a:lstStyle>
            <a:lvl1pPr fontAlgn="auto">
              <a:spcBef>
                <a:spcPts val="0"/>
              </a:spcBef>
              <a:spcAft>
                <a:spcPts val="0"/>
              </a:spcAft>
              <a:defRPr dirty="0">
                <a:solidFill>
                  <a:srgbClr val="438086"/>
                </a:solidFill>
                <a:latin typeface="+mn-lt"/>
                <a:cs typeface="+mn-cs"/>
              </a:defRPr>
            </a:lvl1pPr>
          </a:lstStyle>
          <a:p>
            <a:pPr>
              <a:defRPr/>
            </a:pPr>
            <a:r>
              <a:rPr lang="tr-TR"/>
              <a:t>Dicle Kalkınma Ajansı</a:t>
            </a:r>
          </a:p>
        </p:txBody>
      </p:sp>
      <p:sp>
        <p:nvSpPr>
          <p:cNvPr id="6" name="Slide Number Placeholder 5"/>
          <p:cNvSpPr>
            <a:spLocks noGrp="1"/>
          </p:cNvSpPr>
          <p:nvPr>
            <p:ph type="sldNum" sz="quarter" idx="12"/>
          </p:nvPr>
        </p:nvSpPr>
        <p:spPr>
          <a:xfrm>
            <a:off x="8174038" y="1588"/>
            <a:ext cx="762000" cy="366712"/>
          </a:xfrm>
          <a:prstGeom prst="rect">
            <a:avLst/>
          </a:prstGeom>
        </p:spPr>
        <p:txBody>
          <a:bodyPr/>
          <a:lstStyle>
            <a:lvl1pPr fontAlgn="auto">
              <a:spcBef>
                <a:spcPts val="0"/>
              </a:spcBef>
              <a:spcAft>
                <a:spcPts val="0"/>
              </a:spcAft>
              <a:defRPr>
                <a:latin typeface="+mn-lt"/>
                <a:cs typeface="+mn-cs"/>
              </a:defRPr>
            </a:lvl1pPr>
          </a:lstStyle>
          <a:p>
            <a:pPr>
              <a:defRPr/>
            </a:pPr>
            <a:fld id="{3C27FC25-BE8E-4A6A-BA3D-471A19CA56AF}" type="slidenum">
              <a:rPr lang="tr-TR">
                <a:solidFill>
                  <a:prstClr val="black"/>
                </a:solidFill>
              </a:rPr>
              <a:pPr>
                <a:defRPr/>
              </a:pPr>
              <a:t>‹#›</a:t>
            </a:fld>
            <a:endParaRPr lang="tr-TR">
              <a:solidFill>
                <a:prstClr val="black"/>
              </a:solidFill>
            </a:endParaRPr>
          </a:p>
        </p:txBody>
      </p:sp>
    </p:spTree>
  </p:cSld>
  <p:clrMapOvr>
    <a:masterClrMapping/>
  </p:clrMapOvr>
  <p:transition spd="med" advClick="0">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21"/>
          <p:cNvSpPr>
            <a:spLocks noGrp="1"/>
          </p:cNvSpPr>
          <p:nvPr>
            <p:ph type="title"/>
          </p:nvPr>
        </p:nvSpPr>
        <p:spPr>
          <a:xfrm>
            <a:off x="1071538" y="142852"/>
            <a:ext cx="7015154" cy="500066"/>
          </a:xfrm>
          <a:prstGeom prst="rect">
            <a:avLst/>
          </a:prstGeom>
        </p:spPr>
        <p:txBody>
          <a:bodyPr>
            <a:normAutofit/>
          </a:bodyPr>
          <a:lstStyle/>
          <a:p>
            <a:r>
              <a:rPr lang="en-US" dirty="0" smtClean="0"/>
              <a:t>Click to edit Master title style</a:t>
            </a:r>
            <a:endParaRPr lang="en-US" dirty="0"/>
          </a:p>
        </p:txBody>
      </p:sp>
    </p:spTree>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0" cstate="print"/>
          <a:srcRect/>
          <a:stretch>
            <a:fillRect/>
          </a:stretch>
        </a:blipFill>
        <a:effectLst/>
      </p:bgPr>
    </p:bg>
    <p:spTree>
      <p:nvGrpSpPr>
        <p:cNvPr id="1" name=""/>
        <p:cNvGrpSpPr/>
        <p:nvPr/>
      </p:nvGrpSpPr>
      <p:grpSpPr>
        <a:xfrm>
          <a:off x="0" y="0"/>
          <a:ext cx="0" cy="0"/>
          <a:chOff x="0" y="0"/>
          <a:chExt cx="0" cy="0"/>
        </a:xfrm>
      </p:grpSpPr>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pic>
        <p:nvPicPr>
          <p:cNvPr id="20" name="Picture 3" descr="C:\Users\halis.yalcinkaya\Desktop\KB_Logo.png"/>
          <p:cNvPicPr>
            <a:picLocks noChangeAspect="1" noChangeArrowheads="1"/>
          </p:cNvPicPr>
          <p:nvPr userDrawn="1"/>
        </p:nvPicPr>
        <p:blipFill>
          <a:blip r:embed="rId41" cstate="print">
            <a:extLst>
              <a:ext uri="{28A0092B-C50C-407E-A947-70E740481C1C}">
                <a14:useLocalDpi xmlns="" xmlns:a14="http://schemas.microsoft.com/office/drawing/2010/main" val="0"/>
              </a:ext>
            </a:extLst>
          </a:blip>
          <a:srcRect/>
          <a:stretch>
            <a:fillRect/>
          </a:stretch>
        </p:blipFill>
        <p:spPr bwMode="auto">
          <a:xfrm>
            <a:off x="8334075" y="70024"/>
            <a:ext cx="756000" cy="756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34458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9" r:id="rId7"/>
    <p:sldLayoutId id="2147483671" r:id="rId8"/>
    <p:sldLayoutId id="2147483672" r:id="rId9"/>
    <p:sldLayoutId id="2147483673" r:id="rId10"/>
    <p:sldLayoutId id="2147483674" r:id="rId11"/>
    <p:sldLayoutId id="2147483676" r:id="rId12"/>
    <p:sldLayoutId id="2147483677" r:id="rId13"/>
    <p:sldLayoutId id="2147483678" r:id="rId14"/>
    <p:sldLayoutId id="2147483679" r:id="rId15"/>
    <p:sldLayoutId id="2147483681" r:id="rId16"/>
    <p:sldLayoutId id="2147483682" r:id="rId17"/>
    <p:sldLayoutId id="2147483683" r:id="rId18"/>
    <p:sldLayoutId id="2147483684" r:id="rId19"/>
    <p:sldLayoutId id="2147483685" r:id="rId20"/>
    <p:sldLayoutId id="2147483686" r:id="rId21"/>
    <p:sldLayoutId id="2147483687" r:id="rId22"/>
    <p:sldLayoutId id="2147483688" r:id="rId23"/>
    <p:sldLayoutId id="2147483689" r:id="rId24"/>
    <p:sldLayoutId id="2147483690" r:id="rId25"/>
    <p:sldLayoutId id="2147483691" r:id="rId26"/>
    <p:sldLayoutId id="2147483692" r:id="rId27"/>
    <p:sldLayoutId id="2147483693" r:id="rId28"/>
    <p:sldLayoutId id="2147483694" r:id="rId29"/>
    <p:sldLayoutId id="2147483695" r:id="rId30"/>
    <p:sldLayoutId id="2147483696" r:id="rId31"/>
    <p:sldLayoutId id="2147483697" r:id="rId32"/>
    <p:sldLayoutId id="2147483698" r:id="rId33"/>
    <p:sldLayoutId id="2147483699" r:id="rId34"/>
    <p:sldLayoutId id="2147483700" r:id="rId35"/>
    <p:sldLayoutId id="2147483701" r:id="rId36"/>
    <p:sldLayoutId id="2147483702" r:id="rId37"/>
    <p:sldLayoutId id="2147483703" r:id="rId38"/>
  </p:sldLayoutIdLst>
  <p:transition spd="med" advClick="0">
    <p:fade/>
  </p:transition>
  <p:timing>
    <p:tnLst>
      <p:par>
        <p:cTn id="1" dur="indefinite" restart="never" nodeType="tmRoot"/>
      </p:par>
    </p:tnLst>
  </p:timing>
  <p:hf hdr="0" ftr="0" dt="0"/>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3" Type="http://schemas.openxmlformats.org/officeDocument/2006/relationships/hyperlink" Target="2009%20s&#246;zle&#351;me%20belgeleri/B&#304;LD&#304;R&#304;M.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2009%20s&#246;zle&#351;me%20belgeleri/ZEY&#304;LNAME.docx"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547664" y="116632"/>
            <a:ext cx="6357937" cy="548680"/>
          </a:xfrm>
        </p:spPr>
        <p:txBody>
          <a:bodyPr/>
          <a:lstStyle/>
          <a:p>
            <a:pPr algn="ctr" fontAlgn="auto">
              <a:spcAft>
                <a:spcPts val="0"/>
              </a:spcAft>
              <a:defRPr/>
            </a:pPr>
            <a:r>
              <a:rPr lang="tr-TR" sz="2800" dirty="0" smtClean="0">
                <a:solidFill>
                  <a:schemeClr val="bg1"/>
                </a:solidFill>
                <a:latin typeface="+mn-lt"/>
              </a:rPr>
              <a:t>PROJE UYGULAMA VE İZLEME SÜRECİ </a:t>
            </a:r>
            <a:endParaRPr lang="tr-TR" sz="2800" dirty="0">
              <a:solidFill>
                <a:schemeClr val="bg1"/>
              </a:solidFill>
              <a:latin typeface="+mn-lt"/>
            </a:endParaRPr>
          </a:p>
        </p:txBody>
      </p:sp>
      <p:graphicFrame>
        <p:nvGraphicFramePr>
          <p:cNvPr id="5" name="4 Diyagram"/>
          <p:cNvGraphicFramePr/>
          <p:nvPr/>
        </p:nvGraphicFramePr>
        <p:xfrm>
          <a:off x="928662" y="1071546"/>
          <a:ext cx="7572428"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advClick="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İçerik Yer Tutucusu"/>
          <p:cNvSpPr>
            <a:spLocks noGrp="1"/>
          </p:cNvSpPr>
          <p:nvPr>
            <p:ph idx="4294967295"/>
          </p:nvPr>
        </p:nvSpPr>
        <p:spPr>
          <a:xfrm>
            <a:off x="1187450" y="2349500"/>
            <a:ext cx="4403725" cy="2906713"/>
          </a:xfrm>
          <a:prstGeom prst="rect">
            <a:avLst/>
          </a:prstGeom>
        </p:spPr>
        <p:txBody>
          <a:bodyPr/>
          <a:lstStyle/>
          <a:p>
            <a:pPr marL="623888" indent="-514350">
              <a:buFont typeface="Trebuchet MS" pitchFamily="34" charset="0"/>
              <a:buAutoNum type="arabicPeriod"/>
            </a:pPr>
            <a:r>
              <a:rPr lang="tr-TR" i="1" smtClean="0"/>
              <a:t>Ön Ödeme Risk Puanı</a:t>
            </a:r>
          </a:p>
          <a:p>
            <a:pPr marL="623888" indent="-514350">
              <a:buFont typeface="Trebuchet MS" pitchFamily="34" charset="0"/>
              <a:buAutoNum type="arabicPeriod"/>
            </a:pPr>
            <a:r>
              <a:rPr lang="tr-TR" i="1" smtClean="0"/>
              <a:t>Başlangıç Risk Puanı</a:t>
            </a:r>
          </a:p>
          <a:p>
            <a:pPr marL="623888" indent="-514350">
              <a:buFont typeface="Trebuchet MS" pitchFamily="34" charset="0"/>
              <a:buAutoNum type="arabicPeriod"/>
            </a:pPr>
            <a:r>
              <a:rPr lang="tr-TR" i="1" smtClean="0"/>
              <a:t>İlerleme Risk Puanı</a:t>
            </a:r>
          </a:p>
          <a:p>
            <a:pPr marL="623888" indent="-514350">
              <a:buFont typeface="Trebuchet MS" pitchFamily="34" charset="0"/>
              <a:buAutoNum type="arabicPeriod"/>
            </a:pPr>
            <a:r>
              <a:rPr lang="tr-TR" i="1" smtClean="0"/>
              <a:t>Nitel Risk Puanı</a:t>
            </a:r>
          </a:p>
          <a:p>
            <a:pPr marL="623888" indent="-514350">
              <a:buFont typeface="Trebuchet MS" pitchFamily="34" charset="0"/>
              <a:buAutoNum type="arabicPeriod"/>
            </a:pPr>
            <a:r>
              <a:rPr lang="tr-TR" i="1" smtClean="0"/>
              <a:t>Genel Risk Puanı</a:t>
            </a:r>
            <a:endParaRPr lang="tr-TR" smtClean="0"/>
          </a:p>
        </p:txBody>
      </p:sp>
      <p:sp>
        <p:nvSpPr>
          <p:cNvPr id="21507"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B857F7F4-377C-470E-8C14-4DBAEADBEFE2}" type="slidenum">
              <a:rPr lang="tr-TR">
                <a:latin typeface="Calibri" pitchFamily="34" charset="0"/>
              </a:rPr>
              <a:pPr/>
              <a:t>10</a:t>
            </a:fld>
            <a:endParaRPr lang="tr-TR">
              <a:latin typeface="Calibri" pitchFamily="34" charset="0"/>
            </a:endParaRPr>
          </a:p>
        </p:txBody>
      </p:sp>
      <p:sp>
        <p:nvSpPr>
          <p:cNvPr id="21508" name="4 Başlık"/>
          <p:cNvSpPr>
            <a:spLocks noGrp="1"/>
          </p:cNvSpPr>
          <p:nvPr>
            <p:ph type="title" idx="4294967295"/>
          </p:nvPr>
        </p:nvSpPr>
        <p:spPr>
          <a:xfrm>
            <a:off x="457200" y="1143000"/>
            <a:ext cx="8229600" cy="1066800"/>
          </a:xfrm>
          <a:prstGeom prst="rect">
            <a:avLst/>
          </a:prstGeom>
        </p:spPr>
        <p:txBody>
          <a:bodyPr/>
          <a:lstStyle/>
          <a:p>
            <a:r>
              <a:rPr lang="tr-TR" sz="2400" smtClean="0"/>
              <a:t>Destek programı kapsamında finanse edilen projelere yönelik beş tür risk puanı belirlenecektir:</a:t>
            </a:r>
          </a:p>
        </p:txBody>
      </p:sp>
      <p:sp>
        <p:nvSpPr>
          <p:cNvPr id="5" name="1 Başlık"/>
          <p:cNvSpPr txBox="1">
            <a:spLocks/>
          </p:cNvSpPr>
          <p:nvPr/>
        </p:nvSpPr>
        <p:spPr>
          <a:xfrm>
            <a:off x="2627784" y="188640"/>
            <a:ext cx="4042792" cy="432048"/>
          </a:xfrm>
          <a:prstGeom prst="rect">
            <a:avLst/>
          </a:prstGeom>
        </p:spPr>
        <p: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tr-TR" sz="2800" b="1" i="0" u="none" strike="noStrike" kern="1200" cap="none" spc="0" normalizeH="0" baseline="0" noProof="0" smtClean="0">
                <a:ln>
                  <a:noFill/>
                </a:ln>
                <a:solidFill>
                  <a:schemeClr val="bg1"/>
                </a:solidFill>
                <a:effectLst/>
                <a:uLnTx/>
                <a:uFillTx/>
                <a:latin typeface="+mn-lt"/>
                <a:ea typeface="+mj-ea"/>
                <a:cs typeface="+mj-cs"/>
              </a:rPr>
              <a:t>Risk Değerlendirmesi</a:t>
            </a:r>
            <a:endParaRPr kumimoji="0" lang="tr-TR" sz="2800" b="1" i="0" u="none" strike="noStrike" kern="1200" cap="none" spc="0" normalizeH="0" baseline="0" noProof="0" dirty="0" smtClean="0">
              <a:ln>
                <a:noFill/>
              </a:ln>
              <a:solidFill>
                <a:schemeClr val="bg1"/>
              </a:solidFill>
              <a:effectLst/>
              <a:uLnTx/>
              <a:uFillTx/>
              <a:latin typeface="+mn-lt"/>
              <a:ea typeface="+mj-ea"/>
              <a:cs typeface="+mj-cs"/>
            </a:endParaRPr>
          </a:p>
        </p:txBody>
      </p:sp>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Başlık"/>
          <p:cNvSpPr>
            <a:spLocks noGrp="1"/>
          </p:cNvSpPr>
          <p:nvPr>
            <p:ph type="title" idx="4294967295"/>
          </p:nvPr>
        </p:nvSpPr>
        <p:spPr>
          <a:xfrm>
            <a:off x="2699792" y="188640"/>
            <a:ext cx="3970784" cy="485800"/>
          </a:xfrm>
          <a:prstGeom prst="rect">
            <a:avLst/>
          </a:prstGeom>
        </p:spPr>
        <p:txBody>
          <a:bodyPr/>
          <a:lstStyle/>
          <a:p>
            <a:r>
              <a:rPr lang="tr-TR" sz="2800" b="1" i="1" dirty="0" smtClean="0">
                <a:solidFill>
                  <a:schemeClr val="bg1"/>
                </a:solidFill>
                <a:latin typeface="+mn-lt"/>
              </a:rPr>
              <a:t>Ön Ödeme Risk Puanı</a:t>
            </a:r>
            <a:endParaRPr lang="tr-TR" sz="2800" b="1" dirty="0" smtClean="0">
              <a:solidFill>
                <a:schemeClr val="bg1"/>
              </a:solidFill>
              <a:latin typeface="+mn-lt"/>
            </a:endParaRPr>
          </a:p>
        </p:txBody>
      </p:sp>
      <p:sp>
        <p:nvSpPr>
          <p:cNvPr id="3" name="2 İçerik Yer Tutucusu"/>
          <p:cNvSpPr>
            <a:spLocks noGrp="1"/>
          </p:cNvSpPr>
          <p:nvPr>
            <p:ph idx="4294967295"/>
          </p:nvPr>
        </p:nvSpPr>
        <p:spPr>
          <a:xfrm>
            <a:off x="457200" y="2060575"/>
            <a:ext cx="8229600" cy="3889375"/>
          </a:xfrm>
          <a:prstGeom prst="rect">
            <a:avLst/>
          </a:prstGeom>
        </p:spPr>
        <p:txBody>
          <a:bodyPr>
            <a:normAutofit fontScale="92500" lnSpcReduction="10000"/>
          </a:bodyPr>
          <a:lstStyle/>
          <a:p>
            <a:pPr marL="365760" indent="-256032" fontAlgn="auto">
              <a:spcAft>
                <a:spcPts val="0"/>
              </a:spcAft>
              <a:buClr>
                <a:schemeClr val="accent3"/>
              </a:buClr>
              <a:buFont typeface="Georgia"/>
              <a:buChar char="•"/>
              <a:defRPr/>
            </a:pPr>
            <a:r>
              <a:rPr lang="tr-TR" dirty="0" smtClean="0"/>
              <a:t>Sözleşme imzalamasından sonra </a:t>
            </a:r>
            <a:r>
              <a:rPr lang="tr-TR" i="1" dirty="0" smtClean="0"/>
              <a:t>ilk kırk beş gün </a:t>
            </a:r>
            <a:r>
              <a:rPr lang="tr-TR" dirty="0" smtClean="0"/>
              <a:t>içerisinde ilk izleme ziyareti gerçekleştirilir ve ilk izleme ziyareti verilerine göre ön ödeme risk puanı Ajans tarafından belirlenir. </a:t>
            </a:r>
          </a:p>
          <a:p>
            <a:pPr marL="365760" indent="-256032" fontAlgn="auto">
              <a:spcAft>
                <a:spcPts val="0"/>
              </a:spcAft>
              <a:buClr>
                <a:schemeClr val="accent3"/>
              </a:buClr>
              <a:buFont typeface="Georgia"/>
              <a:buChar char="•"/>
              <a:defRPr/>
            </a:pPr>
            <a:r>
              <a:rPr lang="tr-TR" dirty="0" smtClean="0"/>
              <a:t>Ön ödeme risk puanının belirlenmesinin amacı, ön ödeme yapılmadan önce yararlanıcın mali desteği kullanma kapasitesini ölçerek, mali kaynağın etkin kullanımını sağlamaktır.</a:t>
            </a:r>
          </a:p>
          <a:p>
            <a:pPr marL="365760" indent="-256032" fontAlgn="auto">
              <a:spcAft>
                <a:spcPts val="0"/>
              </a:spcAft>
              <a:buClr>
                <a:schemeClr val="accent3"/>
              </a:buClr>
              <a:buFont typeface="Georgia"/>
              <a:buChar char="•"/>
              <a:defRPr/>
            </a:pPr>
            <a:r>
              <a:rPr lang="sv-SE" dirty="0" smtClean="0"/>
              <a:t>Ön ödeme</a:t>
            </a:r>
            <a:r>
              <a:rPr lang="tr-TR" dirty="0" smtClean="0"/>
              <a:t> tutarları</a:t>
            </a:r>
            <a:r>
              <a:rPr lang="sv-SE" dirty="0" smtClean="0"/>
              <a:t> bu risk</a:t>
            </a:r>
            <a:r>
              <a:rPr lang="tr-TR" dirty="0" smtClean="0"/>
              <a:t> değerlendirmesinin sonucuna göre tekrardan belirlenebilir.</a:t>
            </a:r>
          </a:p>
          <a:p>
            <a:pPr marL="365760" indent="-256032" fontAlgn="auto">
              <a:spcAft>
                <a:spcPts val="0"/>
              </a:spcAft>
              <a:buClr>
                <a:schemeClr val="accent3"/>
              </a:buClr>
              <a:buFont typeface="Georgia"/>
              <a:buChar char="•"/>
              <a:defRPr/>
            </a:pPr>
            <a:endParaRPr lang="tr-TR" dirty="0"/>
          </a:p>
        </p:txBody>
      </p:sp>
      <p:sp>
        <p:nvSpPr>
          <p:cNvPr id="22532"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D68C1DD3-F8FB-467C-87A6-8EFCA4CED840}" type="slidenum">
              <a:rPr lang="tr-TR">
                <a:latin typeface="Calibri" pitchFamily="34" charset="0"/>
              </a:rPr>
              <a:pPr/>
              <a:t>11</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Başlık"/>
          <p:cNvSpPr>
            <a:spLocks noGrp="1"/>
          </p:cNvSpPr>
          <p:nvPr>
            <p:ph type="title" idx="4294967295"/>
          </p:nvPr>
        </p:nvSpPr>
        <p:spPr>
          <a:xfrm>
            <a:off x="457200" y="1143000"/>
            <a:ext cx="8229600" cy="1066800"/>
          </a:xfrm>
          <a:prstGeom prst="rect">
            <a:avLst/>
          </a:prstGeom>
        </p:spPr>
        <p:txBody>
          <a:bodyPr/>
          <a:lstStyle/>
          <a:p>
            <a:r>
              <a:rPr lang="tr-TR" sz="2400" smtClean="0"/>
              <a:t>Ön ödeme risk puanı aşağıdaki dört ölçüt kullanılarak belirlenecektir:</a:t>
            </a:r>
          </a:p>
        </p:txBody>
      </p:sp>
      <p:sp>
        <p:nvSpPr>
          <p:cNvPr id="23555" name="2 İçerik Yer Tutucusu"/>
          <p:cNvSpPr>
            <a:spLocks noGrp="1"/>
          </p:cNvSpPr>
          <p:nvPr>
            <p:ph idx="4294967295"/>
          </p:nvPr>
        </p:nvSpPr>
        <p:spPr>
          <a:xfrm>
            <a:off x="457200" y="2249488"/>
            <a:ext cx="8229600" cy="4324350"/>
          </a:xfrm>
          <a:prstGeom prst="rect">
            <a:avLst/>
          </a:prstGeom>
        </p:spPr>
        <p:txBody>
          <a:bodyPr/>
          <a:lstStyle/>
          <a:p>
            <a:pPr marL="623888" indent="-514350">
              <a:buFont typeface="Trebuchet MS" pitchFamily="34" charset="0"/>
              <a:buAutoNum type="arabicPeriod"/>
            </a:pPr>
            <a:r>
              <a:rPr lang="tr-TR" smtClean="0"/>
              <a:t>Başvuru formunda taahhüt edilen ekipman, personel gibi kaynakların varlığı, </a:t>
            </a:r>
            <a:r>
              <a:rPr lang="tr-TR" smtClean="0">
                <a:solidFill>
                  <a:srgbClr val="FF0000"/>
                </a:solidFill>
              </a:rPr>
              <a:t>(25 Puan)</a:t>
            </a:r>
          </a:p>
          <a:p>
            <a:pPr marL="623888" indent="-514350">
              <a:buFont typeface="Trebuchet MS" pitchFamily="34" charset="0"/>
              <a:buAutoNum type="arabicPeriod"/>
            </a:pPr>
            <a:r>
              <a:rPr lang="tr-TR" smtClean="0"/>
              <a:t>Başvuru formunda taahhüt edilen proje ekibinin kurulması, </a:t>
            </a:r>
            <a:r>
              <a:rPr lang="tr-TR" smtClean="0">
                <a:solidFill>
                  <a:srgbClr val="FF0000"/>
                </a:solidFill>
              </a:rPr>
              <a:t>(25 Puan)</a:t>
            </a:r>
            <a:endParaRPr lang="tr-TR" smtClean="0"/>
          </a:p>
          <a:p>
            <a:pPr marL="623888" indent="-514350">
              <a:buFont typeface="Trebuchet MS" pitchFamily="34" charset="0"/>
              <a:buAutoNum type="arabicPeriod"/>
            </a:pPr>
            <a:r>
              <a:rPr lang="tr-TR" smtClean="0"/>
              <a:t>Bütçe ve faaliyet planında taahhüt edilen proje ofisinin kurulması, </a:t>
            </a:r>
            <a:r>
              <a:rPr lang="tr-TR" smtClean="0">
                <a:solidFill>
                  <a:srgbClr val="FF0000"/>
                </a:solidFill>
              </a:rPr>
              <a:t>(25 Puan)</a:t>
            </a:r>
            <a:endParaRPr lang="tr-TR" smtClean="0"/>
          </a:p>
          <a:p>
            <a:pPr marL="623888" indent="-514350">
              <a:buFont typeface="Trebuchet MS" pitchFamily="34" charset="0"/>
              <a:buAutoNum type="arabicPeriod"/>
            </a:pPr>
            <a:r>
              <a:rPr lang="tr-TR" smtClean="0"/>
              <a:t>Yararlanıcının proje amaçları, faaliyetleri ve eş finansman miktarı hakkındaki bilgisi. </a:t>
            </a:r>
            <a:r>
              <a:rPr lang="tr-TR" smtClean="0">
                <a:solidFill>
                  <a:srgbClr val="FF0000"/>
                </a:solidFill>
              </a:rPr>
              <a:t>(25 Puan)</a:t>
            </a:r>
            <a:endParaRPr lang="tr-TR" smtClean="0"/>
          </a:p>
        </p:txBody>
      </p:sp>
      <p:sp>
        <p:nvSpPr>
          <p:cNvPr id="23556"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AE89F446-E18C-4D54-BDE0-EBAC4F0C0557}" type="slidenum">
              <a:rPr lang="tr-TR">
                <a:latin typeface="Calibri" pitchFamily="34" charset="0"/>
              </a:rPr>
              <a:pPr/>
              <a:t>12</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Başlık"/>
          <p:cNvSpPr>
            <a:spLocks noGrp="1"/>
          </p:cNvSpPr>
          <p:nvPr>
            <p:ph type="title" idx="4294967295"/>
          </p:nvPr>
        </p:nvSpPr>
        <p:spPr>
          <a:xfrm>
            <a:off x="2051720" y="188640"/>
            <a:ext cx="3970784" cy="441176"/>
          </a:xfrm>
          <a:prstGeom prst="rect">
            <a:avLst/>
          </a:prstGeom>
        </p:spPr>
        <p:txBody>
          <a:bodyPr/>
          <a:lstStyle/>
          <a:p>
            <a:pPr algn="ctr"/>
            <a:r>
              <a:rPr lang="tr-TR" sz="2800" b="1" i="1" dirty="0" smtClean="0">
                <a:solidFill>
                  <a:schemeClr val="bg1"/>
                </a:solidFill>
                <a:latin typeface="+mn-lt"/>
              </a:rPr>
              <a:t>Genel Risk Puanı</a:t>
            </a:r>
          </a:p>
        </p:txBody>
      </p:sp>
      <p:sp>
        <p:nvSpPr>
          <p:cNvPr id="30723" name="2 İçerik Yer Tutucusu"/>
          <p:cNvSpPr>
            <a:spLocks noGrp="1"/>
          </p:cNvSpPr>
          <p:nvPr>
            <p:ph idx="4294967295"/>
          </p:nvPr>
        </p:nvSpPr>
        <p:spPr>
          <a:xfrm>
            <a:off x="323528" y="1268760"/>
            <a:ext cx="8229600" cy="2835275"/>
          </a:xfrm>
          <a:prstGeom prst="rect">
            <a:avLst/>
          </a:prstGeom>
        </p:spPr>
        <p:txBody>
          <a:bodyPr/>
          <a:lstStyle/>
          <a:p>
            <a:r>
              <a:rPr lang="tr-TR" dirty="0" smtClean="0"/>
              <a:t>Bilgi sistemi; başlangıç, ilerleme ve nitel risk puanlarını kullanarak projenin genel risk puanını hesaplar. </a:t>
            </a:r>
          </a:p>
          <a:p>
            <a:r>
              <a:rPr lang="tr-TR" dirty="0" smtClean="0"/>
              <a:t>Böylece, Ajans izleme ve destek faaliyetlerimi daha riskli projelere yoğunlaştırarak, izleme kaynaklarının daha etkin kullanımını sağlar.</a:t>
            </a:r>
          </a:p>
        </p:txBody>
      </p:sp>
      <p:sp>
        <p:nvSpPr>
          <p:cNvPr id="30724"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3A197A9F-FCC0-4D3D-B5BB-80A7A7BEF17A}" type="slidenum">
              <a:rPr lang="tr-TR">
                <a:latin typeface="Calibri" pitchFamily="34" charset="0"/>
              </a:rPr>
              <a:pPr/>
              <a:t>13</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6" name="Rectangle 6"/>
          <p:cNvSpPr>
            <a:spLocks noChangeArrowheads="1"/>
          </p:cNvSpPr>
          <p:nvPr/>
        </p:nvSpPr>
        <p:spPr bwMode="auto">
          <a:xfrm>
            <a:off x="468313" y="1196975"/>
            <a:ext cx="7632700" cy="2879725"/>
          </a:xfrm>
          <a:prstGeom prst="rect">
            <a:avLst/>
          </a:prstGeom>
          <a:noFill/>
          <a:ln w="57150">
            <a:noFill/>
            <a:miter lim="800000"/>
            <a:headEnd/>
            <a:tailEnd/>
          </a:ln>
          <a:effectLst/>
        </p:spPr>
        <p:txBody>
          <a:bodyPr/>
          <a:lstStyle/>
          <a:p>
            <a:pPr marL="742950" lvl="1" indent="-285750" fontAlgn="auto">
              <a:spcBef>
                <a:spcPts val="0"/>
              </a:spcBef>
              <a:spcAft>
                <a:spcPts val="0"/>
              </a:spcAft>
              <a:defRPr/>
            </a:pPr>
            <a:r>
              <a:rPr lang="tr-TR" dirty="0">
                <a:solidFill>
                  <a:prstClr val="black"/>
                </a:solidFill>
                <a:effectLst>
                  <a:outerShdw blurRad="38100" dist="38100" dir="2700000" algn="tl">
                    <a:srgbClr val="C0C0C0"/>
                  </a:outerShdw>
                </a:effectLst>
                <a:latin typeface="Calibri"/>
              </a:rPr>
              <a:t> </a:t>
            </a:r>
            <a:r>
              <a:rPr lang="tr-TR" sz="2400" dirty="0">
                <a:solidFill>
                  <a:prstClr val="black"/>
                </a:solidFill>
                <a:effectLst>
                  <a:outerShdw blurRad="38100" dist="38100" dir="2700000" algn="tl">
                    <a:srgbClr val="C0C0C0"/>
                  </a:outerShdw>
                </a:effectLst>
                <a:latin typeface="Calibri"/>
              </a:rPr>
              <a:t>Yararlanıcı ve Ajans arasındaki sözleşme;</a:t>
            </a:r>
            <a:endParaRPr lang="tr-TR" sz="2000" dirty="0">
              <a:solidFill>
                <a:prstClr val="black"/>
              </a:solidFill>
              <a:effectLst>
                <a:outerShdw blurRad="38100" dist="38100" dir="2700000" algn="tl">
                  <a:srgbClr val="C0C0C0"/>
                </a:outerShdw>
              </a:effectLst>
              <a:latin typeface="Calibri"/>
            </a:endParaRPr>
          </a:p>
          <a:p>
            <a:pPr marL="742950" lvl="1" indent="-285750" fontAlgn="auto">
              <a:spcBef>
                <a:spcPts val="0"/>
              </a:spcBef>
              <a:spcAft>
                <a:spcPts val="0"/>
              </a:spcAft>
              <a:defRPr/>
            </a:pPr>
            <a:endParaRPr lang="tr-TR" sz="2000" dirty="0">
              <a:solidFill>
                <a:prstClr val="black"/>
              </a:solidFill>
              <a:effectLst>
                <a:outerShdw blurRad="38100" dist="38100" dir="2700000" algn="tl">
                  <a:srgbClr val="C0C0C0"/>
                </a:outerShdw>
              </a:effectLst>
              <a:latin typeface="Calibri"/>
            </a:endParaRP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Tarafların yükümlülükleri</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Proje uygulama süresi ve destek miktarı</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Raporlama</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Maliyetlerin uygunluğu</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Muhasebeleştirme</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Ödemeler</a:t>
            </a:r>
          </a:p>
          <a:p>
            <a:pPr marL="742950" lvl="1" indent="-285750" fontAlgn="auto">
              <a:spcBef>
                <a:spcPts val="0"/>
              </a:spcBef>
              <a:spcAft>
                <a:spcPts val="0"/>
              </a:spcAft>
              <a:buFont typeface="Wingdings" pitchFamily="2" charset="2"/>
              <a:buChar char="§"/>
              <a:defRPr/>
            </a:pPr>
            <a:r>
              <a:rPr lang="tr-TR" sz="2000" dirty="0">
                <a:solidFill>
                  <a:prstClr val="black"/>
                </a:solidFill>
                <a:effectLst>
                  <a:outerShdw blurRad="38100" dist="38100" dir="2700000" algn="tl">
                    <a:srgbClr val="C0C0C0"/>
                  </a:outerShdw>
                </a:effectLst>
                <a:latin typeface="Calibri"/>
              </a:rPr>
              <a:t>Anlaşmazlıkların çözümü</a:t>
            </a:r>
          </a:p>
          <a:p>
            <a:pPr marL="742950" lvl="1" indent="-285750" fontAlgn="auto">
              <a:spcBef>
                <a:spcPts val="0"/>
              </a:spcBef>
              <a:spcAft>
                <a:spcPts val="0"/>
              </a:spcAft>
              <a:defRPr/>
            </a:pPr>
            <a:endParaRPr lang="tr-TR" sz="2000" dirty="0">
              <a:solidFill>
                <a:prstClr val="black"/>
              </a:solidFill>
              <a:effectLst>
                <a:outerShdw blurRad="38100" dist="38100" dir="2700000" algn="tl">
                  <a:srgbClr val="C0C0C0"/>
                </a:outerShdw>
              </a:effectLst>
              <a:latin typeface="Calibri"/>
            </a:endParaRPr>
          </a:p>
          <a:p>
            <a:pPr marL="742950" lvl="1" indent="-285750" fontAlgn="auto">
              <a:spcBef>
                <a:spcPts val="0"/>
              </a:spcBef>
              <a:spcAft>
                <a:spcPts val="0"/>
              </a:spcAft>
              <a:defRPr/>
            </a:pPr>
            <a:r>
              <a:rPr lang="tr-TR" sz="2400" dirty="0">
                <a:solidFill>
                  <a:prstClr val="black"/>
                </a:solidFill>
                <a:effectLst>
                  <a:outerShdw blurRad="38100" dist="38100" dir="2700000" algn="tl">
                    <a:srgbClr val="C0C0C0"/>
                  </a:outerShdw>
                </a:effectLst>
                <a:latin typeface="Calibri"/>
              </a:rPr>
              <a:t>gibi konuları tanımlayan ana dokümandır.</a:t>
            </a:r>
          </a:p>
        </p:txBody>
      </p:sp>
      <p:sp>
        <p:nvSpPr>
          <p:cNvPr id="6147" name="Text Box 11"/>
          <p:cNvSpPr txBox="1">
            <a:spLocks noChangeArrowheads="1"/>
          </p:cNvSpPr>
          <p:nvPr/>
        </p:nvSpPr>
        <p:spPr bwMode="auto">
          <a:xfrm>
            <a:off x="900113" y="1989138"/>
            <a:ext cx="4967287" cy="366712"/>
          </a:xfrm>
          <a:prstGeom prst="rect">
            <a:avLst/>
          </a:prstGeom>
          <a:noFill/>
          <a:ln w="9525">
            <a:noFill/>
            <a:miter lim="800000"/>
            <a:headEnd/>
            <a:tailEnd/>
          </a:ln>
        </p:spPr>
        <p:txBody>
          <a:bodyPr>
            <a:spAutoFit/>
          </a:bodyPr>
          <a:lstStyle/>
          <a:p>
            <a:endParaRPr lang="tr-TR">
              <a:solidFill>
                <a:prstClr val="black"/>
              </a:solidFill>
              <a:latin typeface="Arial" charset="0"/>
            </a:endParaRPr>
          </a:p>
        </p:txBody>
      </p:sp>
      <p:sp>
        <p:nvSpPr>
          <p:cNvPr id="6148" name="Text Box 12"/>
          <p:cNvSpPr txBox="1">
            <a:spLocks noChangeArrowheads="1"/>
          </p:cNvSpPr>
          <p:nvPr/>
        </p:nvSpPr>
        <p:spPr bwMode="auto">
          <a:xfrm>
            <a:off x="827088" y="1916113"/>
            <a:ext cx="3673475" cy="366712"/>
          </a:xfrm>
          <a:prstGeom prst="rect">
            <a:avLst/>
          </a:prstGeom>
          <a:noFill/>
          <a:ln w="9525">
            <a:noFill/>
            <a:miter lim="800000"/>
            <a:headEnd/>
            <a:tailEnd/>
          </a:ln>
        </p:spPr>
        <p:txBody>
          <a:bodyPr>
            <a:spAutoFit/>
          </a:bodyPr>
          <a:lstStyle/>
          <a:p>
            <a:pPr>
              <a:spcBef>
                <a:spcPct val="50000"/>
              </a:spcBef>
            </a:pPr>
            <a:endParaRPr lang="tr-TR">
              <a:solidFill>
                <a:prstClr val="black"/>
              </a:solidFill>
              <a:latin typeface="Arial" charset="0"/>
            </a:endParaRPr>
          </a:p>
        </p:txBody>
      </p:sp>
      <p:pic>
        <p:nvPicPr>
          <p:cNvPr id="6149" name="Picture 2"/>
          <p:cNvPicPr>
            <a:picLocks noChangeAspect="1" noChangeArrowheads="1"/>
          </p:cNvPicPr>
          <p:nvPr/>
        </p:nvPicPr>
        <p:blipFill>
          <a:blip r:embed="rId3" cstate="print"/>
          <a:srcRect/>
          <a:stretch>
            <a:fillRect/>
          </a:stretch>
        </p:blipFill>
        <p:spPr bwMode="auto">
          <a:xfrm>
            <a:off x="6875463" y="1196975"/>
            <a:ext cx="1123950" cy="1114425"/>
          </a:xfrm>
          <a:prstGeom prst="rect">
            <a:avLst/>
          </a:prstGeom>
          <a:noFill/>
          <a:ln w="9525">
            <a:noFill/>
            <a:miter lim="800000"/>
            <a:headEnd/>
            <a:tailEnd/>
          </a:ln>
        </p:spPr>
      </p:pic>
      <p:sp>
        <p:nvSpPr>
          <p:cNvPr id="12" name="11 Metin kutusu"/>
          <p:cNvSpPr txBox="1"/>
          <p:nvPr/>
        </p:nvSpPr>
        <p:spPr>
          <a:xfrm>
            <a:off x="1979613" y="4984750"/>
            <a:ext cx="6048375" cy="1016000"/>
          </a:xfrm>
          <a:prstGeom prst="rect">
            <a:avLst/>
          </a:prstGeom>
          <a:noFill/>
          <a:ln w="22225">
            <a:noFill/>
          </a:ln>
        </p:spPr>
        <p:txBody>
          <a:bodyPr>
            <a:spAutoFit/>
          </a:bodyPr>
          <a:lstStyle/>
          <a:p>
            <a:pPr algn="just" fontAlgn="auto">
              <a:spcBef>
                <a:spcPts val="0"/>
              </a:spcBef>
              <a:spcAft>
                <a:spcPts val="0"/>
              </a:spcAft>
              <a:defRPr/>
            </a:pPr>
            <a:r>
              <a:rPr lang="tr-TR" sz="2000" b="1" u="sng" dirty="0">
                <a:solidFill>
                  <a:srgbClr val="8B5D3D">
                    <a:lumMod val="75000"/>
                  </a:srgbClr>
                </a:solidFill>
                <a:latin typeface="Calibri"/>
              </a:rPr>
              <a:t>Sözleşme, Ajans ile yazılı mutabakat olmadan değiştirilemeyecek ve zorunlu olan birçok bölüm ihtiva etmektedir.</a:t>
            </a:r>
          </a:p>
        </p:txBody>
      </p:sp>
      <p:pic>
        <p:nvPicPr>
          <p:cNvPr id="6151" name="Picture 3"/>
          <p:cNvPicPr>
            <a:picLocks noChangeAspect="1" noChangeArrowheads="1"/>
          </p:cNvPicPr>
          <p:nvPr/>
        </p:nvPicPr>
        <p:blipFill>
          <a:blip r:embed="rId4" cstate="print"/>
          <a:srcRect/>
          <a:stretch>
            <a:fillRect/>
          </a:stretch>
        </p:blipFill>
        <p:spPr bwMode="auto">
          <a:xfrm>
            <a:off x="922338" y="5137150"/>
            <a:ext cx="863600" cy="863600"/>
          </a:xfrm>
          <a:prstGeom prst="rect">
            <a:avLst/>
          </a:prstGeom>
          <a:noFill/>
          <a:ln w="9525">
            <a:noFill/>
            <a:miter lim="800000"/>
            <a:headEnd/>
            <a:tailEnd/>
          </a:ln>
        </p:spPr>
      </p:pic>
      <p:sp>
        <p:nvSpPr>
          <p:cNvPr id="13" name="1 Başlık"/>
          <p:cNvSpPr txBox="1">
            <a:spLocks/>
          </p:cNvSpPr>
          <p:nvPr/>
        </p:nvSpPr>
        <p:spPr>
          <a:xfrm>
            <a:off x="1597025" y="214313"/>
            <a:ext cx="5903913" cy="647700"/>
          </a:xfrm>
          <a:prstGeom prst="rect">
            <a:avLst/>
          </a:prstGeom>
        </p:spPr>
        <p:txBody>
          <a:bodyPr>
            <a:normAutofit/>
          </a:bodyPr>
          <a:lstStyle/>
          <a:p>
            <a:pPr fontAlgn="auto">
              <a:spcAft>
                <a:spcPts val="0"/>
              </a:spcAft>
              <a:defRPr/>
            </a:pPr>
            <a:r>
              <a:rPr lang="tr-TR" sz="2800" b="1" dirty="0">
                <a:solidFill>
                  <a:prstClr val="white"/>
                </a:solidFill>
                <a:latin typeface="Calibri"/>
              </a:rPr>
              <a:t>SÖZLEŞMENİN TEMEL BÖLÜMLERİ</a:t>
            </a:r>
          </a:p>
        </p:txBody>
      </p:sp>
    </p:spTree>
  </p:cSld>
  <p:clrMapOvr>
    <a:masterClrMapping/>
  </p:clrMapOvr>
  <p:transition spd="med"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75" y="1071563"/>
            <a:ext cx="8143875" cy="785812"/>
          </a:xfrm>
        </p:spPr>
        <p:txBody>
          <a:bodyPr/>
          <a:lstStyle/>
          <a:p>
            <a:pPr fontAlgn="auto">
              <a:spcAft>
                <a:spcPts val="0"/>
              </a:spcAft>
              <a:defRPr/>
            </a:pPr>
            <a:r>
              <a:rPr lang="tr-TR" sz="2800" b="1" dirty="0" smtClean="0">
                <a:solidFill>
                  <a:schemeClr val="tx1"/>
                </a:solidFill>
                <a:latin typeface="+mn-lt"/>
              </a:rPr>
              <a:t>MADDE 1 - GENEL YÜKÜMLÜLÜKLER</a:t>
            </a:r>
            <a:endParaRPr lang="tr-TR" sz="2800" dirty="0">
              <a:solidFill>
                <a:schemeClr val="tx1"/>
              </a:solidFill>
              <a:latin typeface="+mn-lt"/>
            </a:endParaRPr>
          </a:p>
        </p:txBody>
      </p:sp>
      <p:sp>
        <p:nvSpPr>
          <p:cNvPr id="9219" name="2 İçerik Yer Tutucusu"/>
          <p:cNvSpPr>
            <a:spLocks noGrp="1"/>
          </p:cNvSpPr>
          <p:nvPr>
            <p:ph idx="4294967295"/>
          </p:nvPr>
        </p:nvSpPr>
        <p:spPr bwMode="auto">
          <a:xfrm>
            <a:off x="357188" y="1643063"/>
            <a:ext cx="8229600" cy="2928937"/>
          </a:xfrm>
          <a:prstGeom prst="rect">
            <a:avLst/>
          </a:prstGeom>
          <a:noFill/>
          <a:ln>
            <a:miter lim="800000"/>
            <a:headEnd/>
            <a:tailEnd/>
          </a:ln>
        </p:spPr>
        <p:txBody>
          <a:bodyPr/>
          <a:lstStyle/>
          <a:p>
            <a:pPr algn="just"/>
            <a:r>
              <a:rPr lang="tr-TR" smtClean="0"/>
              <a:t>Yararlanıcı, projenin uygulanması konusunda, Ajansa karşı tek başına sorumludur.</a:t>
            </a:r>
          </a:p>
          <a:p>
            <a:pPr algn="just"/>
            <a:r>
              <a:rPr lang="tr-TR" smtClean="0">
                <a:solidFill>
                  <a:srgbClr val="FF0000"/>
                </a:solidFill>
              </a:rPr>
              <a:t>Destek yararlanıcısı, projenin sınırlı bir bölümünü (inşaat ve hizmetler gibi) taşerona (alt yükleniciler) ihale edebilir. Ancak projenin esas ve önemli bir bölümünü, destek yararlanıcısı ve ortakları (eğer varsa) üstlenir.</a:t>
            </a:r>
          </a:p>
          <a:p>
            <a:pPr algn="just"/>
            <a:r>
              <a:rPr lang="tr-TR" smtClean="0"/>
              <a:t>Belgeleriniz proje sona erdikten sonra en az beş yıl süreyle muhafaza edilmeli</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71525" y="1571625"/>
            <a:ext cx="6729413" cy="1066800"/>
          </a:xfrm>
        </p:spPr>
        <p:txBody>
          <a:bodyPr/>
          <a:lstStyle/>
          <a:p>
            <a:pPr fontAlgn="auto">
              <a:spcAft>
                <a:spcPts val="0"/>
              </a:spcAft>
              <a:defRPr/>
            </a:pPr>
            <a:r>
              <a:rPr lang="tr-TR" sz="2800" b="1" dirty="0" smtClean="0">
                <a:solidFill>
                  <a:schemeClr val="tx1"/>
                </a:solidFill>
                <a:latin typeface="+mn-lt"/>
              </a:rPr>
              <a:t>MADDE 2 - BİLGİ VE RAPOR SAĞLAMA YÜKÜMLÜLÜĞÜ</a:t>
            </a:r>
          </a:p>
        </p:txBody>
      </p:sp>
      <p:sp>
        <p:nvSpPr>
          <p:cNvPr id="10243" name="2 İçerik Yer Tutucusu"/>
          <p:cNvSpPr>
            <a:spLocks noGrp="1"/>
          </p:cNvSpPr>
          <p:nvPr>
            <p:ph idx="4294967295"/>
          </p:nvPr>
        </p:nvSpPr>
        <p:spPr bwMode="auto">
          <a:xfrm>
            <a:off x="428625" y="2928938"/>
            <a:ext cx="8229600" cy="3036887"/>
          </a:xfrm>
          <a:prstGeom prst="rect">
            <a:avLst/>
          </a:prstGeom>
          <a:noFill/>
          <a:ln>
            <a:miter lim="800000"/>
            <a:headEnd/>
            <a:tailEnd/>
          </a:ln>
        </p:spPr>
        <p:txBody>
          <a:bodyPr/>
          <a:lstStyle/>
          <a:p>
            <a:r>
              <a:rPr lang="tr-TR" smtClean="0"/>
              <a:t>Yararlanıcı beyan raporu</a:t>
            </a:r>
          </a:p>
          <a:p>
            <a:r>
              <a:rPr lang="tr-TR" smtClean="0"/>
              <a:t>Ara Rapor</a:t>
            </a:r>
          </a:p>
          <a:p>
            <a:r>
              <a:rPr lang="tr-TR" smtClean="0"/>
              <a:t>Nihai Rapor</a:t>
            </a:r>
          </a:p>
          <a:p>
            <a:r>
              <a:rPr lang="tr-TR" smtClean="0"/>
              <a:t>Proje Sonrası Değerlendirme Raporu</a:t>
            </a:r>
          </a:p>
          <a:p>
            <a:r>
              <a:rPr lang="tr-TR" smtClean="0"/>
              <a:t>Denetim Raporu</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71525" y="785813"/>
            <a:ext cx="5086350" cy="1066800"/>
          </a:xfrm>
        </p:spPr>
        <p:txBody>
          <a:bodyPr/>
          <a:lstStyle/>
          <a:p>
            <a:pPr fontAlgn="auto">
              <a:spcAft>
                <a:spcPts val="0"/>
              </a:spcAft>
              <a:defRPr/>
            </a:pPr>
            <a:r>
              <a:rPr lang="tr-TR" sz="2800" b="1" dirty="0" smtClean="0">
                <a:solidFill>
                  <a:schemeClr val="tx1"/>
                </a:solidFill>
                <a:latin typeface="+mn-lt"/>
              </a:rPr>
              <a:t>MADDE 3 - SORUMLULUK</a:t>
            </a:r>
          </a:p>
        </p:txBody>
      </p:sp>
      <p:sp>
        <p:nvSpPr>
          <p:cNvPr id="11267" name="2 İçerik Yer Tutucusu"/>
          <p:cNvSpPr>
            <a:spLocks noGrp="1"/>
          </p:cNvSpPr>
          <p:nvPr>
            <p:ph idx="4294967295"/>
          </p:nvPr>
        </p:nvSpPr>
        <p:spPr bwMode="auto">
          <a:xfrm>
            <a:off x="428625" y="1604963"/>
            <a:ext cx="8229600" cy="2252662"/>
          </a:xfrm>
          <a:prstGeom prst="rect">
            <a:avLst/>
          </a:prstGeom>
          <a:noFill/>
          <a:ln>
            <a:miter lim="800000"/>
            <a:headEnd/>
            <a:tailEnd/>
          </a:ln>
        </p:spPr>
        <p:txBody>
          <a:bodyPr/>
          <a:lstStyle/>
          <a:p>
            <a:r>
              <a:rPr lang="tr-TR" smtClean="0"/>
              <a:t>Proje kapsamında yapılan faaliyetler sırasında ve/veya elde edilen çıktıların kullanımından doğacak herhangi bir zarardan Ajans sorumlu değildir. </a:t>
            </a:r>
          </a:p>
          <a:p>
            <a:endParaRPr lang="tr-TR" smtClean="0"/>
          </a:p>
          <a:p>
            <a:r>
              <a:rPr lang="tr-TR" smtClean="0"/>
              <a:t>Yararlanıcı, proje ile ilgili olarak Ajansa verdiği tüm bilgi ve belgelerde gerçeğe uygun bilgi verdiğini ve vereceğini kabul ve taahhüt eder.</a:t>
            </a:r>
          </a:p>
          <a:p>
            <a:endParaRPr lang="tr-TR" smtClean="0"/>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842963" y="1500188"/>
            <a:ext cx="8229600" cy="1066800"/>
          </a:xfrm>
        </p:spPr>
        <p:txBody>
          <a:bodyPr/>
          <a:lstStyle/>
          <a:p>
            <a:pPr fontAlgn="auto">
              <a:spcAft>
                <a:spcPts val="0"/>
              </a:spcAft>
              <a:defRPr/>
            </a:pPr>
            <a:r>
              <a:rPr lang="tr-TR" sz="2800" b="1" dirty="0" smtClean="0">
                <a:solidFill>
                  <a:schemeClr val="tx1"/>
                </a:solidFill>
                <a:latin typeface="+mn-lt"/>
              </a:rPr>
              <a:t>MADDE 4- </a:t>
            </a:r>
            <a:r>
              <a:rPr lang="en-US" sz="2800" b="1" dirty="0" smtClean="0">
                <a:solidFill>
                  <a:schemeClr val="tx1"/>
                </a:solidFill>
                <a:latin typeface="+mn-lt"/>
              </a:rPr>
              <a:t>MENFAAT İLİŞKİŞİ</a:t>
            </a:r>
            <a:endParaRPr lang="tr-TR" sz="2800" b="1" dirty="0" smtClean="0">
              <a:solidFill>
                <a:schemeClr val="tx1"/>
              </a:solidFill>
              <a:latin typeface="+mn-lt"/>
            </a:endParaRPr>
          </a:p>
        </p:txBody>
      </p:sp>
      <p:sp>
        <p:nvSpPr>
          <p:cNvPr id="12291" name="2 İçerik Yer Tutucusu"/>
          <p:cNvSpPr>
            <a:spLocks noGrp="1"/>
          </p:cNvSpPr>
          <p:nvPr>
            <p:ph idx="4294967295"/>
          </p:nvPr>
        </p:nvSpPr>
        <p:spPr bwMode="auto">
          <a:xfrm>
            <a:off x="500063" y="2714625"/>
            <a:ext cx="8229600" cy="3643313"/>
          </a:xfrm>
          <a:prstGeom prst="rect">
            <a:avLst/>
          </a:prstGeom>
          <a:noFill/>
          <a:ln>
            <a:miter lim="800000"/>
            <a:headEnd/>
            <a:tailEnd/>
          </a:ln>
        </p:spPr>
        <p:txBody>
          <a:bodyPr/>
          <a:lstStyle/>
          <a:p>
            <a:r>
              <a:rPr lang="tr-TR" smtClean="0"/>
              <a:t>Menfaat ilişkisi</a:t>
            </a:r>
          </a:p>
          <a:p>
            <a:endParaRPr lang="tr-TR" smtClean="0"/>
          </a:p>
          <a:p>
            <a:r>
              <a:rPr lang="tr-TR" smtClean="0"/>
              <a:t>Yararlanıcı, tüm gerekli önlemleri almayı taahhüt eder ve Ajansı durum hakkında derhal bilgilendirir.</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857250" y="1357313"/>
            <a:ext cx="3714750" cy="1066800"/>
          </a:xfrm>
        </p:spPr>
        <p:txBody>
          <a:bodyPr/>
          <a:lstStyle/>
          <a:p>
            <a:pPr fontAlgn="auto">
              <a:spcAft>
                <a:spcPts val="0"/>
              </a:spcAft>
              <a:defRPr/>
            </a:pPr>
            <a:r>
              <a:rPr lang="tr-TR" sz="2800" b="1" dirty="0" smtClean="0">
                <a:solidFill>
                  <a:schemeClr val="tx1"/>
                </a:solidFill>
                <a:latin typeface="+mn-lt"/>
              </a:rPr>
              <a:t>MADDE 5 - </a:t>
            </a:r>
            <a:r>
              <a:rPr lang="en-US" sz="2800" b="1" dirty="0" smtClean="0">
                <a:solidFill>
                  <a:schemeClr val="tx1"/>
                </a:solidFill>
                <a:latin typeface="+mn-lt"/>
              </a:rPr>
              <a:t>GİZLİLİK </a:t>
            </a:r>
            <a:endParaRPr lang="tr-TR" sz="2800" b="1" dirty="0" smtClean="0">
              <a:solidFill>
                <a:schemeClr val="tx1"/>
              </a:solidFill>
              <a:latin typeface="+mn-lt"/>
            </a:endParaRPr>
          </a:p>
        </p:txBody>
      </p:sp>
      <p:sp>
        <p:nvSpPr>
          <p:cNvPr id="13315" name="2 İçerik Yer Tutucusu"/>
          <p:cNvSpPr>
            <a:spLocks noGrp="1"/>
          </p:cNvSpPr>
          <p:nvPr>
            <p:ph idx="4294967295"/>
          </p:nvPr>
        </p:nvSpPr>
        <p:spPr bwMode="auto">
          <a:xfrm>
            <a:off x="500063" y="2786063"/>
            <a:ext cx="8229600" cy="2109787"/>
          </a:xfrm>
          <a:prstGeom prst="rect">
            <a:avLst/>
          </a:prstGeom>
          <a:noFill/>
          <a:ln>
            <a:miter lim="800000"/>
            <a:headEnd/>
            <a:tailEnd/>
          </a:ln>
        </p:spPr>
        <p:txBody>
          <a:bodyPr/>
          <a:lstStyle/>
          <a:p>
            <a:r>
              <a:rPr lang="tr-TR" smtClean="0"/>
              <a:t>Taraflar, kendilerine proje ile ilgili, gizlilik kaydı ile iletilen her türlü bilgi, belge ve diğer materyalin gizliliğini, son ödeme tarihinden sonra en az beş yıl süreyle korumayı taahhüt ederler. </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idx="4294967295"/>
          </p:nvPr>
        </p:nvSpPr>
        <p:spPr>
          <a:xfrm>
            <a:off x="1331640" y="116632"/>
            <a:ext cx="5987008" cy="629816"/>
          </a:xfrm>
          <a:prstGeom prst="rect">
            <a:avLst/>
          </a:prstGeom>
        </p:spPr>
        <p:txBody>
          <a:bodyPr>
            <a:normAutofit/>
          </a:bodyPr>
          <a:lstStyle/>
          <a:p>
            <a:pPr algn="ctr" fontAlgn="auto">
              <a:spcAft>
                <a:spcPts val="0"/>
              </a:spcAft>
              <a:defRPr/>
            </a:pPr>
            <a:r>
              <a:rPr lang="tr-TR" sz="2800" dirty="0" smtClean="0">
                <a:solidFill>
                  <a:schemeClr val="bg1"/>
                </a:solidFill>
                <a:latin typeface="+mn-lt"/>
              </a:rPr>
              <a:t>İzleme Kapsamında İzlenecek Hususlar</a:t>
            </a:r>
            <a:endParaRPr lang="tr-TR" sz="2800" dirty="0">
              <a:solidFill>
                <a:schemeClr val="bg1"/>
              </a:solidFill>
              <a:latin typeface="+mn-lt"/>
            </a:endParaRPr>
          </a:p>
        </p:txBody>
      </p:sp>
      <p:sp>
        <p:nvSpPr>
          <p:cNvPr id="3" name="2 İçerik Yer Tutucusu"/>
          <p:cNvSpPr>
            <a:spLocks noGrp="1"/>
          </p:cNvSpPr>
          <p:nvPr>
            <p:ph idx="4294967295"/>
          </p:nvPr>
        </p:nvSpPr>
        <p:spPr>
          <a:xfrm>
            <a:off x="467544" y="1268760"/>
            <a:ext cx="8229600" cy="3987800"/>
          </a:xfrm>
          <a:prstGeom prst="rect">
            <a:avLst/>
          </a:prstGeom>
        </p:spPr>
        <p:txBody>
          <a:bodyPr>
            <a:normAutofit lnSpcReduction="10000"/>
          </a:bodyPr>
          <a:lstStyle/>
          <a:p>
            <a:pPr marL="624078" indent="-514350" fontAlgn="auto">
              <a:spcAft>
                <a:spcPts val="0"/>
              </a:spcAft>
              <a:buClr>
                <a:schemeClr val="accent3"/>
              </a:buClr>
              <a:buFont typeface="Georgia"/>
              <a:buNone/>
              <a:defRPr/>
            </a:pPr>
            <a:r>
              <a:rPr lang="tr-TR" sz="2400" i="1" u="sng" dirty="0" smtClean="0"/>
              <a:t>Usullerde;</a:t>
            </a:r>
          </a:p>
          <a:p>
            <a:pPr marL="624078" indent="-514350" fontAlgn="auto">
              <a:spcAft>
                <a:spcPts val="0"/>
              </a:spcAft>
              <a:buClr>
                <a:schemeClr val="accent3"/>
              </a:buClr>
              <a:buFont typeface="Georgia"/>
              <a:buNone/>
              <a:defRPr/>
            </a:pPr>
            <a:endParaRPr lang="tr-TR" sz="2400" i="1" u="sng" dirty="0" smtClean="0"/>
          </a:p>
          <a:p>
            <a:pPr marL="916686" lvl="1" indent="-514350" fontAlgn="auto">
              <a:spcAft>
                <a:spcPts val="0"/>
              </a:spcAft>
              <a:buFont typeface="+mj-lt"/>
              <a:buAutoNum type="arabicPeriod"/>
              <a:defRPr/>
            </a:pPr>
            <a:r>
              <a:rPr lang="tr-TR" sz="2400" dirty="0" smtClean="0"/>
              <a:t>İhale kurallarına uygunluk,</a:t>
            </a:r>
          </a:p>
          <a:p>
            <a:pPr marL="916686" lvl="1" indent="-514350" fontAlgn="auto">
              <a:spcAft>
                <a:spcPts val="0"/>
              </a:spcAft>
              <a:buFont typeface="+mj-lt"/>
              <a:buAutoNum type="arabicPeriod"/>
              <a:defRPr/>
            </a:pPr>
            <a:r>
              <a:rPr lang="tr-TR" sz="2400" dirty="0" smtClean="0"/>
              <a:t>Maliyetlerin uygunluğu,</a:t>
            </a:r>
          </a:p>
          <a:p>
            <a:pPr marL="916686" lvl="1" indent="-514350" fontAlgn="auto">
              <a:spcAft>
                <a:spcPts val="0"/>
              </a:spcAft>
              <a:buFont typeface="+mj-lt"/>
              <a:buAutoNum type="arabicPeriod"/>
              <a:defRPr/>
            </a:pPr>
            <a:r>
              <a:rPr lang="tr-TR" sz="2400" dirty="0" smtClean="0"/>
              <a:t>Görünürlük ve tanıtım kurallarına uygunluk,</a:t>
            </a:r>
          </a:p>
          <a:p>
            <a:pPr marL="916686" lvl="1" indent="-514350" fontAlgn="auto">
              <a:spcAft>
                <a:spcPts val="0"/>
              </a:spcAft>
              <a:buFont typeface="+mj-lt"/>
              <a:buAutoNum type="arabicPeriod"/>
              <a:defRPr/>
            </a:pPr>
            <a:r>
              <a:rPr lang="tr-TR" sz="2400" dirty="0" smtClean="0"/>
              <a:t>Dokümantasyon ve arşivleme,</a:t>
            </a:r>
          </a:p>
          <a:p>
            <a:pPr marL="916686" lvl="1" indent="-514350" fontAlgn="auto">
              <a:spcAft>
                <a:spcPts val="0"/>
              </a:spcAft>
              <a:buFont typeface="+mj-lt"/>
              <a:buAutoNum type="arabicPeriod"/>
              <a:defRPr/>
            </a:pPr>
            <a:r>
              <a:rPr lang="tr-TR" sz="2400" dirty="0" smtClean="0"/>
              <a:t>Defter tutma ve muhasebe,</a:t>
            </a:r>
          </a:p>
          <a:p>
            <a:pPr marL="916686" lvl="1" indent="-514350" fontAlgn="auto">
              <a:spcAft>
                <a:spcPts val="0"/>
              </a:spcAft>
              <a:buFont typeface="+mj-lt"/>
              <a:buAutoNum type="arabicPeriod"/>
              <a:defRPr/>
            </a:pPr>
            <a:r>
              <a:rPr lang="tr-TR" sz="2400" dirty="0" smtClean="0"/>
              <a:t>Raporlama yükümlülükleri,</a:t>
            </a:r>
          </a:p>
          <a:p>
            <a:pPr marL="916686" lvl="1" indent="-514350" fontAlgn="auto">
              <a:spcAft>
                <a:spcPts val="0"/>
              </a:spcAft>
              <a:buFont typeface="+mj-lt"/>
              <a:buAutoNum type="arabicPeriod"/>
              <a:defRPr/>
            </a:pPr>
            <a:r>
              <a:rPr lang="tr-TR" sz="2400" dirty="0" smtClean="0"/>
              <a:t>Sözleşme değişiklikleri,</a:t>
            </a:r>
          </a:p>
          <a:p>
            <a:pPr marL="916686" lvl="1" indent="-514350" fontAlgn="auto">
              <a:spcAft>
                <a:spcPts val="0"/>
              </a:spcAft>
              <a:buFont typeface="+mj-lt"/>
              <a:buAutoNum type="arabicPeriod"/>
              <a:defRPr/>
            </a:pPr>
            <a:r>
              <a:rPr lang="tr-TR" sz="2400" dirty="0" smtClean="0"/>
              <a:t>Uygunsuzluk ve usulsüzlükler,</a:t>
            </a:r>
          </a:p>
        </p:txBody>
      </p:sp>
      <p:sp>
        <p:nvSpPr>
          <p:cNvPr id="8196"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1FB19970-ABDF-4990-B072-A65CA993E4C7}" type="slidenum">
              <a:rPr lang="tr-TR">
                <a:latin typeface="Calibri" pitchFamily="34" charset="0"/>
              </a:rPr>
              <a:pPr/>
              <a:t>2</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85813" y="1500188"/>
            <a:ext cx="4429125" cy="1066800"/>
          </a:xfrm>
        </p:spPr>
        <p:txBody>
          <a:bodyPr/>
          <a:lstStyle/>
          <a:p>
            <a:pPr fontAlgn="auto">
              <a:spcAft>
                <a:spcPts val="0"/>
              </a:spcAft>
              <a:defRPr/>
            </a:pPr>
            <a:r>
              <a:rPr lang="tr-TR" sz="2800" b="1" dirty="0" smtClean="0">
                <a:solidFill>
                  <a:schemeClr val="tx1"/>
                </a:solidFill>
                <a:latin typeface="+mn-lt"/>
              </a:rPr>
              <a:t>MADDE</a:t>
            </a:r>
            <a:r>
              <a:rPr lang="tr-TR" sz="2800" dirty="0" smtClean="0">
                <a:solidFill>
                  <a:schemeClr val="tx1"/>
                </a:solidFill>
                <a:latin typeface="+mn-lt"/>
              </a:rPr>
              <a:t> </a:t>
            </a:r>
            <a:r>
              <a:rPr lang="tr-TR" sz="2800" b="1" dirty="0" smtClean="0">
                <a:solidFill>
                  <a:schemeClr val="tx1"/>
                </a:solidFill>
                <a:latin typeface="+mn-lt"/>
              </a:rPr>
              <a:t>6 - GÖRÜNÜRLÜK</a:t>
            </a:r>
          </a:p>
        </p:txBody>
      </p:sp>
      <p:sp>
        <p:nvSpPr>
          <p:cNvPr id="14339" name="2 İçerik Yer Tutucusu"/>
          <p:cNvSpPr>
            <a:spLocks noGrp="1"/>
          </p:cNvSpPr>
          <p:nvPr>
            <p:ph idx="4294967295"/>
          </p:nvPr>
        </p:nvSpPr>
        <p:spPr bwMode="auto">
          <a:xfrm>
            <a:off x="428625" y="2786063"/>
            <a:ext cx="8229600" cy="4324350"/>
          </a:xfrm>
          <a:prstGeom prst="rect">
            <a:avLst/>
          </a:prstGeom>
          <a:noFill/>
          <a:ln>
            <a:miter lim="800000"/>
            <a:headEnd/>
            <a:tailEnd/>
          </a:ln>
        </p:spPr>
        <p:txBody>
          <a:bodyPr/>
          <a:lstStyle/>
          <a:p>
            <a:r>
              <a:rPr lang="tr-TR" smtClean="0"/>
              <a:t>Tanıtım ve görünürlük rehberi</a:t>
            </a:r>
          </a:p>
          <a:p>
            <a:r>
              <a:rPr lang="tr-TR" smtClean="0"/>
              <a:t>Yararlanıcı, Ajans ve DPT logolarını uygun olan her yerde kullanılır.</a:t>
            </a:r>
          </a:p>
          <a:p>
            <a:endParaRPr lang="tr-TR" smtClean="0"/>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00088" y="1071563"/>
            <a:ext cx="5872162" cy="1066800"/>
          </a:xfrm>
        </p:spPr>
        <p:txBody>
          <a:bodyPr/>
          <a:lstStyle/>
          <a:p>
            <a:pPr fontAlgn="auto">
              <a:spcAft>
                <a:spcPts val="0"/>
              </a:spcAft>
              <a:defRPr/>
            </a:pPr>
            <a:r>
              <a:rPr lang="tr-TR" sz="2800" b="1" dirty="0" smtClean="0">
                <a:solidFill>
                  <a:schemeClr val="tx1"/>
                </a:solidFill>
                <a:latin typeface="+mn-lt"/>
              </a:rPr>
              <a:t>MADDE 7 - SONUÇLARIN KULLANIMI </a:t>
            </a:r>
            <a:endParaRPr lang="tr-TR" sz="2800" dirty="0">
              <a:solidFill>
                <a:schemeClr val="tx1"/>
              </a:solidFill>
              <a:latin typeface="+mn-lt"/>
            </a:endParaRPr>
          </a:p>
        </p:txBody>
      </p:sp>
      <p:sp>
        <p:nvSpPr>
          <p:cNvPr id="15363" name="2 İçerik Yer Tutucusu"/>
          <p:cNvSpPr>
            <a:spLocks noGrp="1"/>
          </p:cNvSpPr>
          <p:nvPr>
            <p:ph idx="4294967295"/>
          </p:nvPr>
        </p:nvSpPr>
        <p:spPr bwMode="auto">
          <a:xfrm>
            <a:off x="428625" y="2033588"/>
            <a:ext cx="8229600" cy="4324350"/>
          </a:xfrm>
          <a:prstGeom prst="rect">
            <a:avLst/>
          </a:prstGeom>
          <a:noFill/>
          <a:ln>
            <a:miter lim="800000"/>
            <a:headEnd/>
            <a:tailEnd/>
          </a:ln>
        </p:spPr>
        <p:txBody>
          <a:bodyPr/>
          <a:lstStyle/>
          <a:p>
            <a:r>
              <a:rPr lang="tr-TR" smtClean="0"/>
              <a:t>Yararlanıcı aldığı tesis, makine, ekipman, teçhizat ve malzemelerin projenin sona ermesinden itibaren 3 yıl süreyle mülkiyetini başkasına devredemez, rehin ve teminat olarak devredemez, ve projede tanımlanan iş dışında başka iş için kullanılamaz. </a:t>
            </a:r>
          </a:p>
          <a:p>
            <a:r>
              <a:rPr lang="tr-TR" smtClean="0"/>
              <a:t>Bölge dışına çıkaramaz.</a:t>
            </a:r>
          </a:p>
          <a:p>
            <a:r>
              <a:rPr lang="tr-TR" smtClean="0"/>
              <a:t>Aksi durumda, destek yararlanıcısı destek miktarının üç katı tutarında Ajansa tazminat ödeyecektir. </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63" y="1285875"/>
            <a:ext cx="9158287" cy="1066800"/>
          </a:xfrm>
        </p:spPr>
        <p:txBody>
          <a:bodyPr/>
          <a:lstStyle/>
          <a:p>
            <a:pPr fontAlgn="auto">
              <a:spcAft>
                <a:spcPts val="0"/>
              </a:spcAft>
              <a:defRPr/>
            </a:pPr>
            <a:r>
              <a:rPr lang="tr-TR" sz="2800" b="1" dirty="0" smtClean="0">
                <a:solidFill>
                  <a:schemeClr val="tx1"/>
                </a:solidFill>
                <a:latin typeface="+mn-lt"/>
              </a:rPr>
              <a:t>MADDE 8 - </a:t>
            </a:r>
            <a:r>
              <a:rPr lang="en-US" sz="2800" b="1" dirty="0" smtClean="0">
                <a:solidFill>
                  <a:schemeClr val="tx1"/>
                </a:solidFill>
                <a:latin typeface="+mn-lt"/>
              </a:rPr>
              <a:t>PROJENİN İZLENMESİ / DEĞERLENDİRİLMESİ</a:t>
            </a:r>
            <a:endParaRPr lang="tr-TR" sz="2800" dirty="0">
              <a:solidFill>
                <a:schemeClr val="tx1"/>
              </a:solidFill>
              <a:latin typeface="+mn-lt"/>
            </a:endParaRPr>
          </a:p>
        </p:txBody>
      </p:sp>
      <p:sp>
        <p:nvSpPr>
          <p:cNvPr id="3" name="2 İçerik Yer Tutucusu"/>
          <p:cNvSpPr>
            <a:spLocks noGrp="1"/>
          </p:cNvSpPr>
          <p:nvPr>
            <p:ph idx="4294967295"/>
          </p:nvPr>
        </p:nvSpPr>
        <p:spPr>
          <a:xfrm>
            <a:off x="500063" y="2533650"/>
            <a:ext cx="8229600" cy="3895725"/>
          </a:xfrm>
          <a:prstGeom prst="rect">
            <a:avLst/>
          </a:prstGeom>
        </p:spPr>
        <p:txBody>
          <a:bodyPr/>
          <a:lstStyle/>
          <a:p>
            <a:pPr marL="365760" indent="-256032" fontAlgn="auto">
              <a:spcAft>
                <a:spcPts val="0"/>
              </a:spcAft>
              <a:buClr>
                <a:schemeClr val="accent3"/>
              </a:buClr>
              <a:buFont typeface="Georgia"/>
              <a:buChar char="•"/>
              <a:defRPr/>
            </a:pPr>
            <a:r>
              <a:rPr lang="tr-TR" sz="2400" dirty="0" smtClean="0"/>
              <a:t>Projeye ve sözleşmeye uygun olarak faaliyetleri gerçekleştirme</a:t>
            </a:r>
          </a:p>
          <a:p>
            <a:pPr marL="365760" indent="-256032" fontAlgn="auto">
              <a:spcAft>
                <a:spcPts val="0"/>
              </a:spcAft>
              <a:buClr>
                <a:schemeClr val="accent3"/>
              </a:buClr>
              <a:buFont typeface="Georgia"/>
              <a:buChar char="•"/>
              <a:defRPr/>
            </a:pPr>
            <a:r>
              <a:rPr lang="tr-TR" sz="2400" dirty="0" smtClean="0"/>
              <a:t>Sorunlara çözüm bulma</a:t>
            </a:r>
          </a:p>
          <a:p>
            <a:pPr marL="365760" indent="-256032" fontAlgn="auto">
              <a:spcAft>
                <a:spcPts val="0"/>
              </a:spcAft>
              <a:buClr>
                <a:schemeClr val="accent3"/>
              </a:buClr>
              <a:buFont typeface="Georgia"/>
              <a:buChar char="•"/>
              <a:defRPr/>
            </a:pPr>
            <a:r>
              <a:rPr lang="tr-TR" sz="2400" dirty="0" smtClean="0"/>
              <a:t>Projenin uygulanabilirliği</a:t>
            </a:r>
          </a:p>
          <a:p>
            <a:pPr marL="365760" indent="-256032" fontAlgn="auto">
              <a:spcAft>
                <a:spcPts val="0"/>
              </a:spcAft>
              <a:buClr>
                <a:schemeClr val="accent3"/>
              </a:buClr>
              <a:buFont typeface="Georgia"/>
              <a:buChar char="•"/>
              <a:defRPr/>
            </a:pPr>
            <a:endParaRPr lang="tr-TR" sz="2400" dirty="0" smtClean="0"/>
          </a:p>
          <a:p>
            <a:pPr marL="1437894" lvl="3" indent="-514350" fontAlgn="auto">
              <a:spcAft>
                <a:spcPts val="0"/>
              </a:spcAft>
              <a:buFont typeface="+mj-lt"/>
              <a:buAutoNum type="arabicPeriod"/>
              <a:defRPr/>
            </a:pPr>
            <a:r>
              <a:rPr lang="tr-TR" sz="3200" dirty="0" smtClean="0">
                <a:solidFill>
                  <a:schemeClr val="accent2">
                    <a:lumMod val="50000"/>
                  </a:schemeClr>
                </a:solidFill>
              </a:rPr>
              <a:t>İlk izleme ziyaretleri</a:t>
            </a:r>
          </a:p>
          <a:p>
            <a:pPr marL="1437894" lvl="3" indent="-514350" fontAlgn="auto">
              <a:spcAft>
                <a:spcPts val="0"/>
              </a:spcAft>
              <a:buFont typeface="+mj-lt"/>
              <a:buAutoNum type="arabicPeriod"/>
              <a:defRPr/>
            </a:pPr>
            <a:r>
              <a:rPr lang="tr-TR" sz="3200" dirty="0" smtClean="0">
                <a:solidFill>
                  <a:schemeClr val="accent2">
                    <a:lumMod val="50000"/>
                  </a:schemeClr>
                </a:solidFill>
              </a:rPr>
              <a:t>Düzenli izleme ziyaretleri</a:t>
            </a:r>
          </a:p>
          <a:p>
            <a:pPr marL="1437894" lvl="3" indent="-514350" fontAlgn="auto">
              <a:spcAft>
                <a:spcPts val="0"/>
              </a:spcAft>
              <a:buFont typeface="+mj-lt"/>
              <a:buAutoNum type="arabicPeriod"/>
              <a:defRPr/>
            </a:pPr>
            <a:r>
              <a:rPr lang="tr-TR" sz="3200" dirty="0" smtClean="0">
                <a:solidFill>
                  <a:schemeClr val="accent2">
                    <a:lumMod val="50000"/>
                  </a:schemeClr>
                </a:solidFill>
              </a:rPr>
              <a:t>Anlık izleme ziyaretleri</a:t>
            </a:r>
          </a:p>
        </p:txBody>
      </p:sp>
      <p:sp>
        <p:nvSpPr>
          <p:cNvPr id="6" name="5 Dikdörtgen"/>
          <p:cNvSpPr/>
          <p:nvPr/>
        </p:nvSpPr>
        <p:spPr>
          <a:xfrm>
            <a:off x="6338888" y="928688"/>
            <a:ext cx="2805112" cy="369887"/>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14400" y="1285875"/>
            <a:ext cx="8229600" cy="1066800"/>
          </a:xfrm>
        </p:spPr>
        <p:txBody>
          <a:bodyPr/>
          <a:lstStyle/>
          <a:p>
            <a:pPr fontAlgn="auto">
              <a:spcAft>
                <a:spcPts val="0"/>
              </a:spcAft>
              <a:defRPr/>
            </a:pPr>
            <a:r>
              <a:rPr lang="tr-TR" sz="2800" b="1" dirty="0" smtClean="0">
                <a:solidFill>
                  <a:schemeClr val="tx1"/>
                </a:solidFill>
                <a:latin typeface="+mn-lt"/>
              </a:rPr>
              <a:t>MADDE 9 - SÖZLEŞME DEĞİŞİKLİKLERİ </a:t>
            </a:r>
            <a:endParaRPr lang="tr-TR" sz="2800" dirty="0">
              <a:solidFill>
                <a:schemeClr val="tx1"/>
              </a:solidFill>
              <a:latin typeface="+mn-lt"/>
            </a:endParaRPr>
          </a:p>
        </p:txBody>
      </p:sp>
      <p:sp>
        <p:nvSpPr>
          <p:cNvPr id="17411" name="2 İçerik Yer Tutucusu"/>
          <p:cNvSpPr>
            <a:spLocks noGrp="1"/>
          </p:cNvSpPr>
          <p:nvPr>
            <p:ph idx="4294967295"/>
          </p:nvPr>
        </p:nvSpPr>
        <p:spPr bwMode="auto">
          <a:xfrm>
            <a:off x="571500" y="2500313"/>
            <a:ext cx="8229600" cy="1322387"/>
          </a:xfrm>
          <a:prstGeom prst="rect">
            <a:avLst/>
          </a:prstGeom>
          <a:noFill/>
          <a:ln>
            <a:miter lim="800000"/>
            <a:headEnd/>
            <a:tailEnd/>
          </a:ln>
        </p:spPr>
        <p:txBody>
          <a:bodyPr/>
          <a:lstStyle/>
          <a:p>
            <a:r>
              <a:rPr lang="tr-TR" sz="3200" smtClean="0"/>
              <a:t>Küçük Değişiklikler için </a:t>
            </a:r>
            <a:r>
              <a:rPr lang="tr-TR" sz="3200" b="1" smtClean="0"/>
              <a:t>Bildirim Mektubu</a:t>
            </a:r>
          </a:p>
          <a:p>
            <a:r>
              <a:rPr lang="tr-TR" sz="3200" smtClean="0"/>
              <a:t>Sözleşme Değişiklikleri için </a:t>
            </a:r>
            <a:r>
              <a:rPr lang="tr-TR" sz="3200" b="1" smtClean="0"/>
              <a:t>Zeyilname</a:t>
            </a:r>
          </a:p>
        </p:txBody>
      </p:sp>
      <p:sp>
        <p:nvSpPr>
          <p:cNvPr id="6" name="5 Metin kutusu"/>
          <p:cNvSpPr txBox="1"/>
          <p:nvPr/>
        </p:nvSpPr>
        <p:spPr>
          <a:xfrm>
            <a:off x="642910" y="4721378"/>
            <a:ext cx="8001056" cy="707886"/>
          </a:xfrm>
          <a:prstGeom prst="rect">
            <a:avLst/>
          </a:prstGeom>
          <a:noFill/>
          <a:ln cmpd="dbl">
            <a:solidFill>
              <a:schemeClr val="accent2">
                <a:lumMod val="50000"/>
              </a:schemeClr>
            </a:solidFill>
          </a:ln>
          <a:scene3d>
            <a:camera prst="obliqueBottomRight"/>
            <a:lightRig rig="threePt" dir="t"/>
          </a:scene3d>
          <a:sp3d extrusionH="76200" contourW="12700">
            <a:extrusionClr>
              <a:schemeClr val="accent2">
                <a:lumMod val="50000"/>
              </a:schemeClr>
            </a:extrusionClr>
            <a:contourClr>
              <a:schemeClr val="accent2">
                <a:lumMod val="50000"/>
              </a:schemeClr>
            </a:contourClr>
          </a:sp3d>
        </p:spPr>
        <p:txBody>
          <a:bodyPr>
            <a:spAutoFit/>
          </a:bodyPr>
          <a:lstStyle/>
          <a:p>
            <a:pPr algn="just" fontAlgn="auto">
              <a:spcBef>
                <a:spcPts val="0"/>
              </a:spcBef>
              <a:spcAft>
                <a:spcPts val="0"/>
              </a:spcAft>
              <a:defRPr/>
            </a:pPr>
            <a:r>
              <a:rPr lang="tr-TR" sz="2000" b="1" i="1" u="sng" dirty="0">
                <a:solidFill>
                  <a:prstClr val="black"/>
                </a:solidFill>
                <a:latin typeface="Calibri"/>
              </a:rPr>
              <a:t>Uyarı</a:t>
            </a:r>
            <a:r>
              <a:rPr lang="tr-TR" sz="2000" b="1" i="1" dirty="0">
                <a:solidFill>
                  <a:prstClr val="black"/>
                </a:solidFill>
                <a:latin typeface="Calibri"/>
              </a:rPr>
              <a:t>: Sözleşmede küçük veya büyük değişiklik yapmayı planlıyorsanız, talebinizi Ajansa göndermeden önce İzleme Uzmanına danışmanız iyi olur.</a:t>
            </a:r>
            <a:endParaRPr lang="tr-TR" sz="2000" i="1" dirty="0">
              <a:solidFill>
                <a:prstClr val="black"/>
              </a:solidFill>
              <a:latin typeface="Calibri"/>
            </a:endParaRPr>
          </a:p>
        </p:txBody>
      </p:sp>
      <p:sp>
        <p:nvSpPr>
          <p:cNvPr id="9" name="8 Dikdörtgen"/>
          <p:cNvSpPr/>
          <p:nvPr/>
        </p:nvSpPr>
        <p:spPr>
          <a:xfrm>
            <a:off x="6143625" y="928688"/>
            <a:ext cx="2805113" cy="369887"/>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10" name="9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85813" y="1643063"/>
            <a:ext cx="3929062" cy="1066800"/>
          </a:xfrm>
        </p:spPr>
        <p:txBody>
          <a:bodyPr/>
          <a:lstStyle/>
          <a:p>
            <a:pPr fontAlgn="auto">
              <a:spcAft>
                <a:spcPts val="0"/>
              </a:spcAft>
              <a:defRPr/>
            </a:pPr>
            <a:r>
              <a:rPr lang="tr-TR" sz="2800" b="1" dirty="0" smtClean="0">
                <a:solidFill>
                  <a:schemeClr val="tx1"/>
                </a:solidFill>
                <a:latin typeface="+mn-lt"/>
              </a:rPr>
              <a:t>MADDE 10 - DEVİR</a:t>
            </a:r>
            <a:endParaRPr lang="tr-TR" sz="2800" b="1" dirty="0">
              <a:solidFill>
                <a:schemeClr val="tx1"/>
              </a:solidFill>
              <a:latin typeface="+mn-lt"/>
            </a:endParaRPr>
          </a:p>
        </p:txBody>
      </p:sp>
      <p:sp>
        <p:nvSpPr>
          <p:cNvPr id="18435" name="2 İçerik Yer Tutucusu"/>
          <p:cNvSpPr>
            <a:spLocks noGrp="1"/>
          </p:cNvSpPr>
          <p:nvPr>
            <p:ph idx="4294967295"/>
          </p:nvPr>
        </p:nvSpPr>
        <p:spPr bwMode="auto">
          <a:xfrm>
            <a:off x="428625" y="2857500"/>
            <a:ext cx="8229600" cy="3608388"/>
          </a:xfrm>
          <a:prstGeom prst="rect">
            <a:avLst/>
          </a:prstGeom>
          <a:noFill/>
          <a:ln>
            <a:miter lim="800000"/>
            <a:headEnd/>
            <a:tailEnd/>
          </a:ln>
        </p:spPr>
        <p:txBody>
          <a:bodyPr/>
          <a:lstStyle/>
          <a:p>
            <a:r>
              <a:rPr lang="tr-TR" smtClean="0"/>
              <a:t>Sözleşme veya Sözleşme ile ilgili ödemeler,  Ajansın önceden yazılı rızası alınmaksızın, hiçbir şekilde üçüncü taraflara devredilemez.</a:t>
            </a:r>
          </a:p>
          <a:p>
            <a:endParaRPr lang="tr-TR" smtClean="0"/>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57188" y="1285875"/>
            <a:ext cx="8443912" cy="1071563"/>
          </a:xfrm>
        </p:spPr>
        <p:txBody>
          <a:bodyPr>
            <a:noAutofit/>
          </a:bodyPr>
          <a:lstStyle/>
          <a:p>
            <a:pPr fontAlgn="auto">
              <a:spcAft>
                <a:spcPts val="0"/>
              </a:spcAft>
              <a:defRPr/>
            </a:pPr>
            <a:r>
              <a:rPr lang="tr-TR" sz="2800" b="1" dirty="0" smtClean="0">
                <a:solidFill>
                  <a:schemeClr val="tx1"/>
                </a:solidFill>
                <a:latin typeface="+mn-lt"/>
              </a:rPr>
              <a:t>MADDE 11 - </a:t>
            </a:r>
            <a:r>
              <a:rPr lang="en-US" sz="2800" b="1" dirty="0" smtClean="0">
                <a:solidFill>
                  <a:schemeClr val="tx1"/>
                </a:solidFill>
                <a:latin typeface="+mn-lt"/>
              </a:rPr>
              <a:t>PROJE UYGULAMA SÜRESİ, SÜRE UZATIMI, DURDURULMA, MÜCBİR SEBEPLER VE BİTİŞ TARİHİ</a:t>
            </a:r>
            <a:endParaRPr lang="tr-TR" sz="2800" dirty="0">
              <a:solidFill>
                <a:schemeClr val="tx1"/>
              </a:solidFill>
              <a:latin typeface="+mn-lt"/>
            </a:endParaRPr>
          </a:p>
        </p:txBody>
      </p:sp>
      <p:sp>
        <p:nvSpPr>
          <p:cNvPr id="19459" name="2 İçerik Yer Tutucusu"/>
          <p:cNvSpPr>
            <a:spLocks noGrp="1"/>
          </p:cNvSpPr>
          <p:nvPr>
            <p:ph idx="4294967295"/>
          </p:nvPr>
        </p:nvSpPr>
        <p:spPr bwMode="auto">
          <a:xfrm>
            <a:off x="357188" y="2533650"/>
            <a:ext cx="8229600" cy="3681413"/>
          </a:xfrm>
          <a:prstGeom prst="rect">
            <a:avLst/>
          </a:prstGeom>
          <a:noFill/>
          <a:ln>
            <a:miter lim="800000"/>
            <a:headEnd/>
            <a:tailEnd/>
          </a:ln>
        </p:spPr>
        <p:txBody>
          <a:bodyPr/>
          <a:lstStyle/>
          <a:p>
            <a:r>
              <a:rPr lang="tr-TR" smtClean="0"/>
              <a:t>M</a:t>
            </a:r>
            <a:r>
              <a:rPr lang="en-US" smtClean="0"/>
              <a:t>ücbir sebeplerin varlığı halinde, sözleşme süresi </a:t>
            </a:r>
            <a:r>
              <a:rPr lang="tr-TR" smtClean="0"/>
              <a:t>6 </a:t>
            </a:r>
            <a:r>
              <a:rPr lang="en-US" smtClean="0"/>
              <a:t>ayı geçmemek üzere uzatılabilir.</a:t>
            </a:r>
            <a:endParaRPr lang="tr-TR" smtClean="0"/>
          </a:p>
          <a:p>
            <a:r>
              <a:rPr lang="tr-TR" smtClean="0"/>
              <a:t>Y</a:t>
            </a:r>
            <a:r>
              <a:rPr lang="en-US" smtClean="0"/>
              <a:t>ararlanıcı, gerekli durumlarda proje uygulama süresinin bitiş tarihinden en geç otuz (30) gün önce uygulama süresinin uzatılması talebinde bulun</a:t>
            </a:r>
            <a:r>
              <a:rPr lang="tr-TR" smtClean="0"/>
              <a:t>abilir.</a:t>
            </a:r>
          </a:p>
          <a:p>
            <a:r>
              <a:rPr lang="en-US" smtClean="0">
                <a:cs typeface="Times New Roman" pitchFamily="18" charset="0"/>
              </a:rPr>
              <a:t>Bir durumun mücbir sebep olarak kabul</a:t>
            </a:r>
            <a:r>
              <a:rPr lang="tr-TR" smtClean="0">
                <a:cs typeface="Times New Roman" pitchFamily="18" charset="0"/>
              </a:rPr>
              <a:t> edilmesi için </a:t>
            </a:r>
            <a:r>
              <a:rPr lang="en-US" smtClean="0">
                <a:cs typeface="Times New Roman" pitchFamily="18" charset="0"/>
              </a:rPr>
              <a:t>yirmi (20) gün içinde </a:t>
            </a:r>
            <a:r>
              <a:rPr lang="tr-TR" smtClean="0">
                <a:cs typeface="Times New Roman" pitchFamily="18" charset="0"/>
              </a:rPr>
              <a:t>bildirilmesi gerekiyor.</a:t>
            </a:r>
            <a:endParaRPr lang="tr-TR" smtClean="0"/>
          </a:p>
        </p:txBody>
      </p:sp>
      <p:sp>
        <p:nvSpPr>
          <p:cNvPr id="7" name="6 Dikdörtgen"/>
          <p:cNvSpPr/>
          <p:nvPr/>
        </p:nvSpPr>
        <p:spPr>
          <a:xfrm>
            <a:off x="6143625" y="928688"/>
            <a:ext cx="2805113" cy="369887"/>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8" name="7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8" y="1000125"/>
            <a:ext cx="9144000" cy="1143000"/>
          </a:xfrm>
        </p:spPr>
        <p:txBody>
          <a:bodyPr/>
          <a:lstStyle/>
          <a:p>
            <a:pPr fontAlgn="auto">
              <a:spcAft>
                <a:spcPts val="0"/>
              </a:spcAft>
              <a:defRPr/>
            </a:pPr>
            <a:r>
              <a:rPr lang="tr-TR" sz="3000" b="1" dirty="0" smtClean="0">
                <a:solidFill>
                  <a:schemeClr val="tx1"/>
                </a:solidFill>
                <a:latin typeface="+mn-lt"/>
              </a:rPr>
              <a:t>Mücbir Sebep Olarak Kabul Edilebilecek Haller Nelerdir:</a:t>
            </a:r>
            <a:endParaRPr lang="tr-TR" sz="3000" b="1" dirty="0">
              <a:solidFill>
                <a:schemeClr val="tx1"/>
              </a:solidFill>
              <a:latin typeface="+mn-lt"/>
            </a:endParaRPr>
          </a:p>
        </p:txBody>
      </p:sp>
      <p:sp>
        <p:nvSpPr>
          <p:cNvPr id="20483" name="2 İçerik Yer Tutucusu"/>
          <p:cNvSpPr>
            <a:spLocks noGrp="1"/>
          </p:cNvSpPr>
          <p:nvPr>
            <p:ph idx="4294967295"/>
          </p:nvPr>
        </p:nvSpPr>
        <p:spPr bwMode="auto">
          <a:xfrm>
            <a:off x="457200" y="2249488"/>
            <a:ext cx="8229600" cy="3771900"/>
          </a:xfrm>
          <a:prstGeom prst="rect">
            <a:avLst/>
          </a:prstGeom>
          <a:noFill/>
          <a:ln>
            <a:miter lim="800000"/>
            <a:headEnd/>
            <a:tailEnd/>
          </a:ln>
        </p:spPr>
        <p:txBody>
          <a:bodyPr/>
          <a:lstStyle/>
          <a:p>
            <a:pPr marL="915988" lvl="1" indent="-514350">
              <a:buFont typeface="Trebuchet MS" pitchFamily="34" charset="0"/>
              <a:buAutoNum type="arabicPeriod"/>
            </a:pPr>
            <a:r>
              <a:rPr lang="tr-TR" sz="2800" i="1" smtClean="0"/>
              <a:t>Deprem, sel, yangın, çığ, toprak kayması, yıldırım düşmesi gibi genel nitelikli doğal afetler,</a:t>
            </a:r>
          </a:p>
          <a:p>
            <a:pPr marL="915988" lvl="1" indent="-514350">
              <a:buFont typeface="Trebuchet MS" pitchFamily="34" charset="0"/>
              <a:buAutoNum type="arabicPeriod"/>
            </a:pPr>
            <a:r>
              <a:rPr lang="tr-TR" sz="2800" i="1" smtClean="0"/>
              <a:t>Proje yararlanıcısının en az üç ay süreli hastalıkları, yaralanma sonucu iş göremez hale gelmeleri,</a:t>
            </a:r>
          </a:p>
          <a:p>
            <a:pPr marL="915988" lvl="1" indent="-514350">
              <a:buFont typeface="Trebuchet MS" pitchFamily="34" charset="0"/>
              <a:buAutoNum type="arabicPeriod"/>
            </a:pPr>
            <a:r>
              <a:rPr lang="tr-TR" sz="2800" i="1" smtClean="0"/>
              <a:t>Genel kanuni grev,</a:t>
            </a:r>
          </a:p>
          <a:p>
            <a:pPr marL="915988" lvl="1" indent="-514350">
              <a:buFont typeface="Trebuchet MS" pitchFamily="34" charset="0"/>
              <a:buAutoNum type="arabicPeriod"/>
            </a:pPr>
            <a:r>
              <a:rPr lang="tr-TR" sz="2800" i="1" smtClean="0"/>
              <a:t>Genel salgın hastalık,</a:t>
            </a:r>
          </a:p>
          <a:p>
            <a:pPr marL="915988" lvl="1" indent="-514350">
              <a:buFont typeface="Trebuchet MS" pitchFamily="34" charset="0"/>
              <a:buAutoNum type="arabicPeriod"/>
            </a:pPr>
            <a:r>
              <a:rPr lang="tr-TR" sz="2800" i="1" smtClean="0"/>
              <a:t>Kısmi veya genel seferberlik ilanı.</a:t>
            </a:r>
          </a:p>
          <a:p>
            <a:pPr marL="915988" lvl="1" indent="-514350">
              <a:buFont typeface="Trebuchet MS" pitchFamily="34" charset="0"/>
              <a:buAutoNum type="arabicPeriod"/>
            </a:pPr>
            <a:endParaRPr lang="tr-TR" sz="2800" i="1" smtClean="0"/>
          </a:p>
        </p:txBody>
      </p:sp>
    </p:spTree>
  </p:cSld>
  <p:clrMapOvr>
    <a:masterClrMapping/>
  </p:clrMapOvr>
  <p:transition spd="med"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4 İçerik Yer Tutucusu"/>
          <p:cNvSpPr>
            <a:spLocks noGrp="1"/>
          </p:cNvSpPr>
          <p:nvPr>
            <p:ph idx="4294967295"/>
          </p:nvPr>
        </p:nvSpPr>
        <p:spPr bwMode="auto">
          <a:xfrm>
            <a:off x="642938" y="2357438"/>
            <a:ext cx="8229600" cy="3894137"/>
          </a:xfrm>
          <a:prstGeom prst="rect">
            <a:avLst/>
          </a:prstGeom>
          <a:noFill/>
          <a:ln>
            <a:miter lim="800000"/>
            <a:headEnd/>
            <a:tailEnd/>
          </a:ln>
        </p:spPr>
        <p:txBody>
          <a:bodyPr/>
          <a:lstStyle/>
          <a:p>
            <a:r>
              <a:rPr lang="tr-TR" smtClean="0"/>
              <a:t>Fesih talebi eğer siz yararlanıcılardan geliyorsa 1 ay öncesinden gerekçesi bir bildirim mektubuyla iletilmeli</a:t>
            </a:r>
          </a:p>
          <a:p>
            <a:r>
              <a:rPr lang="tr-TR" smtClean="0"/>
              <a:t>Ajans, yararlanıcıların belli fiil veya durumlarına bakarak tazminat ödemeksizin  sözleşmeyi feshedebilir.</a:t>
            </a:r>
          </a:p>
          <a:p>
            <a:r>
              <a:rPr lang="tr-TR" smtClean="0"/>
              <a:t>Ödemeleri durdurma</a:t>
            </a:r>
          </a:p>
          <a:p>
            <a:r>
              <a:rPr lang="tr-TR" smtClean="0"/>
              <a:t>Sözleşmenin kendiliğinden fesih olması</a:t>
            </a:r>
          </a:p>
        </p:txBody>
      </p:sp>
      <p:sp>
        <p:nvSpPr>
          <p:cNvPr id="6" name="5 Başlık"/>
          <p:cNvSpPr>
            <a:spLocks noGrp="1"/>
          </p:cNvSpPr>
          <p:nvPr>
            <p:ph type="title"/>
          </p:nvPr>
        </p:nvSpPr>
        <p:spPr>
          <a:xfrm>
            <a:off x="914400" y="1285875"/>
            <a:ext cx="5657850" cy="1066800"/>
          </a:xfrm>
        </p:spPr>
        <p:txBody>
          <a:bodyPr/>
          <a:lstStyle/>
          <a:p>
            <a:pPr fontAlgn="auto">
              <a:spcAft>
                <a:spcPts val="0"/>
              </a:spcAft>
              <a:defRPr/>
            </a:pPr>
            <a:r>
              <a:rPr lang="tr-TR" sz="2800" b="1" dirty="0" smtClean="0">
                <a:solidFill>
                  <a:schemeClr val="tx1"/>
                </a:solidFill>
                <a:latin typeface="+mn-lt"/>
              </a:rPr>
              <a:t>MADDE 12 - SÖZLEŞMENİN FESHİ</a:t>
            </a:r>
            <a:endParaRPr lang="tr-TR" sz="2800" dirty="0">
              <a:solidFill>
                <a:schemeClr val="tx1"/>
              </a:solidFill>
              <a:latin typeface="+mn-lt"/>
            </a:endParaRPr>
          </a:p>
        </p:txBody>
      </p:sp>
      <p:sp>
        <p:nvSpPr>
          <p:cNvPr id="8" name="7 Dikdörtgen"/>
          <p:cNvSpPr/>
          <p:nvPr/>
        </p:nvSpPr>
        <p:spPr>
          <a:xfrm>
            <a:off x="6215063" y="928688"/>
            <a:ext cx="2805112" cy="369887"/>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9" name="8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71525" y="1643063"/>
            <a:ext cx="6729413" cy="1066800"/>
          </a:xfrm>
        </p:spPr>
        <p:txBody>
          <a:bodyPr/>
          <a:lstStyle/>
          <a:p>
            <a:pPr fontAlgn="auto">
              <a:spcAft>
                <a:spcPts val="0"/>
              </a:spcAft>
              <a:defRPr/>
            </a:pPr>
            <a:r>
              <a:rPr lang="tr-TR" sz="2800" b="1" dirty="0" smtClean="0">
                <a:solidFill>
                  <a:schemeClr val="tx1"/>
                </a:solidFill>
                <a:latin typeface="+mn-lt"/>
              </a:rPr>
              <a:t>MADDE 13 – ANLAŞMAZLIKLARIN ÇÖZÜMÜ</a:t>
            </a:r>
            <a:endParaRPr lang="tr-TR" sz="2800" dirty="0">
              <a:solidFill>
                <a:schemeClr val="tx1"/>
              </a:solidFill>
              <a:latin typeface="+mn-lt"/>
            </a:endParaRPr>
          </a:p>
        </p:txBody>
      </p:sp>
      <p:sp>
        <p:nvSpPr>
          <p:cNvPr id="22531" name="2 İçerik Yer Tutucusu"/>
          <p:cNvSpPr>
            <a:spLocks noGrp="1"/>
          </p:cNvSpPr>
          <p:nvPr>
            <p:ph idx="4294967295"/>
          </p:nvPr>
        </p:nvSpPr>
        <p:spPr bwMode="auto">
          <a:xfrm>
            <a:off x="500063" y="3071813"/>
            <a:ext cx="8229600" cy="2608262"/>
          </a:xfrm>
          <a:prstGeom prst="rect">
            <a:avLst/>
          </a:prstGeom>
          <a:noFill/>
          <a:ln>
            <a:miter lim="800000"/>
            <a:headEnd/>
            <a:tailEnd/>
          </a:ln>
        </p:spPr>
        <p:txBody>
          <a:bodyPr/>
          <a:lstStyle/>
          <a:p>
            <a:r>
              <a:rPr lang="tr-TR" smtClean="0"/>
              <a:t>Taraflar, herhangi bir anlaşmazlığın dostane çözümü için mümkün olan tüm gayreti sarf eder. </a:t>
            </a:r>
          </a:p>
          <a:p>
            <a:r>
              <a:rPr lang="tr-TR" smtClean="0"/>
              <a:t>Dostane bir çözüme ulaşma konusunda başarısız kalınması halinde, her iki taraf da anlaşmazlığın çözülmesi amacıyla yasal süreç başlatabilir.</a:t>
            </a:r>
          </a:p>
        </p:txBody>
      </p:sp>
      <p:sp>
        <p:nvSpPr>
          <p:cNvPr id="6" name="5 Dikdörtgen"/>
          <p:cNvSpPr/>
          <p:nvPr/>
        </p:nvSpPr>
        <p:spPr>
          <a:xfrm>
            <a:off x="6072188" y="1000125"/>
            <a:ext cx="2805112" cy="369888"/>
          </a:xfrm>
          <a:prstGeom prst="rect">
            <a:avLst/>
          </a:prstGeom>
        </p:spPr>
        <p:txBody>
          <a:bodyPr wrap="none">
            <a:spAutoFit/>
          </a:bodyPr>
          <a:lstStyle/>
          <a:p>
            <a:pPr fontAlgn="auto">
              <a:spcBef>
                <a:spcPts val="0"/>
              </a:spcBef>
              <a:spcAft>
                <a:spcPts val="0"/>
              </a:spcAft>
              <a:defRPr/>
            </a:pPr>
            <a:r>
              <a:rPr lang="tr-TR" i="1" u="sng" cap="all" dirty="0">
                <a:solidFill>
                  <a:prstClr val="black"/>
                </a:solidFill>
                <a:latin typeface="Calibri"/>
              </a:rPr>
              <a:t>Genel ve </a:t>
            </a:r>
            <a:r>
              <a:rPr lang="tr-TR" i="1" u="sng" cap="all" dirty="0" err="1">
                <a:solidFill>
                  <a:prstClr val="black"/>
                </a:solidFill>
                <a:latin typeface="Calibri"/>
              </a:rPr>
              <a:t>İdarİ</a:t>
            </a:r>
            <a:r>
              <a:rPr lang="tr-TR" i="1" u="sng" cap="all" dirty="0">
                <a:solidFill>
                  <a:prstClr val="black"/>
                </a:solidFill>
                <a:latin typeface="Calibri"/>
              </a:rPr>
              <a:t>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57213" y="1285875"/>
            <a:ext cx="5657850" cy="1066800"/>
          </a:xfrm>
        </p:spPr>
        <p:txBody>
          <a:bodyPr/>
          <a:lstStyle/>
          <a:p>
            <a:pPr fontAlgn="auto">
              <a:spcAft>
                <a:spcPts val="0"/>
              </a:spcAft>
              <a:defRPr/>
            </a:pPr>
            <a:r>
              <a:rPr lang="tr-TR" sz="2800" b="1" dirty="0" smtClean="0">
                <a:solidFill>
                  <a:schemeClr val="tx1"/>
                </a:solidFill>
                <a:latin typeface="+mn-lt"/>
              </a:rPr>
              <a:t>MADDE 14 - UYGUN MALİYETLER</a:t>
            </a:r>
            <a:endParaRPr lang="tr-TR" sz="2800" dirty="0">
              <a:solidFill>
                <a:schemeClr val="tx1"/>
              </a:solidFill>
              <a:latin typeface="+mn-lt"/>
            </a:endParaRPr>
          </a:p>
        </p:txBody>
      </p:sp>
      <p:sp>
        <p:nvSpPr>
          <p:cNvPr id="23555" name="2 İçerik Yer Tutucusu"/>
          <p:cNvSpPr>
            <a:spLocks noGrp="1"/>
          </p:cNvSpPr>
          <p:nvPr>
            <p:ph idx="4294967295"/>
          </p:nvPr>
        </p:nvSpPr>
        <p:spPr bwMode="auto">
          <a:xfrm>
            <a:off x="285750" y="2286000"/>
            <a:ext cx="8643938" cy="3786188"/>
          </a:xfrm>
          <a:prstGeom prst="rect">
            <a:avLst/>
          </a:prstGeom>
          <a:noFill/>
          <a:ln>
            <a:miter lim="800000"/>
            <a:headEnd/>
            <a:tailEnd/>
          </a:ln>
        </p:spPr>
        <p:txBody>
          <a:bodyPr/>
          <a:lstStyle/>
          <a:p>
            <a:r>
              <a:rPr lang="tr-TR" smtClean="0"/>
              <a:t>Projenin yürütülmesi için gerekli, </a:t>
            </a:r>
          </a:p>
          <a:p>
            <a:r>
              <a:rPr lang="tr-TR" smtClean="0"/>
              <a:t>Sözleşme Bütçesinde öngörülmüş </a:t>
            </a:r>
          </a:p>
          <a:p>
            <a:r>
              <a:rPr lang="tr-TR" smtClean="0"/>
              <a:t>Maliyetlerin götürü maliyetlere değil,</a:t>
            </a:r>
          </a:p>
          <a:p>
            <a:r>
              <a:rPr lang="tr-TR" smtClean="0"/>
              <a:t>Gerçek maliyetlere dayalı olması,</a:t>
            </a:r>
          </a:p>
          <a:p>
            <a:r>
              <a:rPr lang="tr-TR" smtClean="0"/>
              <a:t>Destekleyici belgelerle desteklenmesi,</a:t>
            </a:r>
          </a:p>
          <a:p>
            <a:r>
              <a:rPr lang="tr-TR" smtClean="0"/>
              <a:t>Yararlanıcı veya ortakları tarafından gerçekleştirilmesi gerekir.</a:t>
            </a:r>
          </a:p>
        </p:txBody>
      </p:sp>
      <p:sp>
        <p:nvSpPr>
          <p:cNvPr id="23556" name="5 Dikdörtgen"/>
          <p:cNvSpPr>
            <a:spLocks noChangeArrowheads="1"/>
          </p:cNvSpPr>
          <p:nvPr/>
        </p:nvSpPr>
        <p:spPr bwMode="auto">
          <a:xfrm>
            <a:off x="6929438" y="1000125"/>
            <a:ext cx="1851025" cy="369888"/>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İçerik Yer Tutucusu"/>
          <p:cNvSpPr>
            <a:spLocks noGrp="1"/>
          </p:cNvSpPr>
          <p:nvPr>
            <p:ph idx="4294967295"/>
          </p:nvPr>
        </p:nvSpPr>
        <p:spPr>
          <a:xfrm>
            <a:off x="539552" y="1484784"/>
            <a:ext cx="8229600" cy="2474912"/>
          </a:xfrm>
          <a:prstGeom prst="rect">
            <a:avLst/>
          </a:prstGeom>
        </p:spPr>
        <p:txBody>
          <a:bodyPr/>
          <a:lstStyle/>
          <a:p>
            <a:pPr>
              <a:buFont typeface="Georgia" pitchFamily="18" charset="0"/>
              <a:buNone/>
            </a:pPr>
            <a:r>
              <a:rPr lang="tr-TR" i="1" u="sng" dirty="0" smtClean="0"/>
              <a:t>İlerlemelerde;</a:t>
            </a:r>
          </a:p>
          <a:p>
            <a:pPr>
              <a:buFont typeface="Georgia" pitchFamily="18" charset="0"/>
              <a:buNone/>
            </a:pPr>
            <a:endParaRPr lang="tr-TR" i="1" u="sng" dirty="0" smtClean="0"/>
          </a:p>
          <a:p>
            <a:pPr marL="915988" lvl="1" indent="-514350">
              <a:buFont typeface="Trebuchet MS" pitchFamily="34" charset="0"/>
              <a:buAutoNum type="arabicPeriod"/>
            </a:pPr>
            <a:r>
              <a:rPr lang="tr-TR" dirty="0" smtClean="0"/>
              <a:t>Mali ve teknik ilerleme,</a:t>
            </a:r>
          </a:p>
          <a:p>
            <a:pPr marL="915988" lvl="1" indent="-514350">
              <a:buFont typeface="Trebuchet MS" pitchFamily="34" charset="0"/>
              <a:buAutoNum type="arabicPeriod"/>
            </a:pPr>
            <a:r>
              <a:rPr lang="tr-TR" dirty="0" smtClean="0"/>
              <a:t>Performans göstergeleri ve</a:t>
            </a:r>
          </a:p>
          <a:p>
            <a:pPr marL="915988" lvl="1" indent="-514350">
              <a:buFont typeface="Trebuchet MS" pitchFamily="34" charset="0"/>
              <a:buAutoNum type="arabicPeriod"/>
            </a:pPr>
            <a:r>
              <a:rPr lang="tr-TR" dirty="0" smtClean="0"/>
              <a:t>Yararlanıcıların sorunları ve ihtiyaçları </a:t>
            </a:r>
          </a:p>
        </p:txBody>
      </p:sp>
      <p:sp>
        <p:nvSpPr>
          <p:cNvPr id="9219"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BA3CFCFA-A942-4A5B-91D9-779757B2AEEE}" type="slidenum">
              <a:rPr lang="tr-TR">
                <a:latin typeface="Calibri" pitchFamily="34" charset="0"/>
              </a:rPr>
              <a:pPr/>
              <a:t>3</a:t>
            </a:fld>
            <a:endParaRPr lang="tr-TR">
              <a:latin typeface="Calibri" pitchFamily="34" charset="0"/>
            </a:endParaRPr>
          </a:p>
        </p:txBody>
      </p:sp>
      <p:sp>
        <p:nvSpPr>
          <p:cNvPr id="5" name="1 Başlık"/>
          <p:cNvSpPr>
            <a:spLocks noGrp="1"/>
          </p:cNvSpPr>
          <p:nvPr>
            <p:ph type="title" idx="4294967295"/>
          </p:nvPr>
        </p:nvSpPr>
        <p:spPr>
          <a:xfrm>
            <a:off x="1619672" y="188640"/>
            <a:ext cx="5915000" cy="485800"/>
          </a:xfrm>
          <a:prstGeom prst="rect">
            <a:avLst/>
          </a:prstGeom>
        </p:spPr>
        <p:txBody>
          <a:bodyPr>
            <a:normAutofit fontScale="90000"/>
          </a:bodyPr>
          <a:lstStyle/>
          <a:p>
            <a:pPr algn="ctr" fontAlgn="auto">
              <a:spcAft>
                <a:spcPts val="0"/>
              </a:spcAft>
              <a:defRPr/>
            </a:pPr>
            <a:r>
              <a:rPr lang="tr-TR" sz="2800" dirty="0" smtClean="0">
                <a:solidFill>
                  <a:schemeClr val="bg1"/>
                </a:solidFill>
                <a:latin typeface="+mn-lt"/>
              </a:rPr>
              <a:t>İzleme Kapsamında İzlenecek Hususlar</a:t>
            </a:r>
            <a:endParaRPr lang="tr-TR" sz="2800" dirty="0">
              <a:solidFill>
                <a:schemeClr val="bg1"/>
              </a:solidFill>
              <a:latin typeface="+mn-lt"/>
            </a:endParaRPr>
          </a:p>
        </p:txBody>
      </p:sp>
    </p:spTree>
  </p:cSld>
  <p:clrMapOvr>
    <a:masterClrMapping/>
  </p:clrMapOvr>
  <p:transition spd="med" advClick="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14313" y="1000125"/>
            <a:ext cx="7015162" cy="500063"/>
          </a:xfrm>
        </p:spPr>
        <p:txBody>
          <a:bodyPr>
            <a:noAutofit/>
          </a:bodyPr>
          <a:lstStyle/>
          <a:p>
            <a:pPr algn="ctr" fontAlgn="auto">
              <a:spcAft>
                <a:spcPts val="0"/>
              </a:spcAft>
              <a:defRPr/>
            </a:pPr>
            <a:r>
              <a:rPr lang="tr-TR" sz="2800" b="1" dirty="0" smtClean="0">
                <a:solidFill>
                  <a:schemeClr val="tx1"/>
                </a:solidFill>
                <a:latin typeface="+mn-lt"/>
              </a:rPr>
              <a:t>MADDE 15 - ÖDEMELER VE TEMERRÜT FAİZİ</a:t>
            </a:r>
            <a:endParaRPr lang="tr-TR" sz="2800" dirty="0">
              <a:solidFill>
                <a:schemeClr val="tx1"/>
              </a:solidFill>
              <a:latin typeface="+mn-lt"/>
            </a:endParaRPr>
          </a:p>
        </p:txBody>
      </p:sp>
      <p:sp>
        <p:nvSpPr>
          <p:cNvPr id="3" name="2 İçerik Yer Tutucusu"/>
          <p:cNvSpPr>
            <a:spLocks noGrp="1"/>
          </p:cNvSpPr>
          <p:nvPr>
            <p:ph idx="4294967295"/>
          </p:nvPr>
        </p:nvSpPr>
        <p:spPr>
          <a:xfrm>
            <a:off x="457200" y="1535113"/>
            <a:ext cx="8229600" cy="2608262"/>
          </a:xfrm>
          <a:prstGeom prst="rect">
            <a:avLst/>
          </a:prstGeom>
        </p:spPr>
        <p:txBody>
          <a:bodyPr/>
          <a:lstStyle/>
          <a:p>
            <a:pPr marL="365760" indent="-256032" fontAlgn="auto">
              <a:spcAft>
                <a:spcPts val="0"/>
              </a:spcAft>
              <a:buClr>
                <a:schemeClr val="accent3"/>
              </a:buClr>
              <a:buFont typeface="Georgia"/>
              <a:buChar char="•"/>
              <a:defRPr/>
            </a:pPr>
            <a:r>
              <a:rPr lang="tr-TR" sz="2100" dirty="0" smtClean="0"/>
              <a:t>İlk izleme ziyareti ve başlangıç riski değerlendirmeleri (</a:t>
            </a:r>
            <a:r>
              <a:rPr lang="tr-TR" sz="2100" b="1" dirty="0" smtClean="0"/>
              <a:t>Ön Ödeme Risk Puanı)</a:t>
            </a:r>
            <a:endParaRPr lang="tr-TR" sz="2100" dirty="0" smtClean="0"/>
          </a:p>
          <a:p>
            <a:pPr marL="925830" lvl="1" indent="-514350" fontAlgn="auto">
              <a:spcAft>
                <a:spcPts val="0"/>
              </a:spcAft>
              <a:buFont typeface="+mj-lt"/>
              <a:buAutoNum type="arabicParenR"/>
              <a:defRPr/>
            </a:pPr>
            <a:r>
              <a:rPr lang="tr-TR" sz="2100" dirty="0" smtClean="0"/>
              <a:t>Ekipman, personel gibi kaynakların varlığı,</a:t>
            </a:r>
          </a:p>
          <a:p>
            <a:pPr marL="925830" lvl="1" indent="-514350" fontAlgn="auto">
              <a:spcAft>
                <a:spcPts val="0"/>
              </a:spcAft>
              <a:buFont typeface="+mj-lt"/>
              <a:buAutoNum type="arabicParenR"/>
              <a:defRPr/>
            </a:pPr>
            <a:r>
              <a:rPr lang="tr-TR" sz="2100" dirty="0" smtClean="0"/>
              <a:t>Proje ekibinin kurulması,</a:t>
            </a:r>
          </a:p>
          <a:p>
            <a:pPr marL="925830" lvl="1" indent="-514350" fontAlgn="auto">
              <a:spcAft>
                <a:spcPts val="0"/>
              </a:spcAft>
              <a:buFont typeface="+mj-lt"/>
              <a:buAutoNum type="arabicParenR"/>
              <a:defRPr/>
            </a:pPr>
            <a:r>
              <a:rPr lang="tr-TR" sz="2100" dirty="0" smtClean="0"/>
              <a:t>Proje ofisinin kurulması,</a:t>
            </a:r>
          </a:p>
          <a:p>
            <a:pPr marL="925830" lvl="1" indent="-514350" fontAlgn="auto">
              <a:spcAft>
                <a:spcPts val="0"/>
              </a:spcAft>
              <a:buFont typeface="+mj-lt"/>
              <a:buAutoNum type="arabicParenR"/>
              <a:defRPr/>
            </a:pPr>
            <a:r>
              <a:rPr lang="tr-TR" sz="2100" dirty="0" smtClean="0"/>
              <a:t>Yararlanıcının proje amaçları, faaliyetleri ve eş finansman miktarı hakkındaki bilgisi.</a:t>
            </a:r>
          </a:p>
          <a:p>
            <a:pPr marL="658368" lvl="1" indent="-246888" fontAlgn="auto">
              <a:spcAft>
                <a:spcPts val="0"/>
              </a:spcAft>
              <a:buFont typeface="Georgia"/>
              <a:buChar char="▫"/>
              <a:defRPr/>
            </a:pPr>
            <a:endParaRPr lang="tr-TR" sz="2100" dirty="0" smtClean="0"/>
          </a:p>
          <a:p>
            <a:pPr marL="365760" indent="-256032" fontAlgn="auto">
              <a:spcAft>
                <a:spcPts val="0"/>
              </a:spcAft>
              <a:buClr>
                <a:schemeClr val="accent3"/>
              </a:buClr>
              <a:buFont typeface="Georgia"/>
              <a:buChar char="•"/>
              <a:defRPr/>
            </a:pPr>
            <a:r>
              <a:rPr lang="tr-TR" sz="2100" i="1" dirty="0" smtClean="0">
                <a:solidFill>
                  <a:srgbClr val="00B050"/>
                </a:solidFill>
              </a:rPr>
              <a:t>REPO</a:t>
            </a:r>
          </a:p>
          <a:p>
            <a:pPr marL="365760" indent="-256032" fontAlgn="auto">
              <a:spcAft>
                <a:spcPts val="0"/>
              </a:spcAft>
              <a:buClr>
                <a:schemeClr val="accent3"/>
              </a:buClr>
              <a:buFont typeface="Georgia"/>
              <a:buChar char="•"/>
              <a:defRPr/>
            </a:pPr>
            <a:r>
              <a:rPr lang="tr-TR" sz="2100" dirty="0" smtClean="0"/>
              <a:t>Ön ödeme</a:t>
            </a:r>
          </a:p>
          <a:p>
            <a:pPr marL="365760" indent="-256032" fontAlgn="auto">
              <a:spcAft>
                <a:spcPts val="0"/>
              </a:spcAft>
              <a:buClr>
                <a:schemeClr val="accent3"/>
              </a:buClr>
              <a:buFont typeface="Georgia"/>
              <a:buChar char="•"/>
              <a:defRPr/>
            </a:pPr>
            <a:r>
              <a:rPr lang="tr-TR" sz="2100" dirty="0" smtClean="0"/>
              <a:t>Ara ödeme</a:t>
            </a:r>
          </a:p>
          <a:p>
            <a:pPr marL="365760" indent="-256032" fontAlgn="auto">
              <a:spcAft>
                <a:spcPts val="0"/>
              </a:spcAft>
              <a:buClr>
                <a:schemeClr val="accent3"/>
              </a:buClr>
              <a:buFont typeface="Georgia"/>
              <a:buChar char="•"/>
              <a:defRPr/>
            </a:pPr>
            <a:r>
              <a:rPr lang="tr-TR" sz="2100" dirty="0" smtClean="0"/>
              <a:t>Nihai ödeme</a:t>
            </a:r>
            <a:endParaRPr lang="tr-TR" sz="2100" dirty="0"/>
          </a:p>
        </p:txBody>
      </p:sp>
      <p:sp>
        <p:nvSpPr>
          <p:cNvPr id="24580" name="5 Dikdörtgen"/>
          <p:cNvSpPr>
            <a:spLocks noChangeArrowheads="1"/>
          </p:cNvSpPr>
          <p:nvPr/>
        </p:nvSpPr>
        <p:spPr bwMode="auto">
          <a:xfrm>
            <a:off x="6929438" y="1000125"/>
            <a:ext cx="1851025" cy="369888"/>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
        <p:nvSpPr>
          <p:cNvPr id="4" name="Rectangle 4"/>
          <p:cNvSpPr>
            <a:spLocks noChangeArrowheads="1"/>
          </p:cNvSpPr>
          <p:nvPr/>
        </p:nvSpPr>
        <p:spPr bwMode="auto">
          <a:xfrm>
            <a:off x="539750" y="5792788"/>
            <a:ext cx="8072438" cy="708025"/>
          </a:xfrm>
          <a:prstGeom prst="rect">
            <a:avLst/>
          </a:prstGeom>
          <a:solidFill>
            <a:schemeClr val="tx2">
              <a:lumMod val="20000"/>
              <a:lumOff val="80000"/>
            </a:schemeClr>
          </a:solidFill>
          <a:ln w="9525">
            <a:solidFill>
              <a:schemeClr val="tx2">
                <a:lumMod val="50000"/>
              </a:schemeClr>
            </a:solidFill>
            <a:miter lim="800000"/>
            <a:headEnd/>
            <a:tailEnd/>
          </a:ln>
          <a:effectLst/>
        </p:spPr>
        <p:txBody>
          <a:bodyPr anchor="ctr">
            <a:spAutoFit/>
          </a:bodyPr>
          <a:lstStyle/>
          <a:p>
            <a:pPr algn="just">
              <a:defRPr/>
            </a:pPr>
            <a:r>
              <a:rPr lang="tr-TR" sz="2000" b="1" i="1" u="sng" dirty="0">
                <a:solidFill>
                  <a:srgbClr val="438086">
                    <a:lumMod val="50000"/>
                  </a:srgbClr>
                </a:solidFill>
                <a:latin typeface="Calibri"/>
              </a:rPr>
              <a:t>Uyarı</a:t>
            </a:r>
            <a:r>
              <a:rPr lang="tr-TR" sz="2000" b="1" i="1" dirty="0">
                <a:solidFill>
                  <a:srgbClr val="438086">
                    <a:lumMod val="50000"/>
                  </a:srgbClr>
                </a:solidFill>
                <a:latin typeface="Calibri"/>
              </a:rPr>
              <a:t>: Yararlanıcı tarafından ilgili raporlar sunulmadan ve usulüne uygun ödeme talebinde bulunulmadan hiçbir ödeme yapılmaz.</a:t>
            </a:r>
          </a:p>
        </p:txBody>
      </p:sp>
      <p:sp>
        <p:nvSpPr>
          <p:cNvPr id="8" name="7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85775" y="1357313"/>
            <a:ext cx="8229600" cy="1066800"/>
          </a:xfrm>
        </p:spPr>
        <p:txBody>
          <a:bodyPr/>
          <a:lstStyle/>
          <a:p>
            <a:pPr algn="ctr" fontAlgn="auto">
              <a:spcAft>
                <a:spcPts val="0"/>
              </a:spcAft>
              <a:defRPr/>
            </a:pPr>
            <a:r>
              <a:rPr lang="tr-TR" sz="2800" b="1" dirty="0" smtClean="0">
                <a:solidFill>
                  <a:schemeClr val="tx1"/>
                </a:solidFill>
                <a:latin typeface="+mn-lt"/>
              </a:rPr>
              <a:t>MADDE 16 - HESAPLAR, TEKNİK VE MALİ KONTROLLER</a:t>
            </a:r>
            <a:endParaRPr lang="tr-TR" sz="2800" dirty="0">
              <a:solidFill>
                <a:schemeClr val="tx1"/>
              </a:solidFill>
              <a:latin typeface="+mn-lt"/>
            </a:endParaRPr>
          </a:p>
        </p:txBody>
      </p:sp>
      <p:sp>
        <p:nvSpPr>
          <p:cNvPr id="25603" name="2 İçerik Yer Tutucusu"/>
          <p:cNvSpPr>
            <a:spLocks noGrp="1"/>
          </p:cNvSpPr>
          <p:nvPr>
            <p:ph idx="4294967295"/>
          </p:nvPr>
        </p:nvSpPr>
        <p:spPr bwMode="auto">
          <a:xfrm>
            <a:off x="500063" y="2533650"/>
            <a:ext cx="8401050" cy="3038475"/>
          </a:xfrm>
          <a:prstGeom prst="rect">
            <a:avLst/>
          </a:prstGeom>
          <a:noFill/>
          <a:ln>
            <a:miter lim="800000"/>
            <a:headEnd/>
            <a:tailEnd/>
          </a:ln>
        </p:spPr>
        <p:txBody>
          <a:bodyPr/>
          <a:lstStyle/>
          <a:p>
            <a:r>
              <a:rPr lang="tr-TR" dirty="0" smtClean="0"/>
              <a:t>Çift girişli defter sistemi</a:t>
            </a:r>
          </a:p>
          <a:p>
            <a:r>
              <a:rPr lang="tr-TR" dirty="0" smtClean="0"/>
              <a:t>Teftişler destek miktarının son ödemesi yapılmasından beş (5) yıl sonrasına kadar yapılabilir.</a:t>
            </a:r>
          </a:p>
        </p:txBody>
      </p:sp>
      <p:sp>
        <p:nvSpPr>
          <p:cNvPr id="25604" name="5 Dikdörtgen"/>
          <p:cNvSpPr>
            <a:spLocks noChangeArrowheads="1"/>
          </p:cNvSpPr>
          <p:nvPr/>
        </p:nvSpPr>
        <p:spPr bwMode="auto">
          <a:xfrm>
            <a:off x="6929438" y="1000125"/>
            <a:ext cx="1851025" cy="369888"/>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
        <p:nvSpPr>
          <p:cNvPr id="7" name="6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etin Yer Tutucusu"/>
          <p:cNvSpPr>
            <a:spLocks noGrp="1"/>
          </p:cNvSpPr>
          <p:nvPr>
            <p:ph type="body" idx="1"/>
          </p:nvPr>
        </p:nvSpPr>
        <p:spPr>
          <a:xfrm>
            <a:off x="642938" y="1322388"/>
            <a:ext cx="7772400" cy="4321175"/>
          </a:xfrm>
        </p:spPr>
        <p:txBody>
          <a:bodyPr>
            <a:normAutofit fontScale="85000" lnSpcReduction="20000"/>
          </a:bodyPr>
          <a:lstStyle/>
          <a:p>
            <a:pPr algn="just" fontAlgn="auto">
              <a:spcAft>
                <a:spcPts val="0"/>
              </a:spcAft>
              <a:buClr>
                <a:schemeClr val="accent3"/>
              </a:buClr>
              <a:buFont typeface="Georgia"/>
              <a:buNone/>
              <a:defRPr/>
            </a:pPr>
            <a:r>
              <a:rPr lang="tr-TR" sz="3600" dirty="0" smtClean="0">
                <a:solidFill>
                  <a:schemeClr val="tx1"/>
                </a:solidFill>
                <a:latin typeface="Calibri" pitchFamily="34" charset="0"/>
                <a:cs typeface="Calibri" pitchFamily="34" charset="0"/>
              </a:rPr>
              <a:t>Defter kayıt ve muhasebe kurallarına uygunluk proje izlemede öngörülen hedeflerden birisidir. Yararlanıcılar, proje kapsamında hak kazanılan desteğin ve bu destek kapsamında yapılacak harcamaların uygun hesaplarda, kolayca anlaşılabilir ve ayrıştırılabilir bir şekilde muhasebeleştirilmesinden sorumludur. Harcama belgeleriyle birlikte muhasebe kayıtları da denetim için gelen denetçiye sunulmak üzere 5 yıl saklanması gerekmektedir.</a:t>
            </a:r>
          </a:p>
          <a:p>
            <a:pPr marL="342900" indent="-342900" fontAlgn="auto">
              <a:spcBef>
                <a:spcPct val="50000"/>
              </a:spcBef>
              <a:spcAft>
                <a:spcPts val="0"/>
              </a:spcAft>
              <a:buClr>
                <a:schemeClr val="accent3"/>
              </a:buClr>
              <a:buFont typeface="Georgia"/>
              <a:buNone/>
              <a:defRPr/>
            </a:pPr>
            <a:endParaRPr lang="tr-TR" sz="3800" dirty="0" smtClean="0">
              <a:solidFill>
                <a:schemeClr val="accent1">
                  <a:lumMod val="50000"/>
                </a:schemeClr>
              </a:solidFill>
              <a:latin typeface="Calibri" pitchFamily="34" charset="0"/>
              <a:cs typeface="Calibri" pitchFamily="34" charset="0"/>
            </a:endParaRPr>
          </a:p>
        </p:txBody>
      </p:sp>
      <p:sp>
        <p:nvSpPr>
          <p:cNvPr id="4" name="3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85750" y="1357313"/>
            <a:ext cx="8229600" cy="1066800"/>
          </a:xfrm>
        </p:spPr>
        <p:txBody>
          <a:bodyPr/>
          <a:lstStyle/>
          <a:p>
            <a:pPr algn="ctr" fontAlgn="auto">
              <a:spcAft>
                <a:spcPts val="0"/>
              </a:spcAft>
              <a:defRPr/>
            </a:pPr>
            <a:r>
              <a:rPr lang="tr-TR" sz="2800" b="1" dirty="0" smtClean="0">
                <a:solidFill>
                  <a:schemeClr val="tx1"/>
                </a:solidFill>
                <a:latin typeface="+mn-lt"/>
              </a:rPr>
              <a:t>MADDE 17 - AJANS TARAFINDAN SAĞLANACAK DESTEĞİN NİHAİ TUTARI</a:t>
            </a:r>
            <a:endParaRPr lang="tr-TR" sz="2800" dirty="0">
              <a:solidFill>
                <a:schemeClr val="tx1"/>
              </a:solidFill>
              <a:latin typeface="+mn-lt"/>
            </a:endParaRPr>
          </a:p>
        </p:txBody>
      </p:sp>
      <p:sp>
        <p:nvSpPr>
          <p:cNvPr id="26627" name="2 İçerik Yer Tutucusu"/>
          <p:cNvSpPr>
            <a:spLocks noGrp="1"/>
          </p:cNvSpPr>
          <p:nvPr>
            <p:ph idx="4294967295"/>
          </p:nvPr>
        </p:nvSpPr>
        <p:spPr bwMode="auto">
          <a:xfrm>
            <a:off x="500063" y="2643188"/>
            <a:ext cx="8229600" cy="2751137"/>
          </a:xfrm>
          <a:prstGeom prst="rect">
            <a:avLst/>
          </a:prstGeom>
          <a:noFill/>
          <a:ln>
            <a:miter lim="800000"/>
            <a:headEnd/>
            <a:tailEnd/>
          </a:ln>
        </p:spPr>
        <p:txBody>
          <a:bodyPr/>
          <a:lstStyle/>
          <a:p>
            <a:r>
              <a:rPr lang="tr-TR" smtClean="0"/>
              <a:t>Ajans tarafından ödenecek toplam tutar</a:t>
            </a:r>
          </a:p>
          <a:p>
            <a:r>
              <a:rPr lang="tr-TR" smtClean="0"/>
              <a:t>Gerçekleşen uygun maliyet tahmini toplam maliyetin altında kalırsa</a:t>
            </a:r>
          </a:p>
        </p:txBody>
      </p:sp>
      <p:sp>
        <p:nvSpPr>
          <p:cNvPr id="26628" name="6 Dikdörtgen"/>
          <p:cNvSpPr>
            <a:spLocks noChangeArrowheads="1"/>
          </p:cNvSpPr>
          <p:nvPr/>
        </p:nvSpPr>
        <p:spPr bwMode="auto">
          <a:xfrm>
            <a:off x="6929438" y="1000125"/>
            <a:ext cx="1851025" cy="369888"/>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
        <p:nvSpPr>
          <p:cNvPr id="8" name="7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Tree>
  </p:cSld>
  <p:clrMapOvr>
    <a:masterClrMapping/>
  </p:clrMapOvr>
  <p:transition spd="med" advClick="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500" y="1428750"/>
            <a:ext cx="0" cy="0"/>
          </a:xfrm>
        </p:spPr>
        <p:txBody>
          <a:bodyPr>
            <a:noAutofit/>
          </a:bodyPr>
          <a:lstStyle/>
          <a:p>
            <a:pPr fontAlgn="auto">
              <a:spcAft>
                <a:spcPts val="0"/>
              </a:spcAft>
              <a:defRPr/>
            </a:pPr>
            <a:r>
              <a:rPr lang="tr-TR" sz="2800" b="1" dirty="0" smtClean="0">
                <a:solidFill>
                  <a:schemeClr val="tx1"/>
                </a:solidFill>
                <a:latin typeface="+mn-lt"/>
              </a:rPr>
              <a:t>MADDE 18 - İSTİRDAT (GERİ ALMA)</a:t>
            </a:r>
            <a:endParaRPr lang="tr-TR" sz="2800" dirty="0">
              <a:solidFill>
                <a:schemeClr val="tx1"/>
              </a:solidFill>
              <a:latin typeface="+mn-lt"/>
            </a:endParaRPr>
          </a:p>
        </p:txBody>
      </p:sp>
      <p:sp>
        <p:nvSpPr>
          <p:cNvPr id="27651" name="2 İçerik Yer Tutucusu"/>
          <p:cNvSpPr>
            <a:spLocks noGrp="1"/>
          </p:cNvSpPr>
          <p:nvPr>
            <p:ph idx="4294967295"/>
          </p:nvPr>
        </p:nvSpPr>
        <p:spPr bwMode="auto">
          <a:xfrm>
            <a:off x="285750" y="2000250"/>
            <a:ext cx="8643938" cy="5500688"/>
          </a:xfrm>
          <a:prstGeom prst="rect">
            <a:avLst/>
          </a:prstGeom>
          <a:noFill/>
          <a:ln>
            <a:miter lim="800000"/>
            <a:headEnd/>
            <a:tailEnd/>
          </a:ln>
        </p:spPr>
        <p:txBody>
          <a:bodyPr/>
          <a:lstStyle/>
          <a:p>
            <a:r>
              <a:rPr lang="tr-TR" smtClean="0"/>
              <a:t>Ajansın alacaklı olması</a:t>
            </a:r>
          </a:p>
          <a:p>
            <a:r>
              <a:rPr lang="tr-TR" smtClean="0"/>
              <a:t>Ajansa geri ödenecek tutarlar destek yararlanıcısına borçlu olunan her türlü tutardan düşülebilir. </a:t>
            </a:r>
          </a:p>
        </p:txBody>
      </p:sp>
      <p:sp>
        <p:nvSpPr>
          <p:cNvPr id="5" name="4 Dikdörtgen"/>
          <p:cNvSpPr/>
          <p:nvPr/>
        </p:nvSpPr>
        <p:spPr>
          <a:xfrm>
            <a:off x="1566863" y="201613"/>
            <a:ext cx="5157787"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
        <p:nvSpPr>
          <p:cNvPr id="27653" name="5 Dikdörtgen"/>
          <p:cNvSpPr>
            <a:spLocks noChangeArrowheads="1"/>
          </p:cNvSpPr>
          <p:nvPr/>
        </p:nvSpPr>
        <p:spPr bwMode="auto">
          <a:xfrm>
            <a:off x="6929438" y="928688"/>
            <a:ext cx="1851025" cy="369887"/>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Tree>
  </p:cSld>
  <p:clrMapOvr>
    <a:masterClrMapping/>
  </p:clrMapOvr>
  <p:transition spd="med" advClick="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85813" y="1285875"/>
            <a:ext cx="4929187" cy="785813"/>
          </a:xfrm>
        </p:spPr>
        <p:txBody>
          <a:bodyPr/>
          <a:lstStyle/>
          <a:p>
            <a:pPr fontAlgn="auto">
              <a:spcAft>
                <a:spcPts val="0"/>
              </a:spcAft>
              <a:defRPr/>
            </a:pPr>
            <a:r>
              <a:rPr lang="tr-TR" sz="2800" b="1" dirty="0" smtClean="0">
                <a:solidFill>
                  <a:schemeClr val="tx1"/>
                </a:solidFill>
                <a:latin typeface="+mn-lt"/>
              </a:rPr>
              <a:t>MADDE 19- FAİZ</a:t>
            </a:r>
            <a:endParaRPr lang="tr-TR" sz="2800" b="1" u="sng" dirty="0">
              <a:solidFill>
                <a:schemeClr val="tx1"/>
              </a:solidFill>
              <a:latin typeface="+mn-lt"/>
            </a:endParaRPr>
          </a:p>
        </p:txBody>
      </p:sp>
      <p:sp>
        <p:nvSpPr>
          <p:cNvPr id="28675" name="2 İçerik Yer Tutucusu"/>
          <p:cNvSpPr>
            <a:spLocks noGrp="1"/>
          </p:cNvSpPr>
          <p:nvPr>
            <p:ph idx="4294967295"/>
          </p:nvPr>
        </p:nvSpPr>
        <p:spPr bwMode="auto">
          <a:xfrm>
            <a:off x="285750" y="2214563"/>
            <a:ext cx="8643938" cy="2357437"/>
          </a:xfrm>
          <a:prstGeom prst="rect">
            <a:avLst/>
          </a:prstGeom>
          <a:noFill/>
          <a:ln>
            <a:miter lim="800000"/>
            <a:headEnd/>
            <a:tailEnd/>
          </a:ln>
        </p:spPr>
        <p:txBody>
          <a:bodyPr/>
          <a:lstStyle/>
          <a:p>
            <a:r>
              <a:rPr lang="tr-TR" smtClean="0"/>
              <a:t>Borcun muaccel olduğu tarihte geçerli olan Türkiye Cumhuriyet Merkez Bankası avans işlemlerinde uygulanan faiz oranı uygulanır. </a:t>
            </a:r>
          </a:p>
          <a:p>
            <a:r>
              <a:rPr lang="tr-TR" smtClean="0"/>
              <a:t>Ödemelerden öncelikle faiz mahsup edilir.</a:t>
            </a:r>
          </a:p>
        </p:txBody>
      </p:sp>
      <p:sp>
        <p:nvSpPr>
          <p:cNvPr id="5" name="4 Dikdörtgen"/>
          <p:cNvSpPr/>
          <p:nvPr/>
        </p:nvSpPr>
        <p:spPr>
          <a:xfrm>
            <a:off x="1857375" y="214313"/>
            <a:ext cx="5157788" cy="584200"/>
          </a:xfrm>
          <a:prstGeom prst="rect">
            <a:avLst/>
          </a:prstGeom>
        </p:spPr>
        <p:txBody>
          <a:bodyPr wrap="none">
            <a:spAutoFit/>
          </a:bodyPr>
          <a:lstStyle/>
          <a:p>
            <a:pPr fontAlgn="auto">
              <a:spcBef>
                <a:spcPts val="0"/>
              </a:spcBef>
              <a:spcAft>
                <a:spcPts val="0"/>
              </a:spcAft>
              <a:defRPr/>
            </a:pPr>
            <a:r>
              <a:rPr lang="tr-TR" sz="3200" b="1" dirty="0">
                <a:solidFill>
                  <a:prstClr val="white"/>
                </a:solidFill>
                <a:latin typeface="Calibri"/>
              </a:rPr>
              <a:t>Sözleşme Ek II-Genel Koşullar</a:t>
            </a:r>
          </a:p>
        </p:txBody>
      </p:sp>
      <p:sp>
        <p:nvSpPr>
          <p:cNvPr id="28677" name="5 Dikdörtgen"/>
          <p:cNvSpPr>
            <a:spLocks noChangeArrowheads="1"/>
          </p:cNvSpPr>
          <p:nvPr/>
        </p:nvSpPr>
        <p:spPr bwMode="auto">
          <a:xfrm>
            <a:off x="6929438" y="1058863"/>
            <a:ext cx="1851025" cy="369887"/>
          </a:xfrm>
          <a:prstGeom prst="rect">
            <a:avLst/>
          </a:prstGeom>
          <a:noFill/>
          <a:ln w="9525">
            <a:noFill/>
            <a:miter lim="800000"/>
            <a:headEnd/>
            <a:tailEnd/>
          </a:ln>
        </p:spPr>
        <p:txBody>
          <a:bodyPr wrap="none">
            <a:spAutoFit/>
          </a:bodyPr>
          <a:lstStyle/>
          <a:p>
            <a:r>
              <a:rPr lang="tr-TR" i="1" u="sng">
                <a:solidFill>
                  <a:prstClr val="black"/>
                </a:solidFill>
              </a:rPr>
              <a:t>MALİ HÜKÜMLER</a:t>
            </a:r>
          </a:p>
        </p:txBody>
      </p:sp>
    </p:spTree>
  </p:cSld>
  <p:clrMapOvr>
    <a:masterClrMapping/>
  </p:clrMapOvr>
  <p:transition spd="med" advClick="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Başlık"/>
          <p:cNvSpPr>
            <a:spLocks noGrp="1"/>
          </p:cNvSpPr>
          <p:nvPr>
            <p:ph type="title"/>
          </p:nvPr>
        </p:nvSpPr>
        <p:spPr>
          <a:xfrm>
            <a:off x="1908175" y="0"/>
            <a:ext cx="5256213" cy="908050"/>
          </a:xfrm>
        </p:spPr>
        <p:txBody>
          <a:bodyPr/>
          <a:lstStyle/>
          <a:p>
            <a:pPr algn="ctr"/>
            <a:r>
              <a:rPr lang="tr-TR" sz="2000" b="1" dirty="0" smtClean="0">
                <a:solidFill>
                  <a:schemeClr val="bg1"/>
                </a:solidFill>
                <a:latin typeface="+mn-lt"/>
              </a:rPr>
              <a:t>SÖZLEŞME DEĞİŞİKLİKLERİ</a:t>
            </a:r>
            <a:endParaRPr lang="tr-TR" sz="2000" dirty="0" smtClean="0">
              <a:solidFill>
                <a:schemeClr val="bg1"/>
              </a:solidFill>
              <a:latin typeface="+mn-lt"/>
            </a:endParaRPr>
          </a:p>
        </p:txBody>
      </p:sp>
      <p:sp>
        <p:nvSpPr>
          <p:cNvPr id="7" name="6 İçerik Yer Tutucusu"/>
          <p:cNvSpPr>
            <a:spLocks noGrp="1"/>
          </p:cNvSpPr>
          <p:nvPr>
            <p:ph idx="1"/>
          </p:nvPr>
        </p:nvSpPr>
        <p:spPr>
          <a:xfrm>
            <a:off x="468313" y="1341438"/>
            <a:ext cx="8229600" cy="2951162"/>
          </a:xfrm>
        </p:spPr>
        <p:txBody>
          <a:bodyPr>
            <a:normAutofit/>
          </a:bodyPr>
          <a:lstStyle/>
          <a:p>
            <a:pPr marL="444500" indent="-334963" fontAlgn="auto">
              <a:spcAft>
                <a:spcPts val="0"/>
              </a:spcAft>
              <a:buClr>
                <a:schemeClr val="accent3"/>
              </a:buClr>
              <a:buFont typeface="Wingdings" pitchFamily="2" charset="2"/>
              <a:buChar char="Ø"/>
              <a:defRPr/>
            </a:pPr>
            <a:r>
              <a:rPr lang="tr-TR" sz="2200" dirty="0" smtClean="0"/>
              <a:t>Sözleşmede değişiklik yapılması mümkündür ancak Projenin başlangıçtaki haliyle uygulanılması esastır.</a:t>
            </a:r>
          </a:p>
          <a:p>
            <a:pPr marL="444500" indent="-334963" fontAlgn="auto">
              <a:spcAft>
                <a:spcPts val="0"/>
              </a:spcAft>
              <a:buClr>
                <a:schemeClr val="accent3"/>
              </a:buClr>
              <a:buFont typeface="Wingdings" pitchFamily="2" charset="2"/>
              <a:buChar char="Ø"/>
              <a:defRPr/>
            </a:pPr>
            <a:endParaRPr lang="tr-TR" sz="2200" dirty="0" smtClean="0"/>
          </a:p>
          <a:p>
            <a:pPr marL="444500" indent="-334963" fontAlgn="auto">
              <a:spcAft>
                <a:spcPts val="0"/>
              </a:spcAft>
              <a:buClr>
                <a:schemeClr val="accent3"/>
              </a:buClr>
              <a:buFont typeface="Wingdings" pitchFamily="2" charset="2"/>
              <a:buChar char="Ø"/>
              <a:defRPr/>
            </a:pPr>
            <a:r>
              <a:rPr lang="tr-TR" sz="2200" dirty="0" smtClean="0"/>
              <a:t>Sözleşme, iki farklı yolla değiştirilebilir:</a:t>
            </a:r>
          </a:p>
          <a:p>
            <a:pPr marL="365760" indent="-256032" fontAlgn="auto">
              <a:spcAft>
                <a:spcPts val="0"/>
              </a:spcAft>
              <a:buClr>
                <a:schemeClr val="accent3"/>
              </a:buClr>
              <a:buFont typeface="Georgia"/>
              <a:buChar char="•"/>
              <a:defRPr/>
            </a:pPr>
            <a:endParaRPr lang="tr-TR" sz="2200" dirty="0" smtClean="0"/>
          </a:p>
          <a:p>
            <a:pPr marL="923544" lvl="2" indent="-219456" fontAlgn="auto">
              <a:spcAft>
                <a:spcPts val="0"/>
              </a:spcAft>
              <a:buFont typeface="Wingdings 2"/>
              <a:buChar char=""/>
              <a:defRPr/>
            </a:pPr>
            <a:r>
              <a:rPr lang="tr-TR" sz="2000" b="1" i="1" dirty="0" smtClean="0"/>
              <a:t>Küçük Değişikliklerde </a:t>
            </a:r>
            <a:r>
              <a:rPr lang="tr-TR" sz="2800" b="1" i="1" dirty="0" smtClean="0">
                <a:hlinkClick r:id="rId3" action="ppaction://hlinkfile"/>
              </a:rPr>
              <a:t>Bildirim Mektubu</a:t>
            </a:r>
            <a:endParaRPr lang="tr-TR" sz="2000" b="1" i="1" dirty="0" smtClean="0"/>
          </a:p>
          <a:p>
            <a:pPr marL="923544" lvl="2" indent="-219456" fontAlgn="auto">
              <a:spcAft>
                <a:spcPts val="0"/>
              </a:spcAft>
              <a:buFont typeface="Wingdings 2"/>
              <a:buChar char=""/>
              <a:defRPr/>
            </a:pPr>
            <a:r>
              <a:rPr lang="tr-TR" sz="2000" b="1" i="1" dirty="0" smtClean="0"/>
              <a:t>Büyük Değişikliklerde </a:t>
            </a:r>
            <a:r>
              <a:rPr lang="tr-TR" sz="2800" b="1" i="1" dirty="0" smtClean="0">
                <a:hlinkClick r:id="rId4" action="ppaction://hlinkfile"/>
              </a:rPr>
              <a:t>Zeyilname</a:t>
            </a:r>
            <a:endParaRPr lang="tr-TR" sz="2000" b="1" i="1" dirty="0" smtClean="0"/>
          </a:p>
        </p:txBody>
      </p:sp>
      <p:sp>
        <p:nvSpPr>
          <p:cNvPr id="10244" name="2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7737E80-3864-4E04-86F4-39D851E1B4BB}" type="slidenum">
              <a:rPr lang="tr-TR"/>
              <a:pPr fontAlgn="base">
                <a:spcBef>
                  <a:spcPct val="0"/>
                </a:spcBef>
                <a:spcAft>
                  <a:spcPct val="0"/>
                </a:spcAft>
              </a:pPr>
              <a:t>36</a:t>
            </a:fld>
            <a:endParaRPr lang="tr-TR"/>
          </a:p>
        </p:txBody>
      </p:sp>
    </p:spTree>
  </p:cSld>
  <p:clrMapOvr>
    <a:masterClrMapping/>
  </p:clrMapOvr>
  <p:transition spd="med" advClick="0">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Başlık"/>
          <p:cNvSpPr>
            <a:spLocks noGrp="1"/>
          </p:cNvSpPr>
          <p:nvPr>
            <p:ph type="title"/>
          </p:nvPr>
        </p:nvSpPr>
        <p:spPr>
          <a:xfrm>
            <a:off x="395288" y="1484313"/>
            <a:ext cx="7705725" cy="1066800"/>
          </a:xfrm>
        </p:spPr>
        <p:txBody>
          <a:bodyPr/>
          <a:lstStyle/>
          <a:p>
            <a:pPr algn="ctr"/>
            <a:r>
              <a:rPr lang="tr-TR" sz="2800" dirty="0" smtClean="0">
                <a:latin typeface="+mn-lt"/>
              </a:rPr>
              <a:t>Sözleşme değişiklikleri için uyulması gereken ilkeler</a:t>
            </a:r>
          </a:p>
        </p:txBody>
      </p:sp>
      <p:sp>
        <p:nvSpPr>
          <p:cNvPr id="11267" name="2 İçerik Yer Tutucusu"/>
          <p:cNvSpPr>
            <a:spLocks noGrp="1"/>
          </p:cNvSpPr>
          <p:nvPr>
            <p:ph idx="1"/>
          </p:nvPr>
        </p:nvSpPr>
        <p:spPr>
          <a:xfrm>
            <a:off x="214313" y="2571750"/>
            <a:ext cx="8643937" cy="3714750"/>
          </a:xfrm>
        </p:spPr>
        <p:txBody>
          <a:bodyPr/>
          <a:lstStyle/>
          <a:p>
            <a:pPr marL="915988" lvl="1" indent="-514350">
              <a:buFont typeface="Trebuchet MS" pitchFamily="34" charset="0"/>
              <a:buAutoNum type="alphaLcParenR"/>
            </a:pPr>
            <a:r>
              <a:rPr lang="tr-TR" sz="2000" dirty="0" smtClean="0">
                <a:solidFill>
                  <a:srgbClr val="002060"/>
                </a:solidFill>
              </a:rPr>
              <a:t>Değişiklik gerekçelerini açıklama</a:t>
            </a:r>
          </a:p>
          <a:p>
            <a:pPr marL="915988" lvl="1" indent="-514350">
              <a:buFont typeface="Trebuchet MS" pitchFamily="34" charset="0"/>
              <a:buAutoNum type="alphaLcParenR"/>
            </a:pPr>
            <a:r>
              <a:rPr lang="tr-TR" sz="2000" dirty="0" smtClean="0">
                <a:solidFill>
                  <a:srgbClr val="002060"/>
                </a:solidFill>
              </a:rPr>
              <a:t>Eşit muamele ilkesi</a:t>
            </a:r>
          </a:p>
          <a:p>
            <a:pPr marL="915988" lvl="1" indent="-514350">
              <a:buFont typeface="Trebuchet MS" pitchFamily="34" charset="0"/>
              <a:buAutoNum type="alphaLcParenR"/>
            </a:pPr>
            <a:r>
              <a:rPr lang="tr-TR" sz="2000" dirty="0" smtClean="0">
                <a:solidFill>
                  <a:srgbClr val="002060"/>
                </a:solidFill>
              </a:rPr>
              <a:t>Proje amacını değiştirmeme</a:t>
            </a:r>
          </a:p>
          <a:p>
            <a:pPr marL="915988" lvl="1" indent="-514350">
              <a:buFont typeface="Trebuchet MS" pitchFamily="34" charset="0"/>
              <a:buAutoNum type="alphaLcParenR"/>
            </a:pPr>
            <a:r>
              <a:rPr lang="tr-TR" sz="2000" dirty="0" smtClean="0">
                <a:solidFill>
                  <a:srgbClr val="002060"/>
                </a:solidFill>
              </a:rPr>
              <a:t>Sözleşme süresi içerisinde olma</a:t>
            </a:r>
          </a:p>
          <a:p>
            <a:pPr marL="915988" lvl="1" indent="-514350">
              <a:buFont typeface="Trebuchet MS" pitchFamily="34" charset="0"/>
              <a:buAutoNum type="alphaLcParenR"/>
            </a:pPr>
            <a:r>
              <a:rPr lang="tr-TR" sz="2000" dirty="0" smtClean="0">
                <a:solidFill>
                  <a:srgbClr val="002060"/>
                </a:solidFill>
              </a:rPr>
              <a:t>Geriye dönük olamama</a:t>
            </a:r>
          </a:p>
          <a:p>
            <a:pPr marL="915988" lvl="1" indent="-514350">
              <a:buFont typeface="Trebuchet MS" pitchFamily="34" charset="0"/>
              <a:buAutoNum type="alphaLcParenR"/>
            </a:pPr>
            <a:r>
              <a:rPr lang="tr-TR" sz="2000" dirty="0" smtClean="0">
                <a:solidFill>
                  <a:srgbClr val="002060"/>
                </a:solidFill>
              </a:rPr>
              <a:t>Mali destek miktarı </a:t>
            </a:r>
            <a:r>
              <a:rPr lang="tr-TR" sz="2000" b="1" dirty="0" smtClean="0">
                <a:solidFill>
                  <a:srgbClr val="002060"/>
                </a:solidFill>
              </a:rPr>
              <a:t>artırılamaz</a:t>
            </a:r>
            <a:r>
              <a:rPr lang="tr-TR" sz="3000" b="1" dirty="0" smtClean="0"/>
              <a:t>.</a:t>
            </a:r>
            <a:endParaRPr lang="tr-TR" sz="3000" dirty="0" smtClean="0"/>
          </a:p>
        </p:txBody>
      </p:sp>
      <p:sp>
        <p:nvSpPr>
          <p:cNvPr id="11268"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24118D2-FFA9-4FBF-9C16-792A81B9ED6A}" type="slidenum">
              <a:rPr lang="tr-TR"/>
              <a:pPr fontAlgn="base">
                <a:spcBef>
                  <a:spcPct val="0"/>
                </a:spcBef>
                <a:spcAft>
                  <a:spcPct val="0"/>
                </a:spcAft>
              </a:pPr>
              <a:t>37</a:t>
            </a:fld>
            <a:endParaRPr lang="tr-TR"/>
          </a:p>
        </p:txBody>
      </p:sp>
      <p:sp>
        <p:nvSpPr>
          <p:cNvPr id="11269" name="5 Dikdörtgen"/>
          <p:cNvSpPr>
            <a:spLocks noChangeArrowheads="1"/>
          </p:cNvSpPr>
          <p:nvPr/>
        </p:nvSpPr>
        <p:spPr bwMode="auto">
          <a:xfrm>
            <a:off x="1331913" y="981075"/>
            <a:ext cx="6037262" cy="368300"/>
          </a:xfrm>
          <a:prstGeom prst="rect">
            <a:avLst/>
          </a:prstGeom>
          <a:noFill/>
          <a:ln w="9525">
            <a:noFill/>
            <a:miter lim="800000"/>
            <a:headEnd/>
            <a:tailEnd/>
          </a:ln>
        </p:spPr>
        <p:txBody>
          <a:bodyPr wrap="none">
            <a:spAutoFit/>
          </a:bodyPr>
          <a:lstStyle/>
          <a:p>
            <a:r>
              <a:rPr lang="tr-TR" i="1" dirty="0"/>
              <a:t>Sözleşme Ek II-Genel Koşullar Madde 9 - Sözleşme Değişiklikleri </a:t>
            </a:r>
          </a:p>
        </p:txBody>
      </p:sp>
      <p:sp>
        <p:nvSpPr>
          <p:cNvPr id="7" name="5 Başlık"/>
          <p:cNvSpPr txBox="1">
            <a:spLocks/>
          </p:cNvSpPr>
          <p:nvPr/>
        </p:nvSpPr>
        <p:spPr>
          <a:xfrm>
            <a:off x="1979712" y="260648"/>
            <a:ext cx="5256213" cy="332656"/>
          </a:xfrm>
          <a:prstGeom prst="rect">
            <a:avLst/>
          </a:prstGeom>
        </p:spPr>
        <p:txBody>
          <a:bodyPr anchor="ctr">
            <a:noAutofit/>
          </a:bodyPr>
          <a:lstStyle/>
          <a:p>
            <a:pPr algn="ctr" fontAlgn="auto">
              <a:spcAft>
                <a:spcPts val="0"/>
              </a:spcAft>
              <a:defRPr/>
            </a:pPr>
            <a:r>
              <a:rPr lang="tr-TR" sz="2000" b="1" dirty="0" smtClean="0">
                <a:solidFill>
                  <a:schemeClr val="bg1"/>
                </a:solidFill>
                <a:latin typeface="+mn-lt"/>
                <a:ea typeface="+mj-ea"/>
                <a:cs typeface="+mj-cs"/>
              </a:rPr>
              <a:t>SÖZLEŞME DEĞİŞİKLİKLERİ</a:t>
            </a:r>
            <a:endParaRPr lang="tr-TR" sz="2000" dirty="0">
              <a:solidFill>
                <a:schemeClr val="bg1"/>
              </a:solidFill>
              <a:latin typeface="+mn-lt"/>
              <a:ea typeface="+mj-ea"/>
              <a:cs typeface="+mj-cs"/>
            </a:endParaRPr>
          </a:p>
        </p:txBody>
      </p:sp>
    </p:spTree>
  </p:cSld>
  <p:clrMapOvr>
    <a:masterClrMapping/>
  </p:clrMapOvr>
  <p:transition spd="med" advClick="0">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Başlık"/>
          <p:cNvSpPr>
            <a:spLocks noGrp="1"/>
          </p:cNvSpPr>
          <p:nvPr>
            <p:ph type="title"/>
          </p:nvPr>
        </p:nvSpPr>
        <p:spPr>
          <a:xfrm>
            <a:off x="395288" y="836613"/>
            <a:ext cx="8229600" cy="1066800"/>
          </a:xfrm>
        </p:spPr>
        <p:txBody>
          <a:bodyPr/>
          <a:lstStyle/>
          <a:p>
            <a:r>
              <a:rPr lang="tr-TR" sz="2000" b="1" dirty="0" smtClean="0">
                <a:latin typeface="+mn-lt"/>
              </a:rPr>
              <a:t>Hangi Hallerde Bildirim Mektubu Sunulabilir?</a:t>
            </a:r>
          </a:p>
        </p:txBody>
      </p:sp>
      <p:sp>
        <p:nvSpPr>
          <p:cNvPr id="3" name="2 İçerik Yer Tutucusu"/>
          <p:cNvSpPr>
            <a:spLocks noGrp="1"/>
          </p:cNvSpPr>
          <p:nvPr>
            <p:ph idx="1"/>
          </p:nvPr>
        </p:nvSpPr>
        <p:spPr>
          <a:xfrm>
            <a:off x="468313" y="1773238"/>
            <a:ext cx="8229600" cy="4324350"/>
          </a:xfrm>
        </p:spPr>
        <p:txBody>
          <a:bodyPr>
            <a:normAutofit/>
          </a:bodyPr>
          <a:lstStyle/>
          <a:p>
            <a:pPr marL="869950" indent="-514350" algn="just" fontAlgn="auto">
              <a:spcAft>
                <a:spcPts val="0"/>
              </a:spcAft>
              <a:buClr>
                <a:schemeClr val="accent3"/>
              </a:buClr>
              <a:buFont typeface="+mj-lt"/>
              <a:buAutoNum type="arabicPeriod"/>
              <a:defRPr/>
            </a:pPr>
            <a:r>
              <a:rPr lang="tr-TR" sz="2000" dirty="0" smtClean="0"/>
              <a:t>Proje koordinatörü ile uzman veya eğiticilerin değişikliği,</a:t>
            </a:r>
          </a:p>
          <a:p>
            <a:pPr marL="869950" indent="-514350" algn="just" fontAlgn="auto">
              <a:spcAft>
                <a:spcPts val="0"/>
              </a:spcAft>
              <a:buClr>
                <a:schemeClr val="accent3"/>
              </a:buClr>
              <a:buFont typeface="+mj-lt"/>
              <a:buAutoNum type="arabicPeriod"/>
              <a:defRPr/>
            </a:pPr>
            <a:r>
              <a:rPr lang="tr-TR" sz="2000" dirty="0" smtClean="0"/>
              <a:t>Banka hesabı değişikliği,</a:t>
            </a:r>
          </a:p>
          <a:p>
            <a:pPr marL="869950" indent="-514350" algn="just" fontAlgn="auto">
              <a:spcAft>
                <a:spcPts val="0"/>
              </a:spcAft>
              <a:buClr>
                <a:schemeClr val="accent3"/>
              </a:buClr>
              <a:buFont typeface="+mj-lt"/>
              <a:buAutoNum type="arabicPeriod"/>
              <a:defRPr/>
            </a:pPr>
            <a:r>
              <a:rPr lang="tr-TR" sz="2000" dirty="0" smtClean="0"/>
              <a:t>Adres değişikliği ve telefon numarası değişikliği,</a:t>
            </a:r>
          </a:p>
          <a:p>
            <a:pPr marL="869950" indent="-514350" algn="just" fontAlgn="auto">
              <a:spcAft>
                <a:spcPts val="0"/>
              </a:spcAft>
              <a:buClr>
                <a:schemeClr val="accent3"/>
              </a:buClr>
              <a:buFont typeface="+mj-lt"/>
              <a:buAutoNum type="arabicPeriod"/>
              <a:defRPr/>
            </a:pPr>
            <a:r>
              <a:rPr lang="tr-TR" sz="2000" dirty="0" smtClean="0"/>
              <a:t>Belirli bir bütçe kalemine ayrılan tutarı değiştirmeyen ekipman sayısı ve birim fiyat değişiklikleri,</a:t>
            </a:r>
          </a:p>
          <a:p>
            <a:pPr marL="869950" indent="-514350" algn="just" fontAlgn="auto">
              <a:spcAft>
                <a:spcPts val="0"/>
              </a:spcAft>
              <a:buClr>
                <a:schemeClr val="accent3"/>
              </a:buClr>
              <a:buFont typeface="+mj-lt"/>
              <a:buAutoNum type="arabicPeriod"/>
              <a:defRPr/>
            </a:pPr>
            <a:r>
              <a:rPr lang="tr-TR" sz="2000" dirty="0" smtClean="0"/>
              <a:t>Ekipman modelinin yeni teknolojiler paralelinde değiştirilmesi (aynı amaca hizmet etmek koşuluyla),</a:t>
            </a:r>
          </a:p>
          <a:p>
            <a:pPr marL="869950" indent="-514350" algn="just" fontAlgn="auto">
              <a:spcAft>
                <a:spcPts val="0"/>
              </a:spcAft>
              <a:buClr>
                <a:schemeClr val="accent3"/>
              </a:buClr>
              <a:buFont typeface="+mj-lt"/>
              <a:buAutoNum type="arabicPeriod"/>
              <a:defRPr/>
            </a:pPr>
            <a:r>
              <a:rPr lang="tr-TR" sz="2000" dirty="0" smtClean="0"/>
              <a:t>Proje denetçisi değişikliği</a:t>
            </a:r>
          </a:p>
          <a:p>
            <a:pPr marL="531813" indent="-422275" fontAlgn="auto">
              <a:spcAft>
                <a:spcPts val="0"/>
              </a:spcAft>
              <a:buClr>
                <a:schemeClr val="accent3"/>
              </a:buClr>
              <a:buFont typeface="Georgia"/>
              <a:buNone/>
              <a:defRPr/>
            </a:pPr>
            <a:r>
              <a:rPr lang="tr-TR" sz="2000" b="1" dirty="0" smtClean="0">
                <a:solidFill>
                  <a:schemeClr val="tx2"/>
                </a:solidFill>
                <a:ea typeface="+mj-ea"/>
                <a:cs typeface="+mj-cs"/>
              </a:rPr>
              <a:t>gibi durumlarda.</a:t>
            </a:r>
          </a:p>
        </p:txBody>
      </p:sp>
      <p:sp>
        <p:nvSpPr>
          <p:cNvPr id="13316"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6ACC168-9962-4F64-97AF-1194D5A7292B}" type="slidenum">
              <a:rPr lang="tr-TR"/>
              <a:pPr fontAlgn="base">
                <a:spcBef>
                  <a:spcPct val="0"/>
                </a:spcBef>
                <a:spcAft>
                  <a:spcPct val="0"/>
                </a:spcAft>
              </a:pPr>
              <a:t>38</a:t>
            </a:fld>
            <a:endParaRPr lang="tr-TR"/>
          </a:p>
        </p:txBody>
      </p:sp>
      <p:sp>
        <p:nvSpPr>
          <p:cNvPr id="5" name="5 Başlık"/>
          <p:cNvSpPr txBox="1">
            <a:spLocks/>
          </p:cNvSpPr>
          <p:nvPr/>
        </p:nvSpPr>
        <p:spPr>
          <a:xfrm>
            <a:off x="1908175" y="0"/>
            <a:ext cx="5256213" cy="908050"/>
          </a:xfrm>
          <a:prstGeom prst="rect">
            <a:avLst/>
          </a:prstGeom>
        </p:spPr>
        <p:txBody>
          <a:bodyPr anchor="ctr">
            <a:normAutofit/>
          </a:bodyPr>
          <a:lstStyle/>
          <a:p>
            <a:pPr algn="ctr" fontAlgn="auto">
              <a:spcAft>
                <a:spcPts val="0"/>
              </a:spcAft>
              <a:defRPr/>
            </a:pPr>
            <a:r>
              <a:rPr lang="tr-TR" sz="2000" b="1" dirty="0" smtClean="0">
                <a:solidFill>
                  <a:schemeClr val="bg1"/>
                </a:solidFill>
                <a:latin typeface="+mn-lt"/>
                <a:ea typeface="+mj-ea"/>
                <a:cs typeface="+mj-cs"/>
              </a:rPr>
              <a:t>SÖZLEŞME DEĞİŞİKLİKLERİ</a:t>
            </a:r>
            <a:endParaRPr lang="tr-TR" sz="2000" dirty="0">
              <a:solidFill>
                <a:schemeClr val="bg1"/>
              </a:solidFill>
              <a:latin typeface="+mn-lt"/>
              <a:ea typeface="+mj-ea"/>
              <a:cs typeface="+mj-cs"/>
            </a:endParaRPr>
          </a:p>
        </p:txBody>
      </p:sp>
    </p:spTree>
  </p:cSld>
  <p:clrMapOvr>
    <a:masterClrMapping/>
  </p:clrMapOvr>
  <p:transition spd="med" advClick="0">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1D7C6B31-DF8A-4683-8283-1BB1DF6A04F7}" type="slidenum">
              <a:rPr lang="tr-TR"/>
              <a:pPr fontAlgn="base">
                <a:spcBef>
                  <a:spcPct val="0"/>
                </a:spcBef>
                <a:spcAft>
                  <a:spcPct val="0"/>
                </a:spcAft>
              </a:pPr>
              <a:t>39</a:t>
            </a:fld>
            <a:endParaRPr lang="tr-TR"/>
          </a:p>
        </p:txBody>
      </p:sp>
      <p:sp>
        <p:nvSpPr>
          <p:cNvPr id="16387" name="2 İçerik Yer Tutucusu"/>
          <p:cNvSpPr>
            <a:spLocks noGrp="1"/>
          </p:cNvSpPr>
          <p:nvPr>
            <p:ph idx="1"/>
          </p:nvPr>
        </p:nvSpPr>
        <p:spPr>
          <a:xfrm>
            <a:off x="285750" y="1989138"/>
            <a:ext cx="8229600" cy="2519362"/>
          </a:xfrm>
        </p:spPr>
        <p:txBody>
          <a:bodyPr/>
          <a:lstStyle/>
          <a:p>
            <a:pPr marL="812800" indent="-368300">
              <a:lnSpc>
                <a:spcPct val="150000"/>
              </a:lnSpc>
              <a:buFont typeface="Wingdings" pitchFamily="2" charset="2"/>
              <a:buChar char="Ø"/>
            </a:pPr>
            <a:r>
              <a:rPr lang="tr-TR" sz="2000" dirty="0" smtClean="0"/>
              <a:t>Ajansın ön onayı gereken temel değişikliklerdir.</a:t>
            </a:r>
          </a:p>
          <a:p>
            <a:pPr marL="812800" indent="-368300">
              <a:lnSpc>
                <a:spcPct val="150000"/>
              </a:lnSpc>
              <a:buFont typeface="Wingdings" pitchFamily="2" charset="2"/>
              <a:buChar char="Ø"/>
            </a:pPr>
            <a:r>
              <a:rPr lang="tr-TR" sz="2000" dirty="0" smtClean="0"/>
              <a:t>Geriye dönük gerçekleşen faaliyetleri kapsayamaz.</a:t>
            </a:r>
          </a:p>
          <a:p>
            <a:pPr marL="812800" indent="-368300">
              <a:lnSpc>
                <a:spcPct val="150000"/>
              </a:lnSpc>
              <a:buFont typeface="Wingdings" pitchFamily="2" charset="2"/>
              <a:buChar char="Ø"/>
            </a:pPr>
            <a:r>
              <a:rPr lang="tr-TR" sz="2000" dirty="0" smtClean="0"/>
              <a:t>Sözleşmedeki temel değişiklikler, zeyilnamenin Ajans ve yararlanıcı tarafından imzalanmasından önce uygulanamaz.</a:t>
            </a:r>
          </a:p>
        </p:txBody>
      </p:sp>
      <p:sp>
        <p:nvSpPr>
          <p:cNvPr id="8" name="1 Başlık"/>
          <p:cNvSpPr txBox="1">
            <a:spLocks/>
          </p:cNvSpPr>
          <p:nvPr/>
        </p:nvSpPr>
        <p:spPr>
          <a:xfrm>
            <a:off x="395288" y="981075"/>
            <a:ext cx="8229600" cy="1066800"/>
          </a:xfrm>
          <a:prstGeom prst="rect">
            <a:avLst/>
          </a:prstGeom>
        </p:spPr>
        <p:txBody>
          <a:bodyPr anchor="ctr">
            <a:normAutofit fontScale="97500"/>
          </a:bodyPr>
          <a:lstStyle/>
          <a:p>
            <a:pPr fontAlgn="auto">
              <a:spcAft>
                <a:spcPts val="0"/>
              </a:spcAft>
              <a:defRPr/>
            </a:pPr>
            <a:r>
              <a:rPr lang="tr-TR" sz="2400" dirty="0">
                <a:solidFill>
                  <a:schemeClr val="tx2"/>
                </a:solidFill>
                <a:latin typeface="+mn-lt"/>
                <a:ea typeface="+mj-ea"/>
                <a:cs typeface="+mj-cs"/>
              </a:rPr>
              <a:t>Sözleşme Değişiklikleri için </a:t>
            </a:r>
            <a:r>
              <a:rPr lang="tr-TR" sz="2400" b="1" dirty="0">
                <a:solidFill>
                  <a:schemeClr val="tx2"/>
                </a:solidFill>
                <a:latin typeface="+mn-lt"/>
                <a:ea typeface="+mj-ea"/>
                <a:cs typeface="+mj-cs"/>
              </a:rPr>
              <a:t>Zeyilname</a:t>
            </a:r>
          </a:p>
        </p:txBody>
      </p:sp>
      <p:sp>
        <p:nvSpPr>
          <p:cNvPr id="11" name="5 Başlık"/>
          <p:cNvSpPr txBox="1">
            <a:spLocks/>
          </p:cNvSpPr>
          <p:nvPr/>
        </p:nvSpPr>
        <p:spPr>
          <a:xfrm>
            <a:off x="1908175" y="0"/>
            <a:ext cx="5256213" cy="908050"/>
          </a:xfrm>
          <a:prstGeom prst="rect">
            <a:avLst/>
          </a:prstGeom>
        </p:spPr>
        <p:txBody>
          <a:bodyPr anchor="ctr">
            <a:normAutofit/>
          </a:bodyPr>
          <a:lstStyle/>
          <a:p>
            <a:pPr algn="ctr" fontAlgn="auto">
              <a:spcAft>
                <a:spcPts val="0"/>
              </a:spcAft>
              <a:defRPr/>
            </a:pPr>
            <a:r>
              <a:rPr lang="tr-TR" sz="2000" b="1" dirty="0" smtClean="0">
                <a:solidFill>
                  <a:schemeClr val="bg1"/>
                </a:solidFill>
                <a:latin typeface="+mn-lt"/>
                <a:ea typeface="+mj-ea"/>
                <a:cs typeface="+mj-cs"/>
              </a:rPr>
              <a:t>SÖZLEŞME DEĞİŞİKLİKLERİ</a:t>
            </a:r>
            <a:endParaRPr lang="tr-TR" sz="2000" dirty="0">
              <a:solidFill>
                <a:schemeClr val="bg1"/>
              </a:solidFill>
              <a:latin typeface="+mn-lt"/>
              <a:ea typeface="+mj-ea"/>
              <a:cs typeface="+mj-cs"/>
            </a:endParaRPr>
          </a:p>
        </p:txBody>
      </p:sp>
    </p:spTree>
  </p:cSld>
  <p:clrMapOvr>
    <a:masterClrMapping/>
  </p:clrMapOvr>
  <p:transition spd="med"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Başlık"/>
          <p:cNvSpPr>
            <a:spLocks noGrp="1"/>
          </p:cNvSpPr>
          <p:nvPr>
            <p:ph type="title" idx="4294967295"/>
          </p:nvPr>
        </p:nvSpPr>
        <p:spPr>
          <a:xfrm>
            <a:off x="2267744" y="188640"/>
            <a:ext cx="4834880" cy="432048"/>
          </a:xfrm>
          <a:prstGeom prst="rect">
            <a:avLst/>
          </a:prstGeom>
        </p:spPr>
        <p:txBody>
          <a:bodyPr/>
          <a:lstStyle/>
          <a:p>
            <a:pPr algn="ctr"/>
            <a:r>
              <a:rPr lang="tr-TR" sz="2800" b="1" dirty="0" smtClean="0">
                <a:solidFill>
                  <a:schemeClr val="bg1"/>
                </a:solidFill>
                <a:latin typeface="+mn-lt"/>
              </a:rPr>
              <a:t>İzleme Ziyaretleri</a:t>
            </a:r>
          </a:p>
        </p:txBody>
      </p:sp>
      <p:sp>
        <p:nvSpPr>
          <p:cNvPr id="3" name="2 İçerik Yer Tutucusu"/>
          <p:cNvSpPr>
            <a:spLocks noGrp="1"/>
          </p:cNvSpPr>
          <p:nvPr>
            <p:ph idx="4294967295"/>
          </p:nvPr>
        </p:nvSpPr>
        <p:spPr>
          <a:xfrm>
            <a:off x="395536" y="1340768"/>
            <a:ext cx="8229600" cy="3556000"/>
          </a:xfrm>
          <a:prstGeom prst="rect">
            <a:avLst/>
          </a:prstGeom>
        </p:spPr>
        <p:txBody>
          <a:bodyPr>
            <a:normAutofit/>
          </a:bodyPr>
          <a:lstStyle/>
          <a:p>
            <a:pPr marL="990600" lvl="1" indent="-533400" algn="just" fontAlgn="auto">
              <a:spcAft>
                <a:spcPct val="25000"/>
              </a:spcAft>
              <a:buFont typeface="Wingdings" pitchFamily="2" charset="2"/>
              <a:buAutoNum type="arabicPeriod"/>
              <a:defRPr/>
            </a:pPr>
            <a:r>
              <a:rPr lang="tr-TR" sz="2000" b="1" dirty="0" smtClean="0">
                <a:solidFill>
                  <a:schemeClr val="tx1"/>
                </a:solidFill>
                <a:effectLst>
                  <a:outerShdw blurRad="38100" dist="38100" dir="2700000" algn="tl">
                    <a:srgbClr val="C0C0C0"/>
                  </a:outerShdw>
                </a:effectLst>
              </a:rPr>
              <a:t>İlk  İzleme Ziyaretleri</a:t>
            </a:r>
          </a:p>
          <a:p>
            <a:pPr marL="990600" lvl="1" indent="-533400" algn="just" fontAlgn="auto">
              <a:spcAft>
                <a:spcPct val="25000"/>
              </a:spcAft>
              <a:buFont typeface="Wingdings" pitchFamily="2" charset="2"/>
              <a:buNone/>
              <a:defRPr/>
            </a:pPr>
            <a:r>
              <a:rPr lang="tr-TR" sz="2000" dirty="0" smtClean="0">
                <a:solidFill>
                  <a:schemeClr val="tx1"/>
                </a:solidFill>
                <a:effectLst>
                  <a:outerShdw blurRad="38100" dist="38100" dir="2700000" algn="tl">
                    <a:srgbClr val="C0C0C0"/>
                  </a:outerShdw>
                </a:effectLst>
              </a:rPr>
              <a:t>	Sözleşmenin imzalanmasının akabinde yapılan, proje takvimi ve detaylarının kararlaştırıldığı ziyarettir.</a:t>
            </a:r>
          </a:p>
          <a:p>
            <a:pPr marL="990600" lvl="1" indent="-533400" algn="just" fontAlgn="auto">
              <a:spcAft>
                <a:spcPct val="25000"/>
              </a:spcAft>
              <a:buFont typeface="Wingdings" pitchFamily="2" charset="2"/>
              <a:buAutoNum type="arabicPeriod" startAt="2"/>
              <a:defRPr/>
            </a:pPr>
            <a:r>
              <a:rPr lang="tr-TR" sz="2000" b="1" dirty="0" smtClean="0">
                <a:solidFill>
                  <a:schemeClr val="tx1"/>
                </a:solidFill>
                <a:effectLst>
                  <a:outerShdw blurRad="38100" dist="38100" dir="2700000" algn="tl">
                    <a:srgbClr val="C0C0C0"/>
                  </a:outerShdw>
                </a:effectLst>
              </a:rPr>
              <a:t>Düzenli İzleme Ziyaretleri</a:t>
            </a:r>
          </a:p>
          <a:p>
            <a:pPr marL="990600" lvl="1" indent="-533400" algn="just" fontAlgn="auto">
              <a:spcAft>
                <a:spcPct val="25000"/>
              </a:spcAft>
              <a:buFont typeface="Wingdings" pitchFamily="2" charset="2"/>
              <a:buNone/>
              <a:defRPr/>
            </a:pPr>
            <a:r>
              <a:rPr lang="tr-TR" sz="2000" b="1" dirty="0" smtClean="0">
                <a:solidFill>
                  <a:schemeClr val="tx1"/>
                </a:solidFill>
                <a:effectLst>
                  <a:outerShdw blurRad="38100" dist="38100" dir="2700000" algn="tl">
                    <a:srgbClr val="C0C0C0"/>
                  </a:outerShdw>
                </a:effectLst>
              </a:rPr>
              <a:t>	</a:t>
            </a:r>
            <a:r>
              <a:rPr lang="tr-TR" sz="2000" dirty="0" smtClean="0">
                <a:solidFill>
                  <a:schemeClr val="tx1"/>
                </a:solidFill>
                <a:effectLst>
                  <a:outerShdw blurRad="38100" dist="38100" dir="2700000" algn="tl">
                    <a:srgbClr val="C0C0C0"/>
                  </a:outerShdw>
                </a:effectLst>
              </a:rPr>
              <a:t>Yararlanıcılarla birlikte önceden belirlenmiş izleme ziyareti planı çerçevesinde gerçekleştirilen ziyaretlerdir.</a:t>
            </a:r>
          </a:p>
          <a:p>
            <a:pPr marL="990600" lvl="1" indent="-533400" algn="just" fontAlgn="auto">
              <a:spcAft>
                <a:spcPct val="25000"/>
              </a:spcAft>
              <a:buFont typeface="Wingdings" pitchFamily="2" charset="2"/>
              <a:buAutoNum type="arabicPeriod" startAt="3"/>
              <a:defRPr/>
            </a:pPr>
            <a:r>
              <a:rPr lang="tr-TR" sz="2000" b="1" dirty="0" smtClean="0">
                <a:solidFill>
                  <a:schemeClr val="tx1"/>
                </a:solidFill>
                <a:effectLst>
                  <a:outerShdw blurRad="38100" dist="38100" dir="2700000" algn="tl">
                    <a:srgbClr val="C0C0C0"/>
                  </a:outerShdw>
                </a:effectLst>
              </a:rPr>
              <a:t>Anlık İzleme Ziyaretleri</a:t>
            </a:r>
          </a:p>
          <a:p>
            <a:pPr marL="990600" lvl="1" indent="-533400" algn="just" fontAlgn="auto">
              <a:spcAft>
                <a:spcPct val="25000"/>
              </a:spcAft>
              <a:buFont typeface="Wingdings" pitchFamily="2" charset="2"/>
              <a:buNone/>
              <a:defRPr/>
            </a:pPr>
            <a:r>
              <a:rPr lang="tr-TR" sz="2000" dirty="0" smtClean="0">
                <a:solidFill>
                  <a:schemeClr val="tx1"/>
                </a:solidFill>
                <a:effectLst>
                  <a:outerShdw blurRad="38100" dist="38100" dir="2700000" algn="tl">
                    <a:srgbClr val="C0C0C0"/>
                  </a:outerShdw>
                </a:effectLst>
              </a:rPr>
              <a:t>	Haber verilmeksizin gerçekleştirilen ziyaretlerdir.</a:t>
            </a:r>
          </a:p>
        </p:txBody>
      </p:sp>
      <p:sp>
        <p:nvSpPr>
          <p:cNvPr id="12292"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114CBC57-40A3-46C1-A6B6-C339665E9BD2}" type="slidenum">
              <a:rPr lang="tr-TR">
                <a:latin typeface="Calibri" pitchFamily="34" charset="0"/>
              </a:rPr>
              <a:pPr/>
              <a:t>4</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052736"/>
            <a:ext cx="8229600" cy="1157064"/>
          </a:xfrm>
        </p:spPr>
        <p:txBody>
          <a:bodyPr>
            <a:normAutofit/>
          </a:bodyPr>
          <a:lstStyle/>
          <a:p>
            <a:pPr fontAlgn="auto">
              <a:spcAft>
                <a:spcPts val="0"/>
              </a:spcAft>
              <a:defRPr/>
            </a:pPr>
            <a:r>
              <a:rPr lang="tr-TR" sz="2400" b="1" dirty="0" smtClean="0">
                <a:latin typeface="+mn-lt"/>
              </a:rPr>
              <a:t>Zeyilname hazırlanmasını gerektiren durumlar:</a:t>
            </a:r>
            <a:endParaRPr lang="tr-TR" sz="2400" dirty="0">
              <a:latin typeface="+mn-lt"/>
            </a:endParaRPr>
          </a:p>
        </p:txBody>
      </p:sp>
      <p:sp>
        <p:nvSpPr>
          <p:cNvPr id="17411" name="2 İçerik Yer Tutucusu"/>
          <p:cNvSpPr>
            <a:spLocks noGrp="1"/>
          </p:cNvSpPr>
          <p:nvPr>
            <p:ph idx="1"/>
          </p:nvPr>
        </p:nvSpPr>
        <p:spPr>
          <a:xfrm>
            <a:off x="251520" y="1556792"/>
            <a:ext cx="8229600" cy="4824536"/>
          </a:xfrm>
        </p:spPr>
        <p:txBody>
          <a:bodyPr/>
          <a:lstStyle/>
          <a:p>
            <a:pPr marL="915988" lvl="1" indent="-514350">
              <a:lnSpc>
                <a:spcPct val="150000"/>
              </a:lnSpc>
              <a:buFont typeface="Trebuchet MS" pitchFamily="34" charset="0"/>
              <a:buAutoNum type="arabicPeriod"/>
            </a:pPr>
            <a:r>
              <a:rPr lang="tr-TR" sz="2000" dirty="0" smtClean="0"/>
              <a:t>Faaliyetlerdeki </a:t>
            </a:r>
            <a:r>
              <a:rPr lang="tr-TR" sz="2000" dirty="0" smtClean="0"/>
              <a:t>önemli değişiklikler,</a:t>
            </a:r>
          </a:p>
          <a:p>
            <a:pPr marL="915988" lvl="1" indent="-514350">
              <a:buFont typeface="Trebuchet MS" pitchFamily="34" charset="0"/>
              <a:buAutoNum type="arabicPeriod"/>
            </a:pPr>
            <a:r>
              <a:rPr lang="tr-TR" sz="2000" dirty="0" smtClean="0"/>
              <a:t>Ana bütçe başlıkları arasında, her bir bütçe başlığının başlangıçtaki (ya da zeyilname ile düzenlenen) uygun maliyetlerinin yüzde 15’ini aşan değişiklikler, </a:t>
            </a:r>
            <a:endParaRPr lang="tr-TR" sz="2000" dirty="0" smtClean="0"/>
          </a:p>
          <a:p>
            <a:pPr marL="915988" lvl="1" indent="-514350">
              <a:buNone/>
            </a:pPr>
            <a:endParaRPr lang="tr-TR" sz="2000" dirty="0" smtClean="0"/>
          </a:p>
          <a:p>
            <a:pPr marL="915988" lvl="1" indent="-514350" algn="just">
              <a:buNone/>
            </a:pPr>
            <a:r>
              <a:rPr lang="tr-TR" sz="2000" dirty="0" smtClean="0">
                <a:solidFill>
                  <a:schemeClr val="tx1"/>
                </a:solidFill>
              </a:rPr>
              <a:t>NOT</a:t>
            </a:r>
            <a:r>
              <a:rPr lang="tr-TR" sz="2000" dirty="0" smtClean="0">
                <a:solidFill>
                  <a:schemeClr val="tx1"/>
                </a:solidFill>
              </a:rPr>
              <a:t>: Zeyilnameler Sözleşmede Değişiklik anlamına geldiğinden, değişiklikten en az 20 Gün önce Ajansa </a:t>
            </a:r>
            <a:r>
              <a:rPr lang="tr-TR" sz="2000" dirty="0" smtClean="0">
                <a:solidFill>
                  <a:schemeClr val="tx1"/>
                </a:solidFill>
              </a:rPr>
              <a:t>sunulmalıdır. Zeyilnameler Sözleşmeyi </a:t>
            </a:r>
            <a:r>
              <a:rPr lang="tr-TR" sz="2000" dirty="0" smtClean="0">
                <a:solidFill>
                  <a:schemeClr val="tx1"/>
                </a:solidFill>
              </a:rPr>
              <a:t>imzalamaya yetkili kişilerce imzalanmalı ve her sayfası paraflanmalıdır</a:t>
            </a:r>
            <a:r>
              <a:rPr lang="tr-TR" sz="2000" dirty="0" smtClean="0">
                <a:solidFill>
                  <a:schemeClr val="tx1"/>
                </a:solidFill>
              </a:rPr>
              <a:t>.</a:t>
            </a:r>
          </a:p>
          <a:p>
            <a:pPr marL="915988" lvl="1" indent="-514350" algn="just">
              <a:buNone/>
            </a:pPr>
            <a:r>
              <a:rPr lang="tr-TR" sz="2000" dirty="0" smtClean="0">
                <a:solidFill>
                  <a:schemeClr val="tx1"/>
                </a:solidFill>
              </a:rPr>
              <a:t>         Bildirim ve zeyilnamelerde bütçe değişikliği söz konusu olduğunda, yapılmak istenen değişikliklerin bütün bütçe üstünde gösterilmesi gerekmektedir. (Onaylanan ilk bütçe ve değiştirilmiş bütçe tek bir tabloda gösterilecektir.) yeni bütçenin imzalı çıktısı ve elektronik hali Ajansa sunulacaktır. </a:t>
            </a:r>
            <a:endParaRPr lang="tr-TR" sz="2000" dirty="0" smtClean="0">
              <a:solidFill>
                <a:schemeClr val="tx1"/>
              </a:solidFill>
            </a:endParaRPr>
          </a:p>
          <a:p>
            <a:pPr marL="915988" lvl="1" indent="-514350">
              <a:buNone/>
            </a:pPr>
            <a:endParaRPr lang="tr-TR" sz="2000" dirty="0" smtClean="0"/>
          </a:p>
        </p:txBody>
      </p:sp>
      <p:sp>
        <p:nvSpPr>
          <p:cNvPr id="17412"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7F88E80-E427-4CD7-9602-C889B8DA5A6A}" type="slidenum">
              <a:rPr lang="tr-TR"/>
              <a:pPr fontAlgn="base">
                <a:spcBef>
                  <a:spcPct val="0"/>
                </a:spcBef>
                <a:spcAft>
                  <a:spcPct val="0"/>
                </a:spcAft>
              </a:pPr>
              <a:t>40</a:t>
            </a:fld>
            <a:endParaRPr lang="tr-TR"/>
          </a:p>
        </p:txBody>
      </p:sp>
      <p:sp>
        <p:nvSpPr>
          <p:cNvPr id="5" name="5 Başlık"/>
          <p:cNvSpPr txBox="1">
            <a:spLocks/>
          </p:cNvSpPr>
          <p:nvPr/>
        </p:nvSpPr>
        <p:spPr>
          <a:xfrm>
            <a:off x="1908175" y="0"/>
            <a:ext cx="5256213" cy="908050"/>
          </a:xfrm>
          <a:prstGeom prst="rect">
            <a:avLst/>
          </a:prstGeom>
        </p:spPr>
        <p:txBody>
          <a:bodyPr anchor="ctr">
            <a:normAutofit/>
          </a:bodyPr>
          <a:lstStyle/>
          <a:p>
            <a:pPr algn="ctr" fontAlgn="auto">
              <a:spcAft>
                <a:spcPts val="0"/>
              </a:spcAft>
              <a:defRPr/>
            </a:pPr>
            <a:r>
              <a:rPr lang="tr-TR" sz="2000" b="1" dirty="0" smtClean="0">
                <a:solidFill>
                  <a:schemeClr val="bg1"/>
                </a:solidFill>
                <a:latin typeface="+mn-lt"/>
                <a:ea typeface="+mj-ea"/>
                <a:cs typeface="+mj-cs"/>
              </a:rPr>
              <a:t>SÖZLEŞME DEĞİŞİKLİKLERİ</a:t>
            </a:r>
            <a:endParaRPr lang="tr-TR" sz="2000" dirty="0">
              <a:solidFill>
                <a:schemeClr val="bg1"/>
              </a:solidFill>
              <a:latin typeface="+mn-lt"/>
              <a:ea typeface="+mj-ea"/>
              <a:cs typeface="+mj-cs"/>
            </a:endParaRPr>
          </a:p>
        </p:txBody>
      </p:sp>
    </p:spTree>
  </p:cSld>
  <p:clrMapOvr>
    <a:masterClrMapping/>
  </p:clrMapOvr>
  <p:transition spd="med" advClick="0">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12076"/>
            <a:ext cx="8229600" cy="1069848"/>
          </a:xfrm>
        </p:spPr>
        <p:txBody>
          <a:bodyPr>
            <a:normAutofit/>
          </a:bodyPr>
          <a:lstStyle/>
          <a:p>
            <a:pPr algn="ctr" fontAlgn="auto">
              <a:spcAft>
                <a:spcPts val="0"/>
              </a:spcAft>
              <a:defRPr/>
            </a:pPr>
            <a:r>
              <a:rPr lang="tr-TR" b="1" dirty="0" smtClean="0">
                <a:ln w="12700">
                  <a:solidFill>
                    <a:schemeClr val="tx2">
                      <a:satMod val="155000"/>
                    </a:schemeClr>
                  </a:solidFill>
                  <a:prstDash val="solid"/>
                </a:ln>
                <a:solidFill>
                  <a:schemeClr val="accent2">
                    <a:lumMod val="60000"/>
                    <a:lumOff val="40000"/>
                  </a:schemeClr>
                </a:solidFill>
                <a:effectLst>
                  <a:outerShdw blurRad="41275" dist="20320" dir="1800000" algn="tl" rotWithShape="0">
                    <a:srgbClr val="000000">
                      <a:alpha val="40000"/>
                    </a:srgbClr>
                  </a:outerShdw>
                </a:effectLst>
              </a:rPr>
              <a:t>Mali Desteklerin Ödenmesi</a:t>
            </a:r>
            <a:endParaRPr lang="tr-TR" b="1" dirty="0">
              <a:ln w="12700">
                <a:solidFill>
                  <a:schemeClr val="tx2">
                    <a:satMod val="155000"/>
                  </a:schemeClr>
                </a:solidFill>
                <a:prstDash val="solid"/>
              </a:ln>
              <a:solidFill>
                <a:schemeClr val="accent2">
                  <a:lumMod val="60000"/>
                  <a:lumOff val="40000"/>
                </a:schemeClr>
              </a:solidFill>
              <a:effectLst>
                <a:outerShdw blurRad="41275" dist="20320" dir="1800000" algn="tl" rotWithShape="0">
                  <a:srgbClr val="000000">
                    <a:alpha val="40000"/>
                  </a:srgbClr>
                </a:outerShdw>
              </a:effectLst>
            </a:endParaRPr>
          </a:p>
        </p:txBody>
      </p:sp>
      <p:grpSp>
        <p:nvGrpSpPr>
          <p:cNvPr id="3" name="27 Grup"/>
          <p:cNvGrpSpPr>
            <a:grpSpLocks/>
          </p:cNvGrpSpPr>
          <p:nvPr/>
        </p:nvGrpSpPr>
        <p:grpSpPr bwMode="auto">
          <a:xfrm>
            <a:off x="714375" y="1927225"/>
            <a:ext cx="8001000" cy="2318515"/>
            <a:chOff x="714348" y="2357430"/>
            <a:chExt cx="8001056" cy="2319053"/>
          </a:xfrm>
        </p:grpSpPr>
        <p:sp>
          <p:nvSpPr>
            <p:cNvPr id="5" name="4 Oval"/>
            <p:cNvSpPr/>
            <p:nvPr/>
          </p:nvSpPr>
          <p:spPr>
            <a:xfrm>
              <a:off x="2643174" y="2357430"/>
              <a:ext cx="1357322" cy="714380"/>
            </a:xfrm>
            <a:prstGeom prst="ellipse">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tr-TR" dirty="0"/>
                <a:t>Ön Ödeme</a:t>
              </a:r>
            </a:p>
          </p:txBody>
        </p:sp>
        <p:sp>
          <p:nvSpPr>
            <p:cNvPr id="7" name="6 Oval"/>
            <p:cNvSpPr/>
            <p:nvPr/>
          </p:nvSpPr>
          <p:spPr>
            <a:xfrm>
              <a:off x="4286248" y="2357430"/>
              <a:ext cx="1357322" cy="714380"/>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tr-TR" dirty="0"/>
                <a:t>Ara Ödeme</a:t>
              </a:r>
            </a:p>
          </p:txBody>
        </p:sp>
        <p:sp>
          <p:nvSpPr>
            <p:cNvPr id="9" name="8 Oval"/>
            <p:cNvSpPr/>
            <p:nvPr/>
          </p:nvSpPr>
          <p:spPr>
            <a:xfrm>
              <a:off x="5857884" y="2357430"/>
              <a:ext cx="1357322" cy="714380"/>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tr-TR" dirty="0"/>
                <a:t>Nihai Ödeme</a:t>
              </a:r>
            </a:p>
          </p:txBody>
        </p:sp>
        <p:sp>
          <p:nvSpPr>
            <p:cNvPr id="12" name="11 Yuvarlatılmış Dikdörtgen"/>
            <p:cNvSpPr/>
            <p:nvPr/>
          </p:nvSpPr>
          <p:spPr>
            <a:xfrm>
              <a:off x="714348" y="3357562"/>
              <a:ext cx="1785950" cy="500066"/>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tr-TR" dirty="0" smtClean="0"/>
                <a:t>TR63-11-TSA</a:t>
              </a:r>
              <a:endParaRPr lang="tr-TR" dirty="0"/>
            </a:p>
          </p:txBody>
        </p:sp>
        <p:sp>
          <p:nvSpPr>
            <p:cNvPr id="42015" name="13 Metin kutusu"/>
            <p:cNvSpPr txBox="1">
              <a:spLocks noChangeArrowheads="1"/>
            </p:cNvSpPr>
            <p:nvPr/>
          </p:nvSpPr>
          <p:spPr bwMode="auto">
            <a:xfrm>
              <a:off x="2786050" y="3357562"/>
              <a:ext cx="857256" cy="461665"/>
            </a:xfrm>
            <a:prstGeom prst="rect">
              <a:avLst/>
            </a:prstGeom>
            <a:noFill/>
            <a:ln w="9525">
              <a:noFill/>
              <a:miter lim="800000"/>
              <a:headEnd/>
              <a:tailEnd/>
            </a:ln>
          </p:spPr>
          <p:txBody>
            <a:bodyPr>
              <a:spAutoFit/>
            </a:bodyPr>
            <a:lstStyle/>
            <a:p>
              <a:r>
                <a:rPr lang="tr-TR" sz="2400"/>
                <a:t>% 40</a:t>
              </a:r>
            </a:p>
          </p:txBody>
        </p:sp>
        <p:sp>
          <p:nvSpPr>
            <p:cNvPr id="42016" name="14 Metin kutusu"/>
            <p:cNvSpPr txBox="1">
              <a:spLocks noChangeArrowheads="1"/>
            </p:cNvSpPr>
            <p:nvPr/>
          </p:nvSpPr>
          <p:spPr bwMode="auto">
            <a:xfrm>
              <a:off x="4572000" y="3357562"/>
              <a:ext cx="928694" cy="461665"/>
            </a:xfrm>
            <a:prstGeom prst="rect">
              <a:avLst/>
            </a:prstGeom>
            <a:noFill/>
            <a:ln w="9525">
              <a:noFill/>
              <a:miter lim="800000"/>
              <a:headEnd/>
              <a:tailEnd/>
            </a:ln>
          </p:spPr>
          <p:txBody>
            <a:bodyPr>
              <a:spAutoFit/>
            </a:bodyPr>
            <a:lstStyle/>
            <a:p>
              <a:r>
                <a:rPr lang="tr-TR" sz="2400"/>
                <a:t>% 40</a:t>
              </a:r>
            </a:p>
          </p:txBody>
        </p:sp>
        <p:sp>
          <p:nvSpPr>
            <p:cNvPr id="42017" name="15 Metin kutusu"/>
            <p:cNvSpPr txBox="1">
              <a:spLocks noChangeArrowheads="1"/>
            </p:cNvSpPr>
            <p:nvPr/>
          </p:nvSpPr>
          <p:spPr bwMode="auto">
            <a:xfrm>
              <a:off x="6286512" y="3357562"/>
              <a:ext cx="785818" cy="461665"/>
            </a:xfrm>
            <a:prstGeom prst="rect">
              <a:avLst/>
            </a:prstGeom>
            <a:noFill/>
            <a:ln w="9525">
              <a:noFill/>
              <a:miter lim="800000"/>
              <a:headEnd/>
              <a:tailEnd/>
            </a:ln>
          </p:spPr>
          <p:txBody>
            <a:bodyPr>
              <a:spAutoFit/>
            </a:bodyPr>
            <a:lstStyle/>
            <a:p>
              <a:r>
                <a:rPr lang="tr-TR" sz="2400"/>
                <a:t>% 20</a:t>
              </a:r>
            </a:p>
          </p:txBody>
        </p:sp>
        <p:sp>
          <p:nvSpPr>
            <p:cNvPr id="42018" name="16 Metin kutusu"/>
            <p:cNvSpPr txBox="1">
              <a:spLocks noChangeArrowheads="1"/>
            </p:cNvSpPr>
            <p:nvPr/>
          </p:nvSpPr>
          <p:spPr bwMode="auto">
            <a:xfrm>
              <a:off x="2786050" y="4214818"/>
              <a:ext cx="857256" cy="461665"/>
            </a:xfrm>
            <a:prstGeom prst="rect">
              <a:avLst/>
            </a:prstGeom>
            <a:noFill/>
            <a:ln w="9525">
              <a:noFill/>
              <a:miter lim="800000"/>
              <a:headEnd/>
              <a:tailEnd/>
            </a:ln>
          </p:spPr>
          <p:txBody>
            <a:bodyPr>
              <a:spAutoFit/>
            </a:bodyPr>
            <a:lstStyle/>
            <a:p>
              <a:r>
                <a:rPr lang="tr-TR" sz="2400" dirty="0"/>
                <a:t>% </a:t>
              </a:r>
              <a:r>
                <a:rPr lang="tr-TR" sz="2400" dirty="0" smtClean="0"/>
                <a:t>60</a:t>
              </a:r>
              <a:endParaRPr lang="tr-TR" sz="2400" dirty="0"/>
            </a:p>
          </p:txBody>
        </p:sp>
        <p:sp>
          <p:nvSpPr>
            <p:cNvPr id="42019" name="17 Metin kutusu"/>
            <p:cNvSpPr txBox="1">
              <a:spLocks noChangeArrowheads="1"/>
            </p:cNvSpPr>
            <p:nvPr/>
          </p:nvSpPr>
          <p:spPr bwMode="auto">
            <a:xfrm>
              <a:off x="4572000" y="4214818"/>
              <a:ext cx="928694" cy="461665"/>
            </a:xfrm>
            <a:prstGeom prst="rect">
              <a:avLst/>
            </a:prstGeom>
            <a:noFill/>
            <a:ln w="9525">
              <a:noFill/>
              <a:miter lim="800000"/>
              <a:headEnd/>
              <a:tailEnd/>
            </a:ln>
          </p:spPr>
          <p:txBody>
            <a:bodyPr>
              <a:spAutoFit/>
            </a:bodyPr>
            <a:lstStyle/>
            <a:p>
              <a:r>
                <a:rPr lang="tr-TR" sz="2400" dirty="0"/>
                <a:t>% </a:t>
              </a:r>
              <a:r>
                <a:rPr lang="tr-TR" sz="2400" dirty="0" smtClean="0"/>
                <a:t>30</a:t>
              </a:r>
              <a:endParaRPr lang="tr-TR" sz="2400" dirty="0"/>
            </a:p>
          </p:txBody>
        </p:sp>
        <p:sp>
          <p:nvSpPr>
            <p:cNvPr id="42020" name="18 Metin kutusu"/>
            <p:cNvSpPr txBox="1">
              <a:spLocks noChangeArrowheads="1"/>
            </p:cNvSpPr>
            <p:nvPr/>
          </p:nvSpPr>
          <p:spPr bwMode="auto">
            <a:xfrm>
              <a:off x="6286512" y="4143380"/>
              <a:ext cx="928694" cy="461665"/>
            </a:xfrm>
            <a:prstGeom prst="rect">
              <a:avLst/>
            </a:prstGeom>
            <a:noFill/>
            <a:ln w="9525">
              <a:noFill/>
              <a:miter lim="800000"/>
              <a:headEnd/>
              <a:tailEnd/>
            </a:ln>
          </p:spPr>
          <p:txBody>
            <a:bodyPr>
              <a:spAutoFit/>
            </a:bodyPr>
            <a:lstStyle/>
            <a:p>
              <a:r>
                <a:rPr lang="tr-TR" sz="2400"/>
                <a:t>% 10</a:t>
              </a:r>
            </a:p>
          </p:txBody>
        </p:sp>
        <p:sp>
          <p:nvSpPr>
            <p:cNvPr id="20" name="19 Artı"/>
            <p:cNvSpPr/>
            <p:nvPr/>
          </p:nvSpPr>
          <p:spPr>
            <a:xfrm>
              <a:off x="3857620" y="3429242"/>
              <a:ext cx="428628" cy="35727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p>
          </p:txBody>
        </p:sp>
        <p:sp>
          <p:nvSpPr>
            <p:cNvPr id="21" name="20 Artı"/>
            <p:cNvSpPr/>
            <p:nvPr/>
          </p:nvSpPr>
          <p:spPr>
            <a:xfrm>
              <a:off x="5572132" y="3429242"/>
              <a:ext cx="428628" cy="35727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p>
          </p:txBody>
        </p:sp>
        <p:sp>
          <p:nvSpPr>
            <p:cNvPr id="22" name="21 Artı"/>
            <p:cNvSpPr/>
            <p:nvPr/>
          </p:nvSpPr>
          <p:spPr>
            <a:xfrm>
              <a:off x="3857620" y="4215236"/>
              <a:ext cx="428628" cy="35727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p>
          </p:txBody>
        </p:sp>
        <p:sp>
          <p:nvSpPr>
            <p:cNvPr id="23" name="22 Artı"/>
            <p:cNvSpPr/>
            <p:nvPr/>
          </p:nvSpPr>
          <p:spPr>
            <a:xfrm>
              <a:off x="5572132" y="4215236"/>
              <a:ext cx="428628" cy="35727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p>
          </p:txBody>
        </p:sp>
        <p:sp>
          <p:nvSpPr>
            <p:cNvPr id="24" name="23 Eşittir"/>
            <p:cNvSpPr/>
            <p:nvPr/>
          </p:nvSpPr>
          <p:spPr>
            <a:xfrm>
              <a:off x="7215207" y="3429242"/>
              <a:ext cx="357189" cy="28581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solidFill>
                  <a:schemeClr val="tx1"/>
                </a:solidFill>
              </a:endParaRPr>
            </a:p>
          </p:txBody>
        </p:sp>
        <p:sp>
          <p:nvSpPr>
            <p:cNvPr id="25" name="24 Eşittir"/>
            <p:cNvSpPr/>
            <p:nvPr/>
          </p:nvSpPr>
          <p:spPr>
            <a:xfrm>
              <a:off x="7215207" y="4215236"/>
              <a:ext cx="357189" cy="28581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tr-TR">
                <a:solidFill>
                  <a:schemeClr val="tx1"/>
                </a:solidFill>
              </a:endParaRPr>
            </a:p>
          </p:txBody>
        </p:sp>
        <p:sp>
          <p:nvSpPr>
            <p:cNvPr id="42027" name="25 Metin kutusu"/>
            <p:cNvSpPr txBox="1">
              <a:spLocks noChangeArrowheads="1"/>
            </p:cNvSpPr>
            <p:nvPr/>
          </p:nvSpPr>
          <p:spPr bwMode="auto">
            <a:xfrm>
              <a:off x="7643834" y="3357562"/>
              <a:ext cx="1071570" cy="461665"/>
            </a:xfrm>
            <a:prstGeom prst="rect">
              <a:avLst/>
            </a:prstGeom>
            <a:noFill/>
            <a:ln w="9525">
              <a:noFill/>
              <a:miter lim="800000"/>
              <a:headEnd/>
              <a:tailEnd/>
            </a:ln>
          </p:spPr>
          <p:txBody>
            <a:bodyPr>
              <a:spAutoFit/>
            </a:bodyPr>
            <a:lstStyle/>
            <a:p>
              <a:r>
                <a:rPr lang="tr-TR" sz="2400"/>
                <a:t>% 100</a:t>
              </a:r>
            </a:p>
          </p:txBody>
        </p:sp>
        <p:sp>
          <p:nvSpPr>
            <p:cNvPr id="42028" name="26 Metin kutusu"/>
            <p:cNvSpPr txBox="1">
              <a:spLocks noChangeArrowheads="1"/>
            </p:cNvSpPr>
            <p:nvPr/>
          </p:nvSpPr>
          <p:spPr bwMode="auto">
            <a:xfrm>
              <a:off x="7643834" y="4143380"/>
              <a:ext cx="1071570" cy="461665"/>
            </a:xfrm>
            <a:prstGeom prst="rect">
              <a:avLst/>
            </a:prstGeom>
            <a:noFill/>
            <a:ln w="9525">
              <a:noFill/>
              <a:miter lim="800000"/>
              <a:headEnd/>
              <a:tailEnd/>
            </a:ln>
          </p:spPr>
          <p:txBody>
            <a:bodyPr>
              <a:spAutoFit/>
            </a:bodyPr>
            <a:lstStyle/>
            <a:p>
              <a:r>
                <a:rPr lang="tr-TR" sz="2400"/>
                <a:t>% 100</a:t>
              </a:r>
            </a:p>
          </p:txBody>
        </p:sp>
      </p:grpSp>
      <p:pic>
        <p:nvPicPr>
          <p:cNvPr id="41988" name="Picture 4"/>
          <p:cNvPicPr>
            <a:picLocks noChangeAspect="1" noChangeArrowheads="1"/>
          </p:cNvPicPr>
          <p:nvPr/>
        </p:nvPicPr>
        <p:blipFill>
          <a:blip r:embed="rId3" cstate="print"/>
          <a:srcRect/>
          <a:stretch>
            <a:fillRect/>
          </a:stretch>
        </p:blipFill>
        <p:spPr bwMode="auto">
          <a:xfrm>
            <a:off x="5408613" y="5276850"/>
            <a:ext cx="2663825" cy="1152525"/>
          </a:xfrm>
          <a:prstGeom prst="rect">
            <a:avLst/>
          </a:prstGeom>
          <a:noFill/>
          <a:ln w="9525">
            <a:noFill/>
            <a:miter lim="800000"/>
            <a:headEnd/>
            <a:tailEnd/>
          </a:ln>
        </p:spPr>
      </p:pic>
      <p:sp>
        <p:nvSpPr>
          <p:cNvPr id="29" name="2 Başlık"/>
          <p:cNvSpPr txBox="1">
            <a:spLocks/>
          </p:cNvSpPr>
          <p:nvPr/>
        </p:nvSpPr>
        <p:spPr>
          <a:xfrm>
            <a:off x="2406650" y="-71438"/>
            <a:ext cx="4022725" cy="1066801"/>
          </a:xfrm>
          <a:prstGeom prst="rect">
            <a:avLst/>
          </a:prstGeom>
        </p:spPr>
        <p:txBody>
          <a:bodyPr anchor="ctr">
            <a:normAutofit/>
          </a:bodyPr>
          <a:lstStyle/>
          <a:p>
            <a:pPr algn="ctr" fontAlgn="auto">
              <a:spcAft>
                <a:spcPts val="0"/>
              </a:spcAft>
              <a:defRPr/>
            </a:pPr>
            <a:r>
              <a:rPr lang="tr-TR" sz="2000" b="1" dirty="0" smtClean="0">
                <a:solidFill>
                  <a:schemeClr val="bg1"/>
                </a:solidFill>
                <a:latin typeface="+mn-lt"/>
                <a:ea typeface="+mj-ea"/>
                <a:cs typeface="+mj-cs"/>
              </a:rPr>
              <a:t>ÖDEME PROSEDÜRLERİ</a:t>
            </a:r>
            <a:endParaRPr lang="tr-TR" sz="2000" b="1" dirty="0">
              <a:solidFill>
                <a:schemeClr val="bg1"/>
              </a:solidFill>
              <a:latin typeface="+mn-lt"/>
              <a:ea typeface="+mj-ea"/>
              <a:cs typeface="+mj-cs"/>
            </a:endParaRPr>
          </a:p>
        </p:txBody>
      </p:sp>
      <p:sp>
        <p:nvSpPr>
          <p:cNvPr id="33" name="32 Yuvarlatılmış Dikdörtgen"/>
          <p:cNvSpPr/>
          <p:nvPr/>
        </p:nvSpPr>
        <p:spPr>
          <a:xfrm>
            <a:off x="714348" y="3786190"/>
            <a:ext cx="1785950" cy="500066"/>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tr-TR" dirty="0" smtClean="0"/>
              <a:t>TR63-11-TRZM</a:t>
            </a:r>
            <a:endParaRPr lang="tr-TR" dirty="0"/>
          </a:p>
        </p:txBody>
      </p:sp>
    </p:spTree>
  </p:cSld>
  <p:clrMapOvr>
    <a:masterClrMapping/>
  </p:clrMapOvr>
  <p:transition spd="med" advClick="0">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37CD3B0-C856-4260-85D2-EAEA760415AC}" type="slidenum">
              <a:rPr lang="tr-TR"/>
              <a:pPr fontAlgn="base">
                <a:spcBef>
                  <a:spcPct val="0"/>
                </a:spcBef>
                <a:spcAft>
                  <a:spcPct val="0"/>
                </a:spcAft>
              </a:pPr>
              <a:t>42</a:t>
            </a:fld>
            <a:endParaRPr lang="tr-TR"/>
          </a:p>
        </p:txBody>
      </p:sp>
      <p:sp>
        <p:nvSpPr>
          <p:cNvPr id="4" name="2 İçerik Yer Tutucusu"/>
          <p:cNvSpPr txBox="1">
            <a:spLocks/>
          </p:cNvSpPr>
          <p:nvPr/>
        </p:nvSpPr>
        <p:spPr>
          <a:xfrm>
            <a:off x="467544" y="3212976"/>
            <a:ext cx="8229600" cy="3095625"/>
          </a:xfrm>
          <a:prstGeom prst="rect">
            <a:avLst/>
          </a:prstGeom>
        </p:spPr>
        <p:txBody>
          <a:bodyPr>
            <a:normAutofit fontScale="70000" lnSpcReduction="20000"/>
          </a:bodyPr>
          <a:lstStyle/>
          <a:p>
            <a:pPr marL="228600" indent="-228600" fontAlgn="auto">
              <a:spcBef>
                <a:spcPts val="300"/>
              </a:spcBef>
              <a:spcAft>
                <a:spcPts val="0"/>
              </a:spcAft>
              <a:buClr>
                <a:schemeClr val="accent3"/>
              </a:buClr>
              <a:buFont typeface="Arial" pitchFamily="34" charset="0"/>
              <a:buNone/>
              <a:defRPr/>
            </a:pPr>
            <a:r>
              <a:rPr lang="tr-TR" sz="2800" b="1" dirty="0" smtClean="0">
                <a:solidFill>
                  <a:srgbClr val="FF0000"/>
                </a:solidFill>
                <a:latin typeface="+mn-lt"/>
                <a:cs typeface="+mn-cs"/>
              </a:rPr>
              <a:t>Ön </a:t>
            </a:r>
            <a:r>
              <a:rPr lang="tr-TR" sz="2800" b="1" dirty="0">
                <a:solidFill>
                  <a:srgbClr val="FF0000"/>
                </a:solidFill>
                <a:latin typeface="+mn-lt"/>
                <a:cs typeface="+mn-cs"/>
              </a:rPr>
              <a:t>Ödeme: </a:t>
            </a:r>
          </a:p>
          <a:p>
            <a:pPr marL="228600" indent="-228600" fontAlgn="auto">
              <a:spcBef>
                <a:spcPts val="300"/>
              </a:spcBef>
              <a:spcAft>
                <a:spcPts val="0"/>
              </a:spcAft>
              <a:buClr>
                <a:schemeClr val="accent3"/>
              </a:buClr>
              <a:buFont typeface="Arial" pitchFamily="34" charset="0"/>
              <a:buNone/>
              <a:defRPr/>
            </a:pPr>
            <a:r>
              <a:rPr lang="tr-TR" sz="2800" dirty="0">
                <a:latin typeface="+mn-lt"/>
                <a:cs typeface="+mn-cs"/>
              </a:rPr>
              <a:t>		</a:t>
            </a:r>
            <a:r>
              <a:rPr lang="tr-TR" sz="2800" dirty="0" smtClean="0">
                <a:latin typeface="+mn-lt"/>
                <a:cs typeface="+mn-cs"/>
              </a:rPr>
              <a:t>Yararlanıcı (b) kadar miktarı Proje Hesabına yatırdıktan sonra (a</a:t>
            </a:r>
            <a:r>
              <a:rPr lang="tr-TR" sz="2800" dirty="0">
                <a:latin typeface="+mn-lt"/>
                <a:cs typeface="+mn-cs"/>
              </a:rPr>
              <a:t>) kadar ödeme avans olarak yatırılır.</a:t>
            </a:r>
          </a:p>
          <a:p>
            <a:pPr marL="228600" indent="-228600" fontAlgn="auto">
              <a:spcBef>
                <a:spcPts val="300"/>
              </a:spcBef>
              <a:spcAft>
                <a:spcPts val="0"/>
              </a:spcAft>
              <a:buClr>
                <a:schemeClr val="accent3"/>
              </a:buClr>
              <a:buFont typeface="Arial" pitchFamily="34" charset="0"/>
              <a:buNone/>
              <a:defRPr/>
            </a:pPr>
            <a:r>
              <a:rPr lang="tr-TR" sz="2800" b="1" dirty="0">
                <a:solidFill>
                  <a:srgbClr val="FF0000"/>
                </a:solidFill>
                <a:latin typeface="+mn-lt"/>
                <a:cs typeface="+mn-cs"/>
              </a:rPr>
              <a:t>Ara Ödeme:</a:t>
            </a:r>
          </a:p>
          <a:p>
            <a:pPr marL="228600" indent="-228600" fontAlgn="auto">
              <a:spcBef>
                <a:spcPts val="300"/>
              </a:spcBef>
              <a:spcAft>
                <a:spcPts val="0"/>
              </a:spcAft>
              <a:buClr>
                <a:schemeClr val="accent3"/>
              </a:buClr>
              <a:buFont typeface="Arial" pitchFamily="34" charset="0"/>
              <a:buNone/>
              <a:defRPr/>
            </a:pPr>
            <a:r>
              <a:rPr lang="tr-TR" sz="2800" dirty="0">
                <a:latin typeface="+mn-lt"/>
                <a:cs typeface="+mn-cs"/>
              </a:rPr>
              <a:t>		Eğer (c) kadar ödeme talep ediliyorsa (a)+(b)+(c)+(d) kadar harcama yapılarak Ara Rapor verilir. Ara Rapor incelenip onaylanarak (c) kadar ödeme ödenir.</a:t>
            </a:r>
          </a:p>
          <a:p>
            <a:pPr marL="228600" indent="-228600" fontAlgn="auto">
              <a:spcBef>
                <a:spcPts val="300"/>
              </a:spcBef>
              <a:spcAft>
                <a:spcPts val="0"/>
              </a:spcAft>
              <a:buClr>
                <a:schemeClr val="accent3"/>
              </a:buClr>
              <a:buFont typeface="Arial" pitchFamily="34" charset="0"/>
              <a:buNone/>
              <a:defRPr/>
            </a:pPr>
            <a:r>
              <a:rPr lang="tr-TR" sz="2800" b="1" dirty="0">
                <a:solidFill>
                  <a:srgbClr val="FF0000"/>
                </a:solidFill>
                <a:latin typeface="+mn-lt"/>
                <a:cs typeface="+mn-cs"/>
              </a:rPr>
              <a:t>Nihai Ödeme:</a:t>
            </a:r>
          </a:p>
          <a:p>
            <a:pPr marL="228600" indent="-228600" fontAlgn="auto">
              <a:spcBef>
                <a:spcPts val="300"/>
              </a:spcBef>
              <a:spcAft>
                <a:spcPts val="0"/>
              </a:spcAft>
              <a:buClr>
                <a:schemeClr val="accent3"/>
              </a:buClr>
              <a:buFont typeface="Arial" pitchFamily="34" charset="0"/>
              <a:buNone/>
              <a:defRPr/>
            </a:pPr>
            <a:r>
              <a:rPr lang="tr-TR" sz="2800" dirty="0">
                <a:latin typeface="+mn-lt"/>
                <a:cs typeface="+mn-cs"/>
              </a:rPr>
              <a:t>		(e) ve (f) tutarındaki harcama yapıldıktan sonra Nihai Rapor verilir, </a:t>
            </a:r>
          </a:p>
          <a:p>
            <a:pPr marL="228600" indent="-228600" fontAlgn="auto">
              <a:spcBef>
                <a:spcPts val="300"/>
              </a:spcBef>
              <a:spcAft>
                <a:spcPts val="0"/>
              </a:spcAft>
              <a:buClr>
                <a:schemeClr val="accent3"/>
              </a:buClr>
              <a:buFont typeface="Arial" pitchFamily="34" charset="0"/>
              <a:buNone/>
              <a:defRPr/>
            </a:pPr>
            <a:r>
              <a:rPr lang="tr-TR" sz="2800" dirty="0">
                <a:latin typeface="+mn-lt"/>
                <a:cs typeface="+mn-cs"/>
              </a:rPr>
              <a:t>		(e) kadar ödeme inceleme sonucunda ödenir.</a:t>
            </a:r>
          </a:p>
        </p:txBody>
      </p:sp>
      <p:graphicFrame>
        <p:nvGraphicFramePr>
          <p:cNvPr id="5" name="6 İçerik Yer Tutucusu"/>
          <p:cNvGraphicFramePr>
            <a:graphicFrameLocks/>
          </p:cNvGraphicFramePr>
          <p:nvPr/>
        </p:nvGraphicFramePr>
        <p:xfrm>
          <a:off x="1619672" y="1052735"/>
          <a:ext cx="6120679" cy="1813422"/>
        </p:xfrm>
        <a:graphic>
          <a:graphicData uri="http://schemas.openxmlformats.org/drawingml/2006/table">
            <a:tbl>
              <a:tblPr firstRow="1" bandRow="1">
                <a:tableStyleId>{5C22544A-7EE6-4342-B048-85BDC9FD1C3A}</a:tableStyleId>
              </a:tblPr>
              <a:tblGrid>
                <a:gridCol w="1573889"/>
                <a:gridCol w="1748766"/>
                <a:gridCol w="1573889"/>
                <a:gridCol w="1224135"/>
              </a:tblGrid>
              <a:tr h="370794">
                <a:tc>
                  <a:txBody>
                    <a:bodyPr/>
                    <a:lstStyle/>
                    <a:p>
                      <a:pPr algn="ctr"/>
                      <a:r>
                        <a:rPr lang="tr-TR" dirty="0" smtClean="0"/>
                        <a:t>Ödeme</a:t>
                      </a:r>
                      <a:endParaRPr lang="tr-TR" dirty="0"/>
                    </a:p>
                  </a:txBody>
                  <a:tcPr/>
                </a:tc>
                <a:tc>
                  <a:txBody>
                    <a:bodyPr/>
                    <a:lstStyle/>
                    <a:p>
                      <a:pPr algn="ctr"/>
                      <a:r>
                        <a:rPr lang="tr-TR" dirty="0" smtClean="0"/>
                        <a:t>DOĞAKA</a:t>
                      </a:r>
                      <a:endParaRPr lang="tr-TR" dirty="0"/>
                    </a:p>
                  </a:txBody>
                  <a:tcPr/>
                </a:tc>
                <a:tc>
                  <a:txBody>
                    <a:bodyPr/>
                    <a:lstStyle/>
                    <a:p>
                      <a:pPr algn="ctr"/>
                      <a:r>
                        <a:rPr lang="tr-TR" dirty="0" smtClean="0"/>
                        <a:t>Yararlanıcı</a:t>
                      </a:r>
                      <a:endParaRPr lang="tr-TR" dirty="0"/>
                    </a:p>
                  </a:txBody>
                  <a:tcPr/>
                </a:tc>
                <a:tc>
                  <a:txBody>
                    <a:bodyPr/>
                    <a:lstStyle/>
                    <a:p>
                      <a:pPr algn="ctr"/>
                      <a:r>
                        <a:rPr lang="tr-TR" dirty="0" smtClean="0"/>
                        <a:t>Oran</a:t>
                      </a:r>
                      <a:r>
                        <a:rPr lang="tr-TR" baseline="0" dirty="0" smtClean="0"/>
                        <a:t> </a:t>
                      </a:r>
                      <a:endParaRPr lang="tr-TR" dirty="0"/>
                    </a:p>
                  </a:txBody>
                  <a:tcPr/>
                </a:tc>
              </a:tr>
              <a:tr h="370794">
                <a:tc>
                  <a:txBody>
                    <a:bodyPr/>
                    <a:lstStyle/>
                    <a:p>
                      <a:pPr algn="ctr"/>
                      <a:r>
                        <a:rPr lang="tr-TR" b="1" dirty="0" smtClean="0">
                          <a:solidFill>
                            <a:schemeClr val="bg1"/>
                          </a:solidFill>
                        </a:rPr>
                        <a:t>Ön</a:t>
                      </a:r>
                      <a:endParaRPr lang="tr-TR" b="1" dirty="0">
                        <a:solidFill>
                          <a:schemeClr val="bg1"/>
                        </a:solidFill>
                      </a:endParaRPr>
                    </a:p>
                  </a:txBody>
                  <a:tcPr>
                    <a:solidFill>
                      <a:schemeClr val="accent4">
                        <a:lumMod val="60000"/>
                        <a:lumOff val="40000"/>
                      </a:schemeClr>
                    </a:solidFill>
                  </a:tcPr>
                </a:tc>
                <a:tc>
                  <a:txBody>
                    <a:bodyPr/>
                    <a:lstStyle/>
                    <a:p>
                      <a:pPr algn="ctr" fontAlgn="b"/>
                      <a:r>
                        <a:rPr lang="tr-TR" sz="1600" b="1" i="0" u="none" strike="noStrike" dirty="0" smtClean="0">
                          <a:solidFill>
                            <a:srgbClr val="000000"/>
                          </a:solidFill>
                          <a:latin typeface="Calibri"/>
                        </a:rPr>
                        <a:t>(a)</a:t>
                      </a:r>
                      <a:r>
                        <a:rPr lang="tr-TR" sz="1600" b="1" i="0" u="none" strike="noStrike" baseline="0" dirty="0" smtClean="0">
                          <a:solidFill>
                            <a:srgbClr val="000000"/>
                          </a:solidFill>
                          <a:latin typeface="Calibri"/>
                        </a:rPr>
                        <a:t>     40</a:t>
                      </a:r>
                      <a:r>
                        <a:rPr lang="tr-TR" sz="1600" b="1" i="0" u="none" strike="noStrike" dirty="0" smtClean="0">
                          <a:solidFill>
                            <a:srgbClr val="000000"/>
                          </a:solidFill>
                          <a:latin typeface="Calibri"/>
                        </a:rPr>
                        <a:t>.000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smtClean="0">
                          <a:solidFill>
                            <a:srgbClr val="000000"/>
                          </a:solidFill>
                          <a:latin typeface="Calibri"/>
                        </a:rPr>
                        <a:t>(b)</a:t>
                      </a:r>
                      <a:r>
                        <a:rPr lang="tr-TR" sz="1600" b="1" i="0" u="none" strike="noStrike" baseline="0" dirty="0" smtClean="0">
                          <a:solidFill>
                            <a:srgbClr val="000000"/>
                          </a:solidFill>
                          <a:latin typeface="Calibri"/>
                        </a:rPr>
                        <a:t>     40.</a:t>
                      </a:r>
                      <a:r>
                        <a:rPr lang="tr-TR" sz="1600" b="1" i="0" u="none" strike="noStrike" dirty="0" smtClean="0">
                          <a:solidFill>
                            <a:srgbClr val="000000"/>
                          </a:solidFill>
                          <a:latin typeface="Calibri"/>
                        </a:rPr>
                        <a:t>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smtClean="0">
                          <a:solidFill>
                            <a:srgbClr val="000000"/>
                          </a:solidFill>
                          <a:latin typeface="Calibri"/>
                        </a:rPr>
                        <a:t>40%</a:t>
                      </a:r>
                      <a:endParaRPr lang="tr-TR" sz="1600" b="1" i="0" u="none" strike="noStrike" dirty="0">
                        <a:solidFill>
                          <a:srgbClr val="000000"/>
                        </a:solidFill>
                        <a:latin typeface="Calibri"/>
                      </a:endParaRPr>
                    </a:p>
                  </a:txBody>
                  <a:tcPr marL="8991" marR="8991" marT="8991" marB="0" anchor="b"/>
                </a:tc>
              </a:tr>
              <a:tr h="370794">
                <a:tc>
                  <a:txBody>
                    <a:bodyPr/>
                    <a:lstStyle/>
                    <a:p>
                      <a:pPr algn="ctr"/>
                      <a:r>
                        <a:rPr lang="tr-TR" b="1" dirty="0" smtClean="0">
                          <a:solidFill>
                            <a:schemeClr val="bg1"/>
                          </a:solidFill>
                        </a:rPr>
                        <a:t>Ara</a:t>
                      </a:r>
                      <a:endParaRPr lang="tr-TR" b="1" dirty="0">
                        <a:solidFill>
                          <a:schemeClr val="bg1"/>
                        </a:solidFill>
                      </a:endParaRPr>
                    </a:p>
                  </a:txBody>
                  <a:tcPr>
                    <a:solidFill>
                      <a:schemeClr val="accent4">
                        <a:lumMod val="60000"/>
                        <a:lumOff val="40000"/>
                      </a:schemeClr>
                    </a:solidFill>
                  </a:tcPr>
                </a:tc>
                <a:tc>
                  <a:txBody>
                    <a:bodyPr/>
                    <a:lstStyle/>
                    <a:p>
                      <a:pPr algn="ctr" fontAlgn="b"/>
                      <a:r>
                        <a:rPr lang="tr-TR" sz="1600" b="1" i="0" u="none" strike="noStrike" dirty="0" smtClean="0">
                          <a:solidFill>
                            <a:srgbClr val="000000"/>
                          </a:solidFill>
                          <a:latin typeface="Calibri"/>
                        </a:rPr>
                        <a:t>(c)     40.000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smtClean="0">
                          <a:solidFill>
                            <a:srgbClr val="000000"/>
                          </a:solidFill>
                          <a:latin typeface="Calibri"/>
                        </a:rPr>
                        <a:t>(d)     40.000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smtClean="0">
                          <a:solidFill>
                            <a:srgbClr val="000000"/>
                          </a:solidFill>
                          <a:latin typeface="Calibri"/>
                        </a:rPr>
                        <a:t>40</a:t>
                      </a:r>
                      <a:r>
                        <a:rPr lang="tr-TR" sz="1600" b="1" i="0" u="none" strike="noStrike" dirty="0">
                          <a:solidFill>
                            <a:srgbClr val="000000"/>
                          </a:solidFill>
                          <a:latin typeface="Calibri"/>
                        </a:rPr>
                        <a:t>%</a:t>
                      </a:r>
                    </a:p>
                  </a:txBody>
                  <a:tcPr marL="8991" marR="8991" marT="8991" marB="0" anchor="b"/>
                </a:tc>
              </a:tr>
              <a:tr h="365715">
                <a:tc>
                  <a:txBody>
                    <a:bodyPr/>
                    <a:lstStyle/>
                    <a:p>
                      <a:pPr algn="ctr"/>
                      <a:r>
                        <a:rPr lang="tr-TR" b="1" dirty="0" smtClean="0">
                          <a:solidFill>
                            <a:schemeClr val="bg1"/>
                          </a:solidFill>
                        </a:rPr>
                        <a:t>Nihai</a:t>
                      </a:r>
                      <a:endParaRPr lang="tr-TR" b="1" dirty="0">
                        <a:solidFill>
                          <a:schemeClr val="bg1"/>
                        </a:solidFill>
                      </a:endParaRPr>
                    </a:p>
                  </a:txBody>
                  <a:tcPr>
                    <a:solidFill>
                      <a:schemeClr val="accent4">
                        <a:lumMod val="60000"/>
                        <a:lumOff val="40000"/>
                      </a:schemeClr>
                    </a:solidFill>
                  </a:tcPr>
                </a:tc>
                <a:tc>
                  <a:txBody>
                    <a:bodyPr/>
                    <a:lstStyle/>
                    <a:p>
                      <a:pPr algn="ctr" fontAlgn="b"/>
                      <a:r>
                        <a:rPr lang="tr-TR" sz="1600" b="1" i="0" u="none" strike="noStrike" dirty="0" smtClean="0">
                          <a:solidFill>
                            <a:srgbClr val="000000"/>
                          </a:solidFill>
                          <a:latin typeface="Calibri"/>
                        </a:rPr>
                        <a:t>(</a:t>
                      </a:r>
                      <a:r>
                        <a:rPr lang="tr-TR" sz="1600" b="1" i="0" u="none" strike="noStrike" dirty="0" smtClean="0">
                          <a:solidFill>
                            <a:srgbClr val="000000"/>
                          </a:solidFill>
                          <a:latin typeface="+mn-lt"/>
                        </a:rPr>
                        <a:t>e)       20.000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smtClean="0">
                          <a:solidFill>
                            <a:srgbClr val="000000"/>
                          </a:solidFill>
                          <a:latin typeface="Calibri"/>
                        </a:rPr>
                        <a:t>(</a:t>
                      </a:r>
                      <a:r>
                        <a:rPr lang="tr-TR" sz="1600" b="1" i="0" u="none" strike="noStrike" dirty="0" smtClean="0">
                          <a:solidFill>
                            <a:srgbClr val="000000"/>
                          </a:solidFill>
                          <a:latin typeface="+mn-lt"/>
                        </a:rPr>
                        <a:t>f)    20.000</a:t>
                      </a:r>
                      <a:endParaRPr lang="tr-TR" sz="1600" b="1" i="0" u="none" strike="noStrike" dirty="0">
                        <a:solidFill>
                          <a:srgbClr val="000000"/>
                        </a:solidFill>
                        <a:latin typeface="Calibri"/>
                      </a:endParaRPr>
                    </a:p>
                  </a:txBody>
                  <a:tcPr marL="8991" marR="8991" marT="8991" marB="0" anchor="b"/>
                </a:tc>
                <a:tc>
                  <a:txBody>
                    <a:bodyPr/>
                    <a:lstStyle/>
                    <a:p>
                      <a:pPr algn="ctr" fontAlgn="b"/>
                      <a:r>
                        <a:rPr lang="tr-TR" sz="1600" b="1" i="0" u="none" strike="noStrike" dirty="0">
                          <a:solidFill>
                            <a:srgbClr val="000000"/>
                          </a:solidFill>
                          <a:latin typeface="Calibri"/>
                        </a:rPr>
                        <a:t>20%</a:t>
                      </a:r>
                    </a:p>
                  </a:txBody>
                  <a:tcPr marL="8991" marR="8991" marT="8991" marB="0" anchor="b"/>
                </a:tc>
              </a:tr>
              <a:tr h="335239">
                <a:tc>
                  <a:txBody>
                    <a:bodyPr/>
                    <a:lstStyle/>
                    <a:p>
                      <a:pPr algn="ctr"/>
                      <a:r>
                        <a:rPr lang="tr-TR" sz="1600" b="1" dirty="0" smtClean="0">
                          <a:solidFill>
                            <a:schemeClr val="tx1"/>
                          </a:solidFill>
                        </a:rPr>
                        <a:t>Toplam</a:t>
                      </a:r>
                      <a:endParaRPr lang="tr-TR" b="1" dirty="0">
                        <a:solidFill>
                          <a:schemeClr val="tx1"/>
                        </a:solidFill>
                      </a:endParaRPr>
                    </a:p>
                  </a:txBody>
                  <a:tcPr>
                    <a:solidFill>
                      <a:srgbClr val="99FF99"/>
                    </a:solidFill>
                  </a:tcPr>
                </a:tc>
                <a:tc>
                  <a:txBody>
                    <a:bodyPr/>
                    <a:lstStyle/>
                    <a:p>
                      <a:pPr algn="ctr" fontAlgn="b"/>
                      <a:r>
                        <a:rPr lang="tr-TR" sz="1600" b="1" i="0" u="none" strike="noStrike" dirty="0" smtClean="0">
                          <a:solidFill>
                            <a:srgbClr val="000000"/>
                          </a:solidFill>
                          <a:latin typeface="Calibri"/>
                        </a:rPr>
                        <a:t>          100.000</a:t>
                      </a:r>
                      <a:endParaRPr lang="tr-TR" sz="1600" b="1" i="0" u="none" strike="noStrike" dirty="0">
                        <a:solidFill>
                          <a:srgbClr val="000000"/>
                        </a:solidFill>
                        <a:latin typeface="Calibri"/>
                      </a:endParaRPr>
                    </a:p>
                  </a:txBody>
                  <a:tcPr marL="8991" marR="8991" marT="8991" marB="0" anchor="b">
                    <a:solidFill>
                      <a:srgbClr val="99FF99"/>
                    </a:solidFill>
                  </a:tcPr>
                </a:tc>
                <a:tc>
                  <a:txBody>
                    <a:bodyPr/>
                    <a:lstStyle/>
                    <a:p>
                      <a:pPr algn="ctr" fontAlgn="b"/>
                      <a:r>
                        <a:rPr lang="tr-TR" sz="1600" b="1" i="0" u="none" strike="noStrike" dirty="0" smtClean="0">
                          <a:solidFill>
                            <a:srgbClr val="000000"/>
                          </a:solidFill>
                          <a:latin typeface="Calibri"/>
                        </a:rPr>
                        <a:t>          100.000</a:t>
                      </a:r>
                      <a:endParaRPr lang="tr-TR" sz="1600" b="1" i="0" u="none" strike="noStrike" dirty="0">
                        <a:solidFill>
                          <a:srgbClr val="000000"/>
                        </a:solidFill>
                        <a:latin typeface="Calibri"/>
                      </a:endParaRPr>
                    </a:p>
                  </a:txBody>
                  <a:tcPr marL="8991" marR="8991" marT="8991" marB="0" anchor="b">
                    <a:solidFill>
                      <a:srgbClr val="99FF99"/>
                    </a:solidFill>
                  </a:tcPr>
                </a:tc>
                <a:tc>
                  <a:txBody>
                    <a:bodyPr/>
                    <a:lstStyle/>
                    <a:p>
                      <a:pPr algn="ctr" fontAlgn="b"/>
                      <a:r>
                        <a:rPr lang="tr-TR" sz="1600" b="1" i="0" u="none" strike="noStrike" dirty="0" smtClean="0">
                          <a:solidFill>
                            <a:srgbClr val="000000"/>
                          </a:solidFill>
                          <a:latin typeface="Calibri"/>
                        </a:rPr>
                        <a:t>100%</a:t>
                      </a:r>
                      <a:endParaRPr lang="tr-TR" sz="1600" b="1" i="0" u="none" strike="noStrike" dirty="0">
                        <a:solidFill>
                          <a:srgbClr val="000000"/>
                        </a:solidFill>
                        <a:latin typeface="Calibri"/>
                      </a:endParaRPr>
                    </a:p>
                  </a:txBody>
                  <a:tcPr marL="8991" marR="8991" marT="8991" marB="0" anchor="b">
                    <a:solidFill>
                      <a:srgbClr val="99FF99"/>
                    </a:solidFill>
                  </a:tcPr>
                </a:tc>
              </a:tr>
            </a:tbl>
          </a:graphicData>
        </a:graphic>
      </p:graphicFrame>
      <p:sp>
        <p:nvSpPr>
          <p:cNvPr id="7" name="2 Başlık"/>
          <p:cNvSpPr txBox="1">
            <a:spLocks/>
          </p:cNvSpPr>
          <p:nvPr/>
        </p:nvSpPr>
        <p:spPr>
          <a:xfrm>
            <a:off x="2343150" y="142875"/>
            <a:ext cx="3943350" cy="642938"/>
          </a:xfrm>
          <a:prstGeom prst="rect">
            <a:avLst/>
          </a:prstGeom>
        </p:spPr>
        <p:txBody>
          <a:bodyPr anchor="ctr">
            <a:normAutofit/>
          </a:bodyPr>
          <a:lstStyle/>
          <a:p>
            <a:pPr fontAlgn="auto">
              <a:spcAft>
                <a:spcPts val="0"/>
              </a:spcAft>
              <a:defRPr/>
            </a:pPr>
            <a:r>
              <a:rPr lang="tr-TR" sz="3200" b="1" dirty="0">
                <a:solidFill>
                  <a:schemeClr val="bg1"/>
                </a:solidFill>
                <a:latin typeface="+mn-lt"/>
                <a:ea typeface="+mj-ea"/>
                <a:cs typeface="+mj-cs"/>
              </a:rPr>
              <a:t>Ödeme Prosedürleri</a:t>
            </a:r>
          </a:p>
        </p:txBody>
      </p:sp>
    </p:spTree>
  </p:cSld>
  <p:clrMapOvr>
    <a:masterClrMapping/>
  </p:clrMapOvr>
  <p:transition spd="med" advClick="0">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D13A7C1-015E-4FE7-AF27-3509E28FF718}" type="slidenum">
              <a:rPr lang="tr-TR"/>
              <a:pPr fontAlgn="base">
                <a:spcBef>
                  <a:spcPct val="0"/>
                </a:spcBef>
                <a:spcAft>
                  <a:spcPct val="0"/>
                </a:spcAft>
              </a:pPr>
              <a:t>43</a:t>
            </a:fld>
            <a:endParaRPr lang="tr-TR"/>
          </a:p>
        </p:txBody>
      </p:sp>
      <p:sp>
        <p:nvSpPr>
          <p:cNvPr id="44035" name="Rectangle 2"/>
          <p:cNvSpPr>
            <a:spLocks noGrp="1" noChangeArrowheads="1"/>
          </p:cNvSpPr>
          <p:nvPr>
            <p:ph type="title"/>
          </p:nvPr>
        </p:nvSpPr>
        <p:spPr>
          <a:xfrm>
            <a:off x="1619672" y="188640"/>
            <a:ext cx="6192688" cy="648072"/>
          </a:xfrm>
        </p:spPr>
        <p:txBody>
          <a:bodyPr/>
          <a:lstStyle/>
          <a:p>
            <a:pPr algn="ctr"/>
            <a:r>
              <a:rPr lang="tr-TR" sz="2800" dirty="0" smtClean="0">
                <a:solidFill>
                  <a:schemeClr val="bg1"/>
                </a:solidFill>
              </a:rPr>
              <a:t>Ödemelerle İlgili Genel Esaslar</a:t>
            </a:r>
          </a:p>
        </p:txBody>
      </p:sp>
      <p:sp>
        <p:nvSpPr>
          <p:cNvPr id="44036" name="Rectangle 3"/>
          <p:cNvSpPr>
            <a:spLocks noGrp="1" noChangeArrowheads="1"/>
          </p:cNvSpPr>
          <p:nvPr>
            <p:ph type="body" idx="1"/>
          </p:nvPr>
        </p:nvSpPr>
        <p:spPr>
          <a:xfrm>
            <a:off x="539552" y="1268760"/>
            <a:ext cx="8135938" cy="4968875"/>
          </a:xfrm>
        </p:spPr>
        <p:txBody>
          <a:bodyPr/>
          <a:lstStyle/>
          <a:p>
            <a:pPr marL="609600" indent="-609600" algn="just">
              <a:lnSpc>
                <a:spcPct val="150000"/>
              </a:lnSpc>
              <a:buFontTx/>
              <a:buAutoNum type="arabicPeriod"/>
            </a:pPr>
            <a:r>
              <a:rPr lang="tr-TR" sz="2000" dirty="0" smtClean="0"/>
              <a:t>Ödemeler, Ön Ödeme hariç, hak ediş esasına göre yapılır. </a:t>
            </a:r>
          </a:p>
          <a:p>
            <a:pPr marL="609600" indent="-609600" algn="just">
              <a:lnSpc>
                <a:spcPct val="150000"/>
              </a:lnSpc>
              <a:buFontTx/>
              <a:buAutoNum type="arabicPeriod"/>
            </a:pPr>
            <a:r>
              <a:rPr lang="tr-TR" sz="2000" dirty="0" smtClean="0"/>
              <a:t>Ödeme yararlanıcının ödeme talebine istinaden yapılır.</a:t>
            </a:r>
          </a:p>
          <a:p>
            <a:pPr marL="609600" indent="-609600" algn="just">
              <a:lnSpc>
                <a:spcPct val="150000"/>
              </a:lnSpc>
              <a:buFontTx/>
              <a:buAutoNum type="arabicPeriod"/>
            </a:pPr>
            <a:r>
              <a:rPr lang="tr-TR" sz="2000" dirty="0" smtClean="0"/>
              <a:t>Ödemelerin hak edilmesi için usulüne uygun harcanması gerekir.</a:t>
            </a:r>
          </a:p>
          <a:p>
            <a:pPr marL="609600" indent="-609600" algn="just">
              <a:lnSpc>
                <a:spcPct val="150000"/>
              </a:lnSpc>
              <a:buFontTx/>
              <a:buAutoNum type="arabicPeriod"/>
            </a:pPr>
            <a:r>
              <a:rPr lang="tr-TR" sz="2000" dirty="0" smtClean="0"/>
              <a:t>Projeye ilişkin tüm ödemeler proje hesabından bir başka hesaba transfer şeklinde yapılır.</a:t>
            </a:r>
          </a:p>
          <a:p>
            <a:pPr marL="609600" indent="-609600" algn="just">
              <a:lnSpc>
                <a:spcPct val="150000"/>
              </a:lnSpc>
              <a:buFontTx/>
              <a:buAutoNum type="arabicPeriod"/>
            </a:pPr>
            <a:r>
              <a:rPr lang="tr-TR" sz="2000" dirty="0" smtClean="0"/>
              <a:t>Proje personeli, tedarikçi, hizmet sağlayıcı, taşeron gibi projeye dahil olan taraflar dışında başka hiç kimseye proje hesabından transfer yapılamaz.</a:t>
            </a:r>
          </a:p>
        </p:txBody>
      </p:sp>
    </p:spTree>
  </p:cSld>
  <p:clrMapOvr>
    <a:masterClrMapping/>
  </p:clrMapOvr>
  <p:transition spd="med" advClick="0">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67544" y="908720"/>
            <a:ext cx="820891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2250" algn="just" defTabSz="914400" rtl="0" eaLnBrk="1" fontAlgn="base" latinLnBrk="0" hangingPunct="1">
              <a:lnSpc>
                <a:spcPct val="100000"/>
              </a:lnSpc>
              <a:spcBef>
                <a:spcPct val="0"/>
              </a:spcBef>
              <a:spcAft>
                <a:spcPct val="0"/>
              </a:spcAft>
              <a:buClrTx/>
              <a:buSzTx/>
              <a:buFontTx/>
              <a:buNone/>
              <a:tabLst/>
            </a:pPr>
            <a:r>
              <a:rPr kumimoji="0" lang="tr-TR" sz="2000" b="1" i="0" u="sng" strike="noStrike" cap="none" normalizeH="0" baseline="0" dirty="0" smtClean="0">
                <a:ln>
                  <a:noFill/>
                </a:ln>
                <a:effectLst/>
                <a:ea typeface="Times New Roman" pitchFamily="18" charset="0"/>
                <a:cs typeface="Times New Roman" pitchFamily="18" charset="0"/>
              </a:rPr>
              <a:t>Hak ediş kavramının iki temel unsuru; </a:t>
            </a:r>
          </a:p>
          <a:p>
            <a:pPr marL="0" marR="0" lvl="0" indent="222250" algn="just" defTabSz="914400" rtl="0" eaLnBrk="1" fontAlgn="base" latinLnBrk="0" hangingPunct="1">
              <a:lnSpc>
                <a:spcPct val="100000"/>
              </a:lnSpc>
              <a:spcBef>
                <a:spcPct val="0"/>
              </a:spcBef>
              <a:spcAft>
                <a:spcPct val="0"/>
              </a:spcAft>
              <a:buClrTx/>
              <a:buSzTx/>
              <a:buFontTx/>
              <a:buAutoNum type="arabicPeriod"/>
              <a:tabLst/>
            </a:pPr>
            <a:r>
              <a:rPr lang="tr-TR" sz="2000" b="1" dirty="0" smtClean="0">
                <a:ea typeface="Times New Roman" pitchFamily="18" charset="0"/>
                <a:cs typeface="Times New Roman" pitchFamily="18" charset="0"/>
              </a:rPr>
              <a:t>İ</a:t>
            </a:r>
            <a:r>
              <a:rPr kumimoji="0" lang="tr-TR" sz="2000" b="1" i="0" u="none" strike="noStrike" cap="none" normalizeH="0" baseline="0" dirty="0" smtClean="0">
                <a:ln>
                  <a:noFill/>
                </a:ln>
                <a:solidFill>
                  <a:schemeClr val="tx1"/>
                </a:solidFill>
                <a:effectLst/>
                <a:ea typeface="Times New Roman" pitchFamily="18" charset="0"/>
                <a:cs typeface="Times New Roman" pitchFamily="18" charset="0"/>
              </a:rPr>
              <a:t>şin yapılması/fiziki gerçekleşmesi </a:t>
            </a:r>
          </a:p>
          <a:p>
            <a:pPr marL="0" marR="0" lvl="0" indent="222250" algn="just" defTabSz="914400" rtl="0" eaLnBrk="1" fontAlgn="base" latinLnBrk="0" hangingPunct="1">
              <a:lnSpc>
                <a:spcPct val="100000"/>
              </a:lnSpc>
              <a:spcBef>
                <a:spcPct val="0"/>
              </a:spcBef>
              <a:spcAft>
                <a:spcPct val="0"/>
              </a:spcAft>
              <a:buClrTx/>
              <a:buSzTx/>
              <a:buFontTx/>
              <a:buAutoNum type="arabicPeriod"/>
              <a:tabLst/>
            </a:pPr>
            <a:r>
              <a:rPr kumimoji="0" lang="tr-TR" sz="2000" b="1" i="0" u="none" strike="noStrike" cap="none" normalizeH="0" baseline="0" dirty="0" smtClean="0">
                <a:ln>
                  <a:noFill/>
                </a:ln>
                <a:solidFill>
                  <a:schemeClr val="tx1"/>
                </a:solidFill>
                <a:effectLst/>
                <a:ea typeface="Times New Roman" pitchFamily="18" charset="0"/>
                <a:cs typeface="Times New Roman" pitchFamily="18" charset="0"/>
              </a:rPr>
              <a:t>Alacağın tahakkuk etmesidir. </a:t>
            </a:r>
            <a:endParaRPr lang="tr-TR" sz="2000" b="1" dirty="0" smtClean="0">
              <a:ea typeface="Times New Roman" pitchFamily="18" charset="0"/>
              <a:cs typeface="Times New Roman" pitchFamily="18" charset="0"/>
            </a:endParaRPr>
          </a:p>
          <a:p>
            <a:pPr marL="0" marR="0" lvl="0" indent="222250" algn="just" defTabSz="914400" rtl="0" eaLnBrk="1" fontAlgn="base" latinLnBrk="0" hangingPunct="1">
              <a:lnSpc>
                <a:spcPct val="100000"/>
              </a:lnSpc>
              <a:spcBef>
                <a:spcPct val="0"/>
              </a:spcBef>
              <a:spcAft>
                <a:spcPct val="0"/>
              </a:spcAft>
              <a:buClrTx/>
              <a:buSzTx/>
              <a:tabLst/>
            </a:pPr>
            <a:endParaRPr lang="tr-TR" sz="2000" b="1" dirty="0" smtClean="0">
              <a:ea typeface="Times New Roman" pitchFamily="18" charset="0"/>
              <a:cs typeface="Times New Roman" pitchFamily="18" charset="0"/>
            </a:endParaRPr>
          </a:p>
          <a:p>
            <a:pPr marL="0" marR="0" lvl="0" indent="222250" algn="just" defTabSz="914400" rtl="0" eaLnBrk="1" fontAlgn="base" latinLnBrk="0" hangingPunct="1">
              <a:lnSpc>
                <a:spcPct val="100000"/>
              </a:lnSpc>
              <a:spcBef>
                <a:spcPct val="0"/>
              </a:spcBef>
              <a:spcAft>
                <a:spcPct val="0"/>
              </a:spcAft>
              <a:buClrTx/>
              <a:buSzTx/>
              <a:tabLst/>
            </a:pPr>
            <a:r>
              <a:rPr kumimoji="0" lang="tr-TR" sz="2000" b="0" i="0" u="none" strike="noStrike" cap="none" normalizeH="0" baseline="0" dirty="0" smtClean="0">
                <a:ln>
                  <a:noFill/>
                </a:ln>
                <a:solidFill>
                  <a:schemeClr val="tx1"/>
                </a:solidFill>
                <a:effectLst/>
                <a:ea typeface="Times New Roman" pitchFamily="18" charset="0"/>
                <a:cs typeface="Times New Roman" pitchFamily="18" charset="0"/>
              </a:rPr>
              <a:t>Alacağın tahakkuk ettiği sözleşme, fatura ve teslim/kabul belgesi vb. belgeleri ajansa ara rapor içinde sunularak gösterilecektir. </a:t>
            </a:r>
          </a:p>
          <a:p>
            <a:pPr marL="0" marR="0" lvl="0" indent="222250" algn="just" defTabSz="914400" rtl="0" eaLnBrk="1" fontAlgn="base" latinLnBrk="0" hangingPunct="1">
              <a:lnSpc>
                <a:spcPct val="100000"/>
              </a:lnSpc>
              <a:spcBef>
                <a:spcPct val="0"/>
              </a:spcBef>
              <a:spcAft>
                <a:spcPct val="0"/>
              </a:spcAft>
              <a:buClrTx/>
              <a:buSzTx/>
              <a:tabLst/>
            </a:pPr>
            <a:endParaRPr kumimoji="0" lang="tr-TR" sz="2000" b="0" i="0" u="none" strike="noStrike" cap="none" normalizeH="0" baseline="0" dirty="0" smtClean="0">
              <a:ln>
                <a:noFill/>
              </a:ln>
              <a:solidFill>
                <a:schemeClr val="tx1"/>
              </a:solidFill>
              <a:effectLst/>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tr-TR" sz="2000" b="1" i="0" u="none" strike="noStrike" cap="none" normalizeH="0" baseline="0" dirty="0" smtClean="0">
                <a:ln>
                  <a:noFill/>
                </a:ln>
                <a:solidFill>
                  <a:schemeClr val="tx1"/>
                </a:solidFill>
                <a:effectLst/>
                <a:ea typeface="Times New Roman" pitchFamily="18" charset="0"/>
                <a:cs typeface="Times New Roman" pitchFamily="18" charset="0"/>
              </a:rPr>
              <a:t>Öte yandan, </a:t>
            </a:r>
            <a:r>
              <a:rPr kumimoji="0" lang="tr-TR" sz="2000" b="1" i="0" u="sng" strike="noStrike" cap="none" normalizeH="0" baseline="0" dirty="0" smtClean="0">
                <a:ln>
                  <a:noFill/>
                </a:ln>
                <a:solidFill>
                  <a:schemeClr val="tx1"/>
                </a:solidFill>
                <a:effectLst/>
                <a:ea typeface="Times New Roman" pitchFamily="18" charset="0"/>
                <a:cs typeface="Times New Roman" pitchFamily="18" charset="0"/>
              </a:rPr>
              <a:t>proje uygulama süresi içinde</a:t>
            </a:r>
            <a:r>
              <a:rPr kumimoji="0" lang="tr-TR" sz="2000" b="1" i="0" u="none" strike="noStrike" cap="none" normalizeH="0" baseline="0" dirty="0" smtClean="0">
                <a:ln>
                  <a:noFill/>
                </a:ln>
                <a:solidFill>
                  <a:schemeClr val="tx1"/>
                </a:solidFill>
                <a:effectLst/>
                <a:ea typeface="Times New Roman" pitchFamily="18" charset="0"/>
                <a:cs typeface="Times New Roman" pitchFamily="18" charset="0"/>
              </a:rPr>
              <a:t> faaliyetler tamamlanmış, ekipman/mal kabulleri yapılmış, tüm faturalar alınmış ve </a:t>
            </a:r>
            <a:r>
              <a:rPr kumimoji="0" lang="tr-TR" sz="2000" b="1" i="0" u="sng" strike="noStrike" cap="none" normalizeH="0" baseline="0" dirty="0" smtClean="0">
                <a:ln>
                  <a:noFill/>
                </a:ln>
                <a:solidFill>
                  <a:srgbClr val="FF0000"/>
                </a:solidFill>
                <a:effectLst/>
                <a:ea typeface="Times New Roman" pitchFamily="18" charset="0"/>
                <a:cs typeface="Times New Roman" pitchFamily="18" charset="0"/>
              </a:rPr>
              <a:t>tüm ödemeler proje banka hesabı kullanılarak tamamlanmış olmalıdır.</a:t>
            </a:r>
            <a:r>
              <a:rPr kumimoji="0" lang="tr-TR" sz="2000" b="0" i="0" u="sng" strike="noStrike" cap="none" normalizeH="0" baseline="0" dirty="0" smtClean="0">
                <a:ln>
                  <a:noFill/>
                </a:ln>
                <a:solidFill>
                  <a:srgbClr val="FF0000"/>
                </a:solidFill>
                <a:effectLst/>
                <a:ea typeface="Times New Roman" pitchFamily="18" charset="0"/>
                <a:cs typeface="Times New Roman" pitchFamily="18" charset="0"/>
              </a:rPr>
              <a:t> </a:t>
            </a:r>
            <a:r>
              <a:rPr kumimoji="0" lang="tr-TR" sz="2000" b="0" i="0" u="none" strike="noStrike" cap="none" normalizeH="0" baseline="0" dirty="0" smtClean="0">
                <a:ln>
                  <a:noFill/>
                </a:ln>
                <a:solidFill>
                  <a:schemeClr val="tx1"/>
                </a:solidFill>
                <a:effectLst/>
                <a:ea typeface="Times New Roman" pitchFamily="18" charset="0"/>
                <a:cs typeface="Times New Roman" pitchFamily="18" charset="0"/>
              </a:rPr>
              <a:t>Proje uygulama süresi bitiminden sonra 1 ay içinde ajansa sunulacak nihai rapor içerisinde tüm harcamalar için </a:t>
            </a:r>
            <a:r>
              <a:rPr kumimoji="0" lang="tr-TR" sz="2000" b="1" i="0" u="sng" strike="noStrike" cap="none" normalizeH="0" baseline="0" dirty="0" smtClean="0">
                <a:ln>
                  <a:noFill/>
                </a:ln>
                <a:solidFill>
                  <a:srgbClr val="FF0000"/>
                </a:solidFill>
                <a:effectLst/>
                <a:ea typeface="Times New Roman" pitchFamily="18" charset="0"/>
                <a:cs typeface="Times New Roman" pitchFamily="18" charset="0"/>
              </a:rPr>
              <a:t>banka dekontu/dekontları mutlaka sunulmalıdır. </a:t>
            </a:r>
          </a:p>
          <a:p>
            <a:pPr marL="0" marR="0" lvl="0" indent="269875" algn="just" defTabSz="914400" rtl="0" eaLnBrk="0" fontAlgn="base" latinLnBrk="0" hangingPunct="0">
              <a:lnSpc>
                <a:spcPct val="100000"/>
              </a:lnSpc>
              <a:spcBef>
                <a:spcPct val="0"/>
              </a:spcBef>
              <a:spcAft>
                <a:spcPct val="0"/>
              </a:spcAft>
              <a:buClrTx/>
              <a:buSzTx/>
              <a:buFontTx/>
              <a:buNone/>
              <a:tabLst/>
            </a:pPr>
            <a:endParaRPr kumimoji="0" lang="tr-TR" sz="2000" b="1" i="0" u="sng" strike="noStrike" cap="none" normalizeH="0" baseline="0" dirty="0" smtClean="0">
              <a:ln>
                <a:noFill/>
              </a:ln>
              <a:solidFill>
                <a:srgbClr val="FF0000"/>
              </a:solidFill>
              <a:effectLst/>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tr-TR" sz="2000" b="1" i="0" u="sng" strike="noStrike" cap="none" normalizeH="0" baseline="0" dirty="0" smtClean="0">
                <a:ln>
                  <a:noFill/>
                </a:ln>
                <a:solidFill>
                  <a:srgbClr val="FF0000"/>
                </a:solidFill>
                <a:effectLst/>
                <a:ea typeface="Times New Roman" pitchFamily="18" charset="0"/>
                <a:cs typeface="Times New Roman" pitchFamily="18" charset="0"/>
              </a:rPr>
              <a:t>Faydalanıcı </a:t>
            </a:r>
            <a:r>
              <a:rPr lang="tr-TR" sz="2000" b="1" u="sng" dirty="0" smtClean="0">
                <a:solidFill>
                  <a:srgbClr val="FF0000"/>
                </a:solidFill>
                <a:ea typeface="Times New Roman" pitchFamily="18" charset="0"/>
                <a:cs typeface="Times New Roman" pitchFamily="18" charset="0"/>
              </a:rPr>
              <a:t>Eş F</a:t>
            </a:r>
            <a:r>
              <a:rPr kumimoji="0" lang="tr-TR" sz="2000" b="1" i="0" u="sng" strike="noStrike" cap="none" normalizeH="0" baseline="0" dirty="0" smtClean="0">
                <a:ln>
                  <a:noFill/>
                </a:ln>
                <a:solidFill>
                  <a:srgbClr val="FF0000"/>
                </a:solidFill>
                <a:effectLst/>
                <a:ea typeface="Times New Roman" pitchFamily="18" charset="0"/>
                <a:cs typeface="Times New Roman" pitchFamily="18" charset="0"/>
              </a:rPr>
              <a:t>inansmanı dahil tüm ödemeler, proje hesabından yapılmalıdır.</a:t>
            </a:r>
            <a:r>
              <a:rPr kumimoji="0" lang="tr-TR" sz="2000" b="0" i="0" u="none" strike="noStrike" cap="none" normalizeH="0" baseline="0" dirty="0" smtClean="0">
                <a:ln>
                  <a:noFill/>
                </a:ln>
                <a:solidFill>
                  <a:schemeClr val="tx1"/>
                </a:solidFill>
                <a:effectLst/>
                <a:ea typeface="Times New Roman" pitchFamily="18" charset="0"/>
                <a:cs typeface="Times New Roman" pitchFamily="18" charset="0"/>
              </a:rPr>
              <a:t> Ara ve nihai ödeme yapılırken, faydalanıcının rapor dönemi içinde harcaması gereken </a:t>
            </a:r>
            <a:r>
              <a:rPr lang="tr-TR" sz="2000" dirty="0" smtClean="0">
                <a:ea typeface="Times New Roman" pitchFamily="18" charset="0"/>
                <a:cs typeface="Times New Roman" pitchFamily="18" charset="0"/>
              </a:rPr>
              <a:t>E</a:t>
            </a:r>
            <a:r>
              <a:rPr kumimoji="0" lang="tr-TR" sz="2000" b="0" i="0" u="none" strike="noStrike" cap="none" normalizeH="0" baseline="0" dirty="0" smtClean="0">
                <a:ln>
                  <a:noFill/>
                </a:ln>
                <a:solidFill>
                  <a:schemeClr val="tx1"/>
                </a:solidFill>
                <a:effectLst/>
                <a:ea typeface="Times New Roman" pitchFamily="18" charset="0"/>
                <a:cs typeface="Times New Roman" pitchFamily="18" charset="0"/>
              </a:rPr>
              <a:t>ş Finansman tutarının harcanıp harcanmadığı kontrol edilecektir.</a:t>
            </a:r>
            <a:endParaRPr kumimoji="0" lang="tr-TR" sz="2000" b="0" i="0" u="none" strike="noStrike" cap="none" normalizeH="0" baseline="0" dirty="0" smtClean="0">
              <a:ln>
                <a:noFill/>
              </a:ln>
              <a:solidFill>
                <a:schemeClr val="tx1"/>
              </a:solidFill>
              <a:effectLst/>
              <a:cs typeface="Arial" pitchFamily="34" charset="0"/>
            </a:endParaRPr>
          </a:p>
        </p:txBody>
      </p:sp>
      <p:sp>
        <p:nvSpPr>
          <p:cNvPr id="5" name="Rectangle 2"/>
          <p:cNvSpPr>
            <a:spLocks noGrp="1" noChangeArrowheads="1"/>
          </p:cNvSpPr>
          <p:nvPr>
            <p:ph type="title"/>
          </p:nvPr>
        </p:nvSpPr>
        <p:spPr>
          <a:xfrm>
            <a:off x="1619672" y="188640"/>
            <a:ext cx="6192688" cy="648072"/>
          </a:xfrm>
        </p:spPr>
        <p:txBody>
          <a:bodyPr/>
          <a:lstStyle/>
          <a:p>
            <a:pPr algn="ctr"/>
            <a:r>
              <a:rPr lang="tr-TR" sz="2800" dirty="0" smtClean="0">
                <a:solidFill>
                  <a:schemeClr val="bg1"/>
                </a:solidFill>
              </a:rPr>
              <a:t>Ödemelerle İlgili Genel Esaslar</a:t>
            </a:r>
          </a:p>
        </p:txBody>
      </p:sp>
    </p:spTree>
  </p:cSld>
  <p:clrMapOvr>
    <a:masterClrMapping/>
  </p:clrMapOvr>
  <p:transition spd="med" advClick="0">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2 İçerik Yer Tutucusu"/>
          <p:cNvSpPr>
            <a:spLocks noGrp="1"/>
          </p:cNvSpPr>
          <p:nvPr>
            <p:ph idx="1"/>
          </p:nvPr>
        </p:nvSpPr>
        <p:spPr>
          <a:xfrm>
            <a:off x="457200" y="1052513"/>
            <a:ext cx="8229600" cy="5256212"/>
          </a:xfrm>
        </p:spPr>
        <p:txBody>
          <a:bodyPr/>
          <a:lstStyle/>
          <a:p>
            <a:pPr lvl="1">
              <a:buFont typeface="Arial" charset="0"/>
              <a:buChar char="–"/>
            </a:pPr>
            <a:r>
              <a:rPr lang="tr-TR" sz="2200" dirty="0" smtClean="0">
                <a:solidFill>
                  <a:srgbClr val="2D5559"/>
                </a:solidFill>
              </a:rPr>
              <a:t>Sözleşme imzasından sonraki 45 gün içinde yapılacak ilk izleme ziyareti sonrasında,</a:t>
            </a:r>
          </a:p>
          <a:p>
            <a:pPr lvl="1">
              <a:buFont typeface="Arial" charset="0"/>
              <a:buChar char="–"/>
            </a:pPr>
            <a:r>
              <a:rPr lang="tr-TR" sz="2200" dirty="0" smtClean="0">
                <a:solidFill>
                  <a:srgbClr val="2D5559"/>
                </a:solidFill>
              </a:rPr>
              <a:t>Risk değerlendirmesine göre TR63-11-TSA için</a:t>
            </a:r>
            <a:r>
              <a:rPr lang="tr-TR" sz="2200" b="1" u="sng" dirty="0" smtClean="0">
                <a:solidFill>
                  <a:srgbClr val="2D5559"/>
                </a:solidFill>
              </a:rPr>
              <a:t> desteğin %40’ı</a:t>
            </a:r>
            <a:r>
              <a:rPr lang="tr-TR" sz="2200" b="1" dirty="0" smtClean="0">
                <a:solidFill>
                  <a:srgbClr val="2D5559"/>
                </a:solidFill>
              </a:rPr>
              <a:t>,</a:t>
            </a:r>
            <a:r>
              <a:rPr lang="tr-TR" sz="2200" dirty="0" smtClean="0">
                <a:solidFill>
                  <a:srgbClr val="2D5559"/>
                </a:solidFill>
              </a:rPr>
              <a:t> TR63-11-TRZM için </a:t>
            </a:r>
            <a:r>
              <a:rPr lang="tr-TR" sz="2200" b="1" u="sng" dirty="0" smtClean="0">
                <a:solidFill>
                  <a:srgbClr val="2D5559"/>
                </a:solidFill>
              </a:rPr>
              <a:t>desteğin %60’ı </a:t>
            </a:r>
            <a:r>
              <a:rPr lang="tr-TR" sz="2200" dirty="0" smtClean="0">
                <a:solidFill>
                  <a:srgbClr val="2D5559"/>
                </a:solidFill>
              </a:rPr>
              <a:t>Avans şeklinde,</a:t>
            </a:r>
          </a:p>
          <a:p>
            <a:pPr lvl="1">
              <a:buFont typeface="Arial" charset="0"/>
              <a:buChar char="–"/>
            </a:pPr>
            <a:r>
              <a:rPr lang="tr-TR" sz="2200" dirty="0" smtClean="0">
                <a:solidFill>
                  <a:srgbClr val="2D5559"/>
                </a:solidFill>
              </a:rPr>
              <a:t>Kâr amacı güden gerçek ve tüzel kişiler ile kamu kurumu niteliğindeki meslek kuruluşlarından Teminat Mektupları alındıktan sonra, </a:t>
            </a:r>
          </a:p>
          <a:p>
            <a:pPr lvl="1" algn="just">
              <a:buFont typeface="Arial" charset="0"/>
              <a:buChar char="–"/>
            </a:pPr>
            <a:r>
              <a:rPr lang="tr-TR" sz="2200" dirty="0" smtClean="0">
                <a:solidFill>
                  <a:srgbClr val="2D5559"/>
                </a:solidFill>
              </a:rPr>
              <a:t>Mükellef yararlanıcıların proje Toplam Bütçe tutarı üzerinden sözleşme için damga vergisi tahakkukuna ait belgenin Ajansa sunulması sonrasında,</a:t>
            </a:r>
          </a:p>
          <a:p>
            <a:pPr lvl="1">
              <a:buFont typeface="Arial" charset="0"/>
              <a:buChar char="–"/>
            </a:pPr>
            <a:r>
              <a:rPr lang="tr-TR" sz="2200" dirty="0" smtClean="0">
                <a:solidFill>
                  <a:srgbClr val="2D5559"/>
                </a:solidFill>
              </a:rPr>
              <a:t>Proje hesabına, yatırılır.</a:t>
            </a:r>
          </a:p>
        </p:txBody>
      </p:sp>
      <p:sp>
        <p:nvSpPr>
          <p:cNvPr id="45059" name="3 Dikdörtgen"/>
          <p:cNvSpPr>
            <a:spLocks noChangeArrowheads="1"/>
          </p:cNvSpPr>
          <p:nvPr/>
        </p:nvSpPr>
        <p:spPr bwMode="auto">
          <a:xfrm>
            <a:off x="1908175" y="260350"/>
            <a:ext cx="4572000" cy="400110"/>
          </a:xfrm>
          <a:prstGeom prst="rect">
            <a:avLst/>
          </a:prstGeom>
          <a:noFill/>
          <a:ln w="9525">
            <a:noFill/>
            <a:miter lim="800000"/>
            <a:headEnd/>
            <a:tailEnd/>
          </a:ln>
        </p:spPr>
        <p:txBody>
          <a:bodyPr>
            <a:spAutoFit/>
          </a:bodyPr>
          <a:lstStyle/>
          <a:p>
            <a:pPr algn="ctr"/>
            <a:r>
              <a:rPr lang="tr-TR" sz="2000" b="1" dirty="0">
                <a:solidFill>
                  <a:schemeClr val="bg1"/>
                </a:solidFill>
              </a:rPr>
              <a:t>ÖN ÖDEME</a:t>
            </a:r>
          </a:p>
        </p:txBody>
      </p:sp>
      <p:sp>
        <p:nvSpPr>
          <p:cNvPr id="45060" name="4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D5B8F70-1BB4-4844-B727-34D717DD9E6B}" type="slidenum">
              <a:rPr lang="tr-TR"/>
              <a:pPr fontAlgn="base">
                <a:spcBef>
                  <a:spcPct val="0"/>
                </a:spcBef>
                <a:spcAft>
                  <a:spcPct val="0"/>
                </a:spcAft>
              </a:pPr>
              <a:t>45</a:t>
            </a:fld>
            <a:endParaRPr lang="tr-TR"/>
          </a:p>
        </p:txBody>
      </p:sp>
    </p:spTree>
  </p:cSld>
  <p:clrMapOvr>
    <a:masterClrMapping/>
  </p:clrMapOvr>
  <p:transition spd="med" advClick="0">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2 İçerik Yer Tutucusu"/>
          <p:cNvSpPr>
            <a:spLocks noGrp="1"/>
          </p:cNvSpPr>
          <p:nvPr>
            <p:ph idx="1"/>
          </p:nvPr>
        </p:nvSpPr>
        <p:spPr>
          <a:xfrm>
            <a:off x="457200" y="1125538"/>
            <a:ext cx="7859713" cy="2374900"/>
          </a:xfrm>
        </p:spPr>
        <p:txBody>
          <a:bodyPr/>
          <a:lstStyle/>
          <a:p>
            <a:pPr lvl="1" algn="just">
              <a:buFont typeface="Arial" charset="0"/>
              <a:buChar char="–"/>
            </a:pPr>
            <a:r>
              <a:rPr lang="tr-TR" sz="2200" dirty="0" smtClean="0"/>
              <a:t>Ödeme talebine istinaden hak ediş usulüne göre yapılır.</a:t>
            </a:r>
          </a:p>
          <a:p>
            <a:pPr lvl="1" algn="just">
              <a:buFont typeface="Arial" charset="0"/>
              <a:buChar char="–"/>
            </a:pPr>
            <a:r>
              <a:rPr lang="tr-TR" sz="2200" dirty="0" smtClean="0"/>
              <a:t>Sözleşmede belirlenen dönemde,</a:t>
            </a:r>
          </a:p>
          <a:p>
            <a:pPr lvl="1" algn="just">
              <a:buFont typeface="Arial" charset="0"/>
              <a:buChar char="–"/>
            </a:pPr>
            <a:r>
              <a:rPr lang="tr-TR" sz="2200" dirty="0" smtClean="0"/>
              <a:t>Sunulan </a:t>
            </a:r>
            <a:r>
              <a:rPr lang="tr-TR" sz="2200" dirty="0" smtClean="0">
                <a:solidFill>
                  <a:schemeClr val="tx1"/>
                </a:solidFill>
              </a:rPr>
              <a:t>Ara Raporun </a:t>
            </a:r>
            <a:r>
              <a:rPr lang="tr-TR" sz="2200" dirty="0" smtClean="0"/>
              <a:t>incelenmesi ve uygun bulunup onaylanmasına bağlıdır.</a:t>
            </a:r>
          </a:p>
          <a:p>
            <a:pPr lvl="1" algn="just">
              <a:buFont typeface="Arial" charset="0"/>
              <a:buChar char="–"/>
            </a:pPr>
            <a:r>
              <a:rPr lang="tr-TR" sz="2200" dirty="0" smtClean="0"/>
              <a:t>Proje bütçesinin </a:t>
            </a:r>
            <a:r>
              <a:rPr lang="tr-TR" sz="2200" dirty="0" smtClean="0">
                <a:solidFill>
                  <a:srgbClr val="2D5559"/>
                </a:solidFill>
              </a:rPr>
              <a:t>göre TR63-11-TSA için</a:t>
            </a:r>
            <a:r>
              <a:rPr lang="tr-TR" sz="2200" b="1" u="sng" dirty="0" smtClean="0">
                <a:solidFill>
                  <a:srgbClr val="2D5559"/>
                </a:solidFill>
              </a:rPr>
              <a:t> desteğin %40’ı</a:t>
            </a:r>
            <a:r>
              <a:rPr lang="tr-TR" sz="2200" b="1" dirty="0" smtClean="0">
                <a:solidFill>
                  <a:srgbClr val="2D5559"/>
                </a:solidFill>
              </a:rPr>
              <a:t>,</a:t>
            </a:r>
            <a:r>
              <a:rPr lang="tr-TR" sz="2200" dirty="0" smtClean="0">
                <a:solidFill>
                  <a:srgbClr val="2D5559"/>
                </a:solidFill>
              </a:rPr>
              <a:t> TR63-11-TRZM için </a:t>
            </a:r>
            <a:r>
              <a:rPr lang="tr-TR" sz="2200" b="1" u="sng" dirty="0" smtClean="0">
                <a:solidFill>
                  <a:srgbClr val="2D5559"/>
                </a:solidFill>
              </a:rPr>
              <a:t>desteğin %30’u </a:t>
            </a:r>
            <a:r>
              <a:rPr lang="tr-TR" sz="2200" dirty="0" smtClean="0"/>
              <a:t>harcanmış olmalıdır.</a:t>
            </a:r>
          </a:p>
        </p:txBody>
      </p:sp>
      <p:sp>
        <p:nvSpPr>
          <p:cNvPr id="46083" name="3 Dikdörtgen"/>
          <p:cNvSpPr>
            <a:spLocks noChangeArrowheads="1"/>
          </p:cNvSpPr>
          <p:nvPr/>
        </p:nvSpPr>
        <p:spPr bwMode="auto">
          <a:xfrm>
            <a:off x="1908175" y="260350"/>
            <a:ext cx="4572000" cy="523875"/>
          </a:xfrm>
          <a:prstGeom prst="rect">
            <a:avLst/>
          </a:prstGeom>
          <a:noFill/>
          <a:ln w="9525">
            <a:noFill/>
            <a:miter lim="800000"/>
            <a:headEnd/>
            <a:tailEnd/>
          </a:ln>
        </p:spPr>
        <p:txBody>
          <a:bodyPr>
            <a:spAutoFit/>
          </a:bodyPr>
          <a:lstStyle/>
          <a:p>
            <a:pPr algn="ctr"/>
            <a:r>
              <a:rPr lang="tr-TR" sz="2800" b="1">
                <a:solidFill>
                  <a:schemeClr val="bg1"/>
                </a:solidFill>
              </a:rPr>
              <a:t>ARA ÖDEME</a:t>
            </a:r>
          </a:p>
        </p:txBody>
      </p:sp>
      <p:sp>
        <p:nvSpPr>
          <p:cNvPr id="5" name="Rectangle 3"/>
          <p:cNvSpPr txBox="1">
            <a:spLocks noChangeArrowheads="1"/>
          </p:cNvSpPr>
          <p:nvPr/>
        </p:nvSpPr>
        <p:spPr>
          <a:xfrm>
            <a:off x="971550" y="3644900"/>
            <a:ext cx="5338763" cy="1827213"/>
          </a:xfrm>
          <a:prstGeom prst="rect">
            <a:avLst/>
          </a:prstGeom>
        </p:spPr>
        <p:txBody>
          <a:bodyPr>
            <a:normAutofit/>
          </a:bodyPr>
          <a:lstStyle/>
          <a:p>
            <a:pPr marL="365760" indent="-256032" fontAlgn="auto">
              <a:lnSpc>
                <a:spcPct val="90000"/>
              </a:lnSpc>
              <a:spcBef>
                <a:spcPts val="300"/>
              </a:spcBef>
              <a:spcAft>
                <a:spcPts val="0"/>
              </a:spcAft>
              <a:buClr>
                <a:schemeClr val="accent3"/>
              </a:buClr>
              <a:buFont typeface="Georgia"/>
              <a:buChar char="•"/>
              <a:defRPr/>
            </a:pPr>
            <a:r>
              <a:rPr lang="tr-TR" sz="2400" dirty="0">
                <a:latin typeface="Times New Roman" pitchFamily="18" charset="0"/>
                <a:cs typeface="+mn-cs"/>
              </a:rPr>
              <a:t>Ödeme talebine eklenecekler</a:t>
            </a:r>
          </a:p>
          <a:p>
            <a:pPr marL="1115568" lvl="2" indent="-246888" fontAlgn="auto">
              <a:lnSpc>
                <a:spcPct val="90000"/>
              </a:lnSpc>
              <a:spcBef>
                <a:spcPts val="300"/>
              </a:spcBef>
              <a:spcAft>
                <a:spcPts val="0"/>
              </a:spcAft>
              <a:buClr>
                <a:schemeClr val="accent2"/>
              </a:buClr>
              <a:buFont typeface="Georgia"/>
              <a:buChar char="▫"/>
              <a:defRPr/>
            </a:pPr>
            <a:r>
              <a:rPr lang="tr-TR" sz="2000" dirty="0">
                <a:solidFill>
                  <a:schemeClr val="accent2"/>
                </a:solidFill>
                <a:latin typeface="Times New Roman" pitchFamily="18" charset="0"/>
                <a:cs typeface="+mn-cs"/>
              </a:rPr>
              <a:t>Teknik Rapor</a:t>
            </a:r>
          </a:p>
          <a:p>
            <a:pPr marL="1115568" lvl="2" indent="-246888" fontAlgn="auto">
              <a:lnSpc>
                <a:spcPct val="90000"/>
              </a:lnSpc>
              <a:spcBef>
                <a:spcPts val="300"/>
              </a:spcBef>
              <a:spcAft>
                <a:spcPts val="0"/>
              </a:spcAft>
              <a:buClr>
                <a:schemeClr val="accent2"/>
              </a:buClr>
              <a:buFont typeface="Georgia"/>
              <a:buChar char="▫"/>
              <a:defRPr/>
            </a:pPr>
            <a:r>
              <a:rPr lang="tr-TR" sz="2000" dirty="0">
                <a:solidFill>
                  <a:schemeClr val="accent2"/>
                </a:solidFill>
                <a:latin typeface="Times New Roman" pitchFamily="18" charset="0"/>
                <a:cs typeface="+mn-cs"/>
              </a:rPr>
              <a:t>Mali rapor</a:t>
            </a:r>
          </a:p>
          <a:p>
            <a:pPr marL="1115568" lvl="2" indent="-246888" fontAlgn="auto">
              <a:lnSpc>
                <a:spcPct val="90000"/>
              </a:lnSpc>
              <a:spcBef>
                <a:spcPts val="300"/>
              </a:spcBef>
              <a:spcAft>
                <a:spcPts val="0"/>
              </a:spcAft>
              <a:buClr>
                <a:schemeClr val="accent2"/>
              </a:buClr>
              <a:buFont typeface="Georgia"/>
              <a:buChar char="▫"/>
              <a:defRPr/>
            </a:pPr>
            <a:r>
              <a:rPr lang="tr-TR" sz="2000" dirty="0">
                <a:solidFill>
                  <a:schemeClr val="accent2"/>
                </a:solidFill>
                <a:latin typeface="Times New Roman" pitchFamily="18" charset="0"/>
                <a:cs typeface="+mn-cs"/>
              </a:rPr>
              <a:t>Ödeme Belgeleri</a:t>
            </a:r>
          </a:p>
          <a:p>
            <a:pPr marL="1115568" lvl="2" indent="-246888" fontAlgn="auto">
              <a:lnSpc>
                <a:spcPct val="90000"/>
              </a:lnSpc>
              <a:spcBef>
                <a:spcPts val="300"/>
              </a:spcBef>
              <a:spcAft>
                <a:spcPts val="0"/>
              </a:spcAft>
              <a:buClr>
                <a:schemeClr val="accent2"/>
              </a:buClr>
              <a:buFont typeface="Georgia"/>
              <a:buChar char="▫"/>
              <a:defRPr/>
            </a:pPr>
            <a:r>
              <a:rPr lang="tr-TR" sz="2000" dirty="0">
                <a:solidFill>
                  <a:schemeClr val="accent2"/>
                </a:solidFill>
                <a:latin typeface="Times New Roman" pitchFamily="18" charset="0"/>
                <a:cs typeface="+mn-cs"/>
              </a:rPr>
              <a:t>Alt sözleşmeler</a:t>
            </a:r>
          </a:p>
          <a:p>
            <a:pPr marL="365760" indent="-256032" fontAlgn="auto">
              <a:lnSpc>
                <a:spcPct val="90000"/>
              </a:lnSpc>
              <a:spcBef>
                <a:spcPts val="300"/>
              </a:spcBef>
              <a:spcAft>
                <a:spcPts val="0"/>
              </a:spcAft>
              <a:buClr>
                <a:schemeClr val="accent3"/>
              </a:buClr>
              <a:buFont typeface="Georgia"/>
              <a:buChar char="•"/>
              <a:defRPr/>
            </a:pPr>
            <a:endParaRPr lang="tr-TR" sz="2400" dirty="0">
              <a:latin typeface="Times New Roman" pitchFamily="18" charset="0"/>
              <a:cs typeface="+mn-cs"/>
            </a:endParaRPr>
          </a:p>
          <a:p>
            <a:pPr marL="365760" indent="-256032" fontAlgn="auto">
              <a:lnSpc>
                <a:spcPct val="90000"/>
              </a:lnSpc>
              <a:spcBef>
                <a:spcPts val="300"/>
              </a:spcBef>
              <a:spcAft>
                <a:spcPts val="0"/>
              </a:spcAft>
              <a:buClr>
                <a:schemeClr val="accent3"/>
              </a:buClr>
              <a:buFont typeface="Georgia"/>
              <a:buChar char="•"/>
              <a:defRPr/>
            </a:pPr>
            <a:endParaRPr lang="tr-TR" sz="2400" dirty="0">
              <a:latin typeface="Times New Roman" pitchFamily="18" charset="0"/>
              <a:cs typeface="+mn-cs"/>
            </a:endParaRPr>
          </a:p>
        </p:txBody>
      </p:sp>
      <p:pic>
        <p:nvPicPr>
          <p:cNvPr id="46085" name="Picture 2"/>
          <p:cNvPicPr>
            <a:picLocks noChangeAspect="1" noChangeArrowheads="1"/>
          </p:cNvPicPr>
          <p:nvPr/>
        </p:nvPicPr>
        <p:blipFill>
          <a:blip r:embed="rId2" cstate="print"/>
          <a:srcRect/>
          <a:stretch>
            <a:fillRect/>
          </a:stretch>
        </p:blipFill>
        <p:spPr bwMode="auto">
          <a:xfrm>
            <a:off x="6443663" y="3573463"/>
            <a:ext cx="1193800" cy="1223962"/>
          </a:xfrm>
          <a:prstGeom prst="rect">
            <a:avLst/>
          </a:prstGeom>
          <a:noFill/>
          <a:ln w="9525">
            <a:noFill/>
            <a:miter lim="800000"/>
            <a:headEnd/>
            <a:tailEnd/>
          </a:ln>
        </p:spPr>
      </p:pic>
      <p:sp>
        <p:nvSpPr>
          <p:cNvPr id="46086" name="5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1161EE44-2EA0-45FA-83F0-70A89DD029ED}" type="slidenum">
              <a:rPr lang="tr-TR"/>
              <a:pPr fontAlgn="base">
                <a:spcBef>
                  <a:spcPct val="0"/>
                </a:spcBef>
                <a:spcAft>
                  <a:spcPct val="0"/>
                </a:spcAft>
              </a:pPr>
              <a:t>46</a:t>
            </a:fld>
            <a:endParaRPr lang="tr-TR"/>
          </a:p>
        </p:txBody>
      </p:sp>
    </p:spTree>
  </p:cSld>
  <p:clrMapOvr>
    <a:masterClrMapping/>
  </p:clrMapOvr>
  <p:transition spd="med" advClick="0">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330325"/>
            <a:ext cx="8229600" cy="3313113"/>
          </a:xfrm>
        </p:spPr>
        <p:txBody>
          <a:bodyPr rtlCol="0">
            <a:normAutofit/>
          </a:bodyPr>
          <a:lstStyle/>
          <a:p>
            <a:pPr marL="658368" lvl="1" indent="-246888" fontAlgn="auto">
              <a:spcAft>
                <a:spcPts val="0"/>
              </a:spcAft>
              <a:buFont typeface="Arial" pitchFamily="34" charset="0"/>
              <a:buChar char="–"/>
              <a:defRPr/>
            </a:pPr>
            <a:r>
              <a:rPr lang="tr-TR" sz="2200" b="1" dirty="0" smtClean="0"/>
              <a:t>Sözleşmede belirlenen dönemde,(</a:t>
            </a:r>
            <a:r>
              <a:rPr lang="tr-TR" sz="1800" b="1" dirty="0" smtClean="0"/>
              <a:t>faaliyetlerin tamamlanması sonrasında, proje bitiş tarihi beklenmeksizin nihai rapor sunularak talep edilebilir</a:t>
            </a:r>
            <a:r>
              <a:rPr lang="tr-TR" sz="2200" b="1" dirty="0" smtClean="0"/>
              <a:t>.)</a:t>
            </a:r>
          </a:p>
          <a:p>
            <a:pPr marL="658368" lvl="1" indent="-246888" fontAlgn="auto">
              <a:spcAft>
                <a:spcPts val="0"/>
              </a:spcAft>
              <a:buFont typeface="Arial" pitchFamily="34" charset="0"/>
              <a:buChar char="–"/>
              <a:defRPr/>
            </a:pPr>
            <a:r>
              <a:rPr lang="tr-TR" sz="2200" b="1" dirty="0" smtClean="0"/>
              <a:t>Sunulan Nihai Raporun incelenmesi sonucunda yapılır.</a:t>
            </a:r>
          </a:p>
          <a:p>
            <a:pPr marL="658368" lvl="1" indent="-246888" fontAlgn="auto">
              <a:spcAft>
                <a:spcPts val="0"/>
              </a:spcAft>
              <a:buFont typeface="Arial" pitchFamily="34" charset="0"/>
              <a:buNone/>
              <a:defRPr/>
            </a:pPr>
            <a:endParaRPr lang="tr-TR" sz="2200" b="1" dirty="0" smtClean="0"/>
          </a:p>
          <a:p>
            <a:pPr marL="360363" lvl="1" indent="0" algn="just" fontAlgn="auto">
              <a:spcAft>
                <a:spcPts val="0"/>
              </a:spcAft>
              <a:buFont typeface="Arial" pitchFamily="34" charset="0"/>
              <a:buNone/>
              <a:defRPr/>
            </a:pPr>
            <a:r>
              <a:rPr lang="tr-TR" sz="2200" b="1" dirty="0" smtClean="0"/>
              <a:t>Nihai ödemenin yapılabilmesi için ödemelerin yapılmış olması ve malın/hizmetin teslim alınmış olması veya yapım işinin tamamlanmış olması ön koşuldur. </a:t>
            </a:r>
            <a:endParaRPr lang="tr-TR" sz="8000" b="1" dirty="0" smtClean="0"/>
          </a:p>
          <a:p>
            <a:pPr marL="658368" lvl="1" indent="-246888" fontAlgn="auto">
              <a:spcAft>
                <a:spcPts val="0"/>
              </a:spcAft>
              <a:buFont typeface="Arial" pitchFamily="34" charset="0"/>
              <a:buNone/>
              <a:defRPr/>
            </a:pPr>
            <a:endParaRPr lang="tr-TR" sz="8000" dirty="0" smtClean="0"/>
          </a:p>
        </p:txBody>
      </p:sp>
      <p:sp>
        <p:nvSpPr>
          <p:cNvPr id="47107" name="3 Dikdörtgen"/>
          <p:cNvSpPr>
            <a:spLocks noChangeArrowheads="1"/>
          </p:cNvSpPr>
          <p:nvPr/>
        </p:nvSpPr>
        <p:spPr bwMode="auto">
          <a:xfrm>
            <a:off x="1908175" y="260350"/>
            <a:ext cx="4572000" cy="523875"/>
          </a:xfrm>
          <a:prstGeom prst="rect">
            <a:avLst/>
          </a:prstGeom>
          <a:noFill/>
          <a:ln w="9525">
            <a:noFill/>
            <a:miter lim="800000"/>
            <a:headEnd/>
            <a:tailEnd/>
          </a:ln>
        </p:spPr>
        <p:txBody>
          <a:bodyPr>
            <a:spAutoFit/>
          </a:bodyPr>
          <a:lstStyle/>
          <a:p>
            <a:pPr algn="ctr"/>
            <a:r>
              <a:rPr lang="tr-TR" sz="2800" b="1">
                <a:solidFill>
                  <a:schemeClr val="bg1"/>
                </a:solidFill>
              </a:rPr>
              <a:t>NİHAİ ÖDEME</a:t>
            </a:r>
          </a:p>
        </p:txBody>
      </p:sp>
      <p:sp>
        <p:nvSpPr>
          <p:cNvPr id="47108" name="4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B709873-327D-47D6-88CC-2053FAEEA169}" type="slidenum">
              <a:rPr lang="tr-TR"/>
              <a:pPr fontAlgn="base">
                <a:spcBef>
                  <a:spcPct val="0"/>
                </a:spcBef>
                <a:spcAft>
                  <a:spcPct val="0"/>
                </a:spcAft>
              </a:pPr>
              <a:t>47</a:t>
            </a:fld>
            <a:endParaRPr lang="tr-TR"/>
          </a:p>
        </p:txBody>
      </p:sp>
    </p:spTree>
  </p:cSld>
  <p:clrMapOvr>
    <a:masterClrMapping/>
  </p:clrMapOvr>
  <p:transition spd="med" advClick="0">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4294967295"/>
          </p:nvPr>
        </p:nvSpPr>
        <p:spPr>
          <a:xfrm>
            <a:off x="8174038" y="1588"/>
            <a:ext cx="762000" cy="366712"/>
          </a:xfrm>
          <a:prstGeom prst="rect">
            <a:avLst/>
          </a:prstGeom>
        </p:spPr>
        <p:txBody>
          <a:bodyPr/>
          <a:lstStyle/>
          <a:p>
            <a:pPr>
              <a:defRPr/>
            </a:pPr>
            <a:fld id="{970EA475-C9CE-4E2C-BBAC-E31A74E49FF0}" type="slidenum">
              <a:rPr lang="tr-TR" smtClean="0"/>
              <a:pPr>
                <a:defRPr/>
              </a:pPr>
              <a:t>48</a:t>
            </a:fld>
            <a:endParaRPr lang="tr-TR"/>
          </a:p>
        </p:txBody>
      </p:sp>
      <p:sp>
        <p:nvSpPr>
          <p:cNvPr id="6" name="4 İçerik Yer Tutucusu"/>
          <p:cNvSpPr txBox="1">
            <a:spLocks/>
          </p:cNvSpPr>
          <p:nvPr/>
        </p:nvSpPr>
        <p:spPr bwMode="auto">
          <a:xfrm>
            <a:off x="1763688" y="2708920"/>
            <a:ext cx="5286375" cy="2088232"/>
          </a:xfrm>
          <a:prstGeom prst="rect">
            <a:avLst/>
          </a:prstGeom>
          <a:no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365125" indent="-255588" algn="ctr" fontAlgn="base">
              <a:spcBef>
                <a:spcPts val="300"/>
              </a:spcBef>
              <a:spcAft>
                <a:spcPct val="0"/>
              </a:spcAft>
              <a:buClr>
                <a:srgbClr val="A04DA3"/>
              </a:buClr>
              <a:buFont typeface="Wingdings 2" pitchFamily="18" charset="2"/>
              <a:buNone/>
              <a:defRPr/>
            </a:pPr>
            <a:endParaRPr lang="tr-TR" sz="3600" b="1" u="sng" dirty="0" smtClean="0">
              <a:solidFill>
                <a:prstClr val="white"/>
              </a:solidFill>
              <a:latin typeface="Arial" charset="0"/>
            </a:endParaRPr>
          </a:p>
          <a:p>
            <a:pPr marL="365125" indent="-255588" algn="ctr" fontAlgn="base">
              <a:spcBef>
                <a:spcPts val="300"/>
              </a:spcBef>
              <a:spcAft>
                <a:spcPct val="0"/>
              </a:spcAft>
              <a:buClr>
                <a:srgbClr val="A04DA3"/>
              </a:buClr>
              <a:buFont typeface="Wingdings 2" pitchFamily="18" charset="2"/>
              <a:buNone/>
              <a:defRPr/>
            </a:pPr>
            <a:r>
              <a:rPr lang="tr-TR" sz="3600" b="1" u="sng" dirty="0" smtClean="0">
                <a:solidFill>
                  <a:prstClr val="black"/>
                </a:solidFill>
                <a:effectLst>
                  <a:outerShdw blurRad="38100" dist="38100" dir="2700000" algn="tl">
                    <a:srgbClr val="C0C0C0"/>
                  </a:outerShdw>
                </a:effectLst>
                <a:latin typeface="Arial" charset="0"/>
              </a:rPr>
              <a:t>TEŞEKKÜR EDERİM</a:t>
            </a:r>
          </a:p>
          <a:p>
            <a:pPr marL="365125" indent="-255588" algn="ctr" fontAlgn="base">
              <a:spcBef>
                <a:spcPts val="300"/>
              </a:spcBef>
              <a:spcAft>
                <a:spcPct val="0"/>
              </a:spcAft>
              <a:buClr>
                <a:srgbClr val="A04DA3"/>
              </a:buClr>
              <a:buFont typeface="Wingdings 2" pitchFamily="18" charset="2"/>
              <a:buNone/>
              <a:defRPr/>
            </a:pPr>
            <a:endParaRPr lang="tr-TR" sz="2800" dirty="0" smtClean="0">
              <a:solidFill>
                <a:prstClr val="black"/>
              </a:solidFill>
              <a:latin typeface="Arial" charset="0"/>
            </a:endParaRPr>
          </a:p>
          <a:p>
            <a:pPr marL="365125" indent="-255588" algn="ctr" fontAlgn="base">
              <a:spcBef>
                <a:spcPts val="300"/>
              </a:spcBef>
              <a:spcAft>
                <a:spcPct val="0"/>
              </a:spcAft>
              <a:buClr>
                <a:srgbClr val="A04DA3"/>
              </a:buClr>
              <a:buFont typeface="Wingdings 2" pitchFamily="18" charset="2"/>
              <a:buNone/>
              <a:defRPr/>
            </a:pPr>
            <a:endParaRPr lang="tr-TR" sz="2800" b="1" dirty="0" smtClean="0">
              <a:solidFill>
                <a:prstClr val="black"/>
              </a:solidFill>
              <a:latin typeface="Arial" charset="0"/>
            </a:endParaRPr>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Başlık"/>
          <p:cNvSpPr>
            <a:spLocks noGrp="1"/>
          </p:cNvSpPr>
          <p:nvPr>
            <p:ph type="title" idx="4294967295"/>
          </p:nvPr>
        </p:nvSpPr>
        <p:spPr>
          <a:xfrm>
            <a:off x="1043608" y="980728"/>
            <a:ext cx="6047903" cy="576734"/>
          </a:xfrm>
          <a:prstGeom prst="rect">
            <a:avLst/>
          </a:prstGeom>
        </p:spPr>
        <p:txBody>
          <a:bodyPr/>
          <a:lstStyle/>
          <a:p>
            <a:r>
              <a:rPr lang="tr-TR" sz="2800" b="1" i="1" dirty="0" smtClean="0">
                <a:solidFill>
                  <a:schemeClr val="tx1"/>
                </a:solidFill>
                <a:latin typeface="+mn-lt"/>
              </a:rPr>
              <a:t>İlk İzleme Ziyaretlerinde;</a:t>
            </a:r>
          </a:p>
        </p:txBody>
      </p:sp>
      <p:sp>
        <p:nvSpPr>
          <p:cNvPr id="3" name="2 İçerik Yer Tutucusu"/>
          <p:cNvSpPr>
            <a:spLocks noGrp="1"/>
          </p:cNvSpPr>
          <p:nvPr>
            <p:ph idx="4294967295"/>
          </p:nvPr>
        </p:nvSpPr>
        <p:spPr>
          <a:xfrm>
            <a:off x="468313" y="1844675"/>
            <a:ext cx="8229600" cy="4325938"/>
          </a:xfrm>
          <a:prstGeom prst="rect">
            <a:avLst/>
          </a:prstGeom>
        </p:spPr>
        <p:txBody>
          <a:bodyPr>
            <a:normAutofit lnSpcReduction="10000"/>
          </a:bodyPr>
          <a:lstStyle/>
          <a:p>
            <a:pPr marL="1181862" lvl="2" indent="-514350" fontAlgn="auto">
              <a:spcAft>
                <a:spcPts val="0"/>
              </a:spcAft>
              <a:buFont typeface="+mj-lt"/>
              <a:buAutoNum type="arabicPeriod"/>
              <a:defRPr/>
            </a:pPr>
            <a:r>
              <a:rPr lang="tr-TR" b="1" i="1" dirty="0" smtClean="0"/>
              <a:t>Proje kilit personelinin, özellikle proje yöneticisi, muhasebeci, raporlama sorumlusu, ilk izleme ziyaretinde hazır bulunmasını sağlamak,</a:t>
            </a:r>
          </a:p>
          <a:p>
            <a:pPr marL="1181862" lvl="2" indent="-514350" fontAlgn="auto">
              <a:spcAft>
                <a:spcPts val="0"/>
              </a:spcAft>
              <a:buFont typeface="+mj-lt"/>
              <a:buAutoNum type="arabicPeriod"/>
              <a:defRPr/>
            </a:pPr>
            <a:r>
              <a:rPr lang="tr-TR" b="1" i="1" dirty="0" smtClean="0"/>
              <a:t>İlk izleme ziyaretinde projeleri hakkında destekleyici belgelerle birlikte gerçek ve güncel bilgiler sunmak,</a:t>
            </a:r>
          </a:p>
          <a:p>
            <a:pPr marL="1181862" lvl="2" indent="-514350" fontAlgn="auto">
              <a:spcAft>
                <a:spcPts val="0"/>
              </a:spcAft>
              <a:buFont typeface="+mj-lt"/>
              <a:buAutoNum type="arabicPeriod"/>
              <a:defRPr/>
            </a:pPr>
            <a:r>
              <a:rPr lang="tr-TR" b="1" i="1" dirty="0" smtClean="0"/>
              <a:t>İzleme ekibi ile birlikte düzenli izleme ziyareti takvimine karar vermek,</a:t>
            </a:r>
          </a:p>
          <a:p>
            <a:pPr marL="1181862" lvl="2" indent="-514350" fontAlgn="auto">
              <a:spcAft>
                <a:spcPts val="0"/>
              </a:spcAft>
              <a:buFont typeface="+mj-lt"/>
              <a:buAutoNum type="arabicPeriod" startAt="4"/>
              <a:defRPr/>
            </a:pPr>
            <a:r>
              <a:rPr lang="tr-TR" b="1" i="1" dirty="0" smtClean="0"/>
              <a:t>İzleme ekibinin desteğiyle başvuruda belirlenen performans göstergelerini gözden geçirmek, gerekirse yenilerini eklemek, uygun olmayanları çıkarmak</a:t>
            </a:r>
          </a:p>
          <a:p>
            <a:pPr marL="1181862" lvl="2" indent="-514350" fontAlgn="auto">
              <a:spcAft>
                <a:spcPts val="0"/>
              </a:spcAft>
              <a:buFont typeface="+mj-lt"/>
              <a:buAutoNum type="arabicPeriod" startAt="4"/>
              <a:defRPr/>
            </a:pPr>
            <a:r>
              <a:rPr lang="tr-TR" b="1" i="1" dirty="0" smtClean="0"/>
              <a:t>İzleme ekibinin desteğiyle projedeki satın alma faaliyetlerindeki önemli tarihleri belirlemek</a:t>
            </a:r>
          </a:p>
        </p:txBody>
      </p:sp>
      <p:sp>
        <p:nvSpPr>
          <p:cNvPr id="15364"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597D879F-2E91-427B-AA3C-427A97493CAD}" type="slidenum">
              <a:rPr lang="tr-TR">
                <a:latin typeface="Calibri" pitchFamily="34" charset="0"/>
              </a:rPr>
              <a:pPr/>
              <a:t>5</a:t>
            </a:fld>
            <a:endParaRPr lang="tr-TR">
              <a:latin typeface="Calibri" pitchFamily="34" charset="0"/>
            </a:endParaRPr>
          </a:p>
        </p:txBody>
      </p:sp>
      <p:sp>
        <p:nvSpPr>
          <p:cNvPr id="5" name="1 Başlık"/>
          <p:cNvSpPr txBox="1">
            <a:spLocks/>
          </p:cNvSpPr>
          <p:nvPr/>
        </p:nvSpPr>
        <p:spPr>
          <a:xfrm>
            <a:off x="1115616" y="0"/>
            <a:ext cx="6912768" cy="764704"/>
          </a:xfrm>
          <a:prstGeom prst="rect">
            <a:avLst/>
          </a:prstGeom>
        </p:spPr>
        <p:txBody>
          <a:bodyPr anchor="ctr">
            <a:normAutofit fontScale="92500" lnSpcReduction="20000"/>
          </a:bodyPr>
          <a:lstStyle/>
          <a:p>
            <a:pPr algn="ctr" fontAlgn="auto">
              <a:spcAft>
                <a:spcPts val="0"/>
              </a:spcAft>
              <a:defRPr/>
            </a:pPr>
            <a:r>
              <a:rPr lang="tr-TR" sz="2800" b="1" dirty="0">
                <a:ln w="1905"/>
                <a:solidFill>
                  <a:schemeClr val="bg1"/>
                </a:solidFill>
                <a:effectLst>
                  <a:outerShdw blurRad="38100" dist="38100" dir="2700000" algn="tl">
                    <a:srgbClr val="000000">
                      <a:alpha val="43137"/>
                    </a:srgbClr>
                  </a:outerShdw>
                </a:effectLst>
              </a:rPr>
              <a:t>Yararlanıcının İzleme Kapsamındaki Yükümlülükleri</a:t>
            </a:r>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2 İçerik Yer Tutucusu"/>
          <p:cNvSpPr>
            <a:spLocks noGrp="1"/>
          </p:cNvSpPr>
          <p:nvPr>
            <p:ph idx="4294967295"/>
          </p:nvPr>
        </p:nvSpPr>
        <p:spPr>
          <a:xfrm>
            <a:off x="457200" y="2249488"/>
            <a:ext cx="8229600" cy="3340100"/>
          </a:xfrm>
          <a:prstGeom prst="rect">
            <a:avLst/>
          </a:prstGeom>
        </p:spPr>
        <p:txBody>
          <a:bodyPr/>
          <a:lstStyle/>
          <a:p>
            <a:pPr marL="1181100" lvl="2" indent="-514350">
              <a:buFont typeface="Trebuchet MS" pitchFamily="34" charset="0"/>
              <a:buAutoNum type="arabicPeriod"/>
            </a:pPr>
            <a:r>
              <a:rPr lang="tr-TR" b="1" i="1" smtClean="0"/>
              <a:t>Ziyaret tarihinde yararlanıcının uygun olmaması durumunda izleme görevlisini bilgilendirmeli</a:t>
            </a:r>
          </a:p>
          <a:p>
            <a:pPr marL="1181100" lvl="2" indent="-514350">
              <a:buFont typeface="Trebuchet MS" pitchFamily="34" charset="0"/>
              <a:buAutoNum type="arabicPeriod"/>
            </a:pPr>
            <a:r>
              <a:rPr lang="tr-TR" b="1" i="1" smtClean="0"/>
              <a:t>Proje kilit personelini ve gerekli dokümanları ziyaret esnasında hazır bulundurmalı</a:t>
            </a:r>
          </a:p>
          <a:p>
            <a:pPr marL="1181100" lvl="2" indent="-514350">
              <a:buFont typeface="Trebuchet MS" pitchFamily="34" charset="0"/>
              <a:buAutoNum type="arabicPeriod"/>
            </a:pPr>
            <a:r>
              <a:rPr lang="tr-TR" b="1" i="1" smtClean="0"/>
              <a:t>Projenin ihtiyaçları ve problemleri hakkında izleme ekibini bilgilendirmeli</a:t>
            </a:r>
          </a:p>
          <a:p>
            <a:pPr marL="1181100" lvl="2" indent="-514350">
              <a:buFont typeface="Trebuchet MS" pitchFamily="34" charset="0"/>
              <a:buAutoNum type="arabicPeriod"/>
            </a:pPr>
            <a:r>
              <a:rPr lang="tr-TR" b="1" i="1" smtClean="0"/>
              <a:t>İzleme ziyareti raporunu inceleyerek, itirazları ile (eğer varsa) beraber imzalamalı</a:t>
            </a:r>
          </a:p>
        </p:txBody>
      </p:sp>
      <p:sp>
        <p:nvSpPr>
          <p:cNvPr id="16388"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23F0ABE3-E3CE-4656-AD43-45F8F8F25ECB}" type="slidenum">
              <a:rPr lang="tr-TR">
                <a:latin typeface="Calibri" pitchFamily="34" charset="0"/>
              </a:rPr>
              <a:pPr/>
              <a:t>6</a:t>
            </a:fld>
            <a:endParaRPr lang="tr-TR">
              <a:latin typeface="Calibri" pitchFamily="34" charset="0"/>
            </a:endParaRPr>
          </a:p>
        </p:txBody>
      </p:sp>
      <p:sp>
        <p:nvSpPr>
          <p:cNvPr id="5" name="1 Başlık"/>
          <p:cNvSpPr txBox="1">
            <a:spLocks/>
          </p:cNvSpPr>
          <p:nvPr/>
        </p:nvSpPr>
        <p:spPr>
          <a:xfrm>
            <a:off x="1187624" y="1143000"/>
            <a:ext cx="7499176" cy="773832"/>
          </a:xfrm>
          <a:prstGeom prst="rect">
            <a:avLst/>
          </a:prstGeom>
        </p:spPr>
        <p:txBody>
          <a:bodyPr anchor="ctr">
            <a:normAutofit/>
          </a:bodyPr>
          <a:lstStyle/>
          <a:p>
            <a:pPr fontAlgn="auto">
              <a:spcAft>
                <a:spcPts val="0"/>
              </a:spcAft>
              <a:defRPr/>
            </a:pPr>
            <a:r>
              <a:rPr lang="tr-TR" sz="2800" b="1" i="1" dirty="0">
                <a:solidFill>
                  <a:srgbClr val="424456"/>
                </a:solidFill>
              </a:rPr>
              <a:t>Düzenli İzleme </a:t>
            </a:r>
            <a:r>
              <a:rPr lang="tr-TR" sz="2800" b="1" i="1" dirty="0">
                <a:solidFill>
                  <a:srgbClr val="424456"/>
                </a:solidFill>
                <a:cs typeface="Calibri" pitchFamily="34" charset="0"/>
              </a:rPr>
              <a:t>Ziyaretlerinde</a:t>
            </a:r>
            <a:r>
              <a:rPr lang="tr-TR" sz="2800" b="1" i="1" dirty="0">
                <a:solidFill>
                  <a:srgbClr val="424456"/>
                </a:solidFill>
              </a:rPr>
              <a:t>;</a:t>
            </a:r>
          </a:p>
        </p:txBody>
      </p:sp>
      <p:sp>
        <p:nvSpPr>
          <p:cNvPr id="6" name="1 Başlık"/>
          <p:cNvSpPr txBox="1">
            <a:spLocks/>
          </p:cNvSpPr>
          <p:nvPr/>
        </p:nvSpPr>
        <p:spPr>
          <a:xfrm>
            <a:off x="1115616" y="0"/>
            <a:ext cx="6912768" cy="764704"/>
          </a:xfrm>
          <a:prstGeom prst="rect">
            <a:avLst/>
          </a:prstGeom>
        </p:spPr>
        <p:txBody>
          <a:bodyPr anchor="ctr">
            <a:normAutofit fontScale="92500" lnSpcReduction="20000"/>
          </a:bodyPr>
          <a:lstStyle/>
          <a:p>
            <a:pPr algn="ctr" fontAlgn="auto">
              <a:spcAft>
                <a:spcPts val="0"/>
              </a:spcAft>
              <a:defRPr/>
            </a:pPr>
            <a:r>
              <a:rPr lang="tr-TR" sz="2800" b="1" dirty="0">
                <a:ln w="1905"/>
                <a:solidFill>
                  <a:schemeClr val="bg1"/>
                </a:solidFill>
                <a:effectLst>
                  <a:outerShdw blurRad="38100" dist="38100" dir="2700000" algn="tl">
                    <a:srgbClr val="000000">
                      <a:alpha val="43137"/>
                    </a:srgbClr>
                  </a:outerShdw>
                </a:effectLst>
              </a:rPr>
              <a:t>Yararlanıcının İzleme Kapsamındaki Yükümlülükleri</a:t>
            </a:r>
          </a:p>
        </p:txBody>
      </p:sp>
    </p:spTree>
  </p:cSld>
  <p:clrMapOvr>
    <a:masterClrMapping/>
  </p:clrMapOvr>
  <p:transition spd="med"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Başlık"/>
          <p:cNvSpPr>
            <a:spLocks noGrp="1"/>
          </p:cNvSpPr>
          <p:nvPr>
            <p:ph type="title" idx="4294967295"/>
          </p:nvPr>
        </p:nvSpPr>
        <p:spPr>
          <a:xfrm>
            <a:off x="2411760" y="1412776"/>
            <a:ext cx="3034680" cy="557808"/>
          </a:xfrm>
          <a:prstGeom prst="rect">
            <a:avLst/>
          </a:prstGeom>
        </p:spPr>
        <p:txBody>
          <a:bodyPr/>
          <a:lstStyle/>
          <a:p>
            <a:pPr algn="ctr"/>
            <a:r>
              <a:rPr lang="tr-TR" sz="2800" dirty="0" smtClean="0">
                <a:latin typeface="+mn-lt"/>
              </a:rPr>
              <a:t>RAPORLAMA</a:t>
            </a:r>
          </a:p>
        </p:txBody>
      </p:sp>
      <p:sp>
        <p:nvSpPr>
          <p:cNvPr id="17411" name="2 İçerik Yer Tutucusu"/>
          <p:cNvSpPr>
            <a:spLocks noGrp="1"/>
          </p:cNvSpPr>
          <p:nvPr>
            <p:ph idx="4294967295"/>
          </p:nvPr>
        </p:nvSpPr>
        <p:spPr>
          <a:xfrm>
            <a:off x="457200" y="2249488"/>
            <a:ext cx="8229600" cy="4324350"/>
          </a:xfrm>
          <a:prstGeom prst="rect">
            <a:avLst/>
          </a:prstGeom>
        </p:spPr>
        <p:txBody>
          <a:bodyPr/>
          <a:lstStyle/>
          <a:p>
            <a:r>
              <a:rPr lang="tr-TR" dirty="0" smtClean="0"/>
              <a:t>Yararlanıcı Beyan Raporu (iki ayda bir)</a:t>
            </a:r>
          </a:p>
          <a:p>
            <a:pPr>
              <a:buFont typeface="Georgia" pitchFamily="18" charset="0"/>
              <a:buNone/>
            </a:pPr>
            <a:endParaRPr lang="tr-TR" dirty="0" smtClean="0"/>
          </a:p>
          <a:p>
            <a:r>
              <a:rPr lang="tr-TR" dirty="0" smtClean="0"/>
              <a:t>Ara/Nihai Raporlar</a:t>
            </a:r>
          </a:p>
          <a:p>
            <a:pPr>
              <a:buFont typeface="Georgia" pitchFamily="18" charset="0"/>
              <a:buNone/>
            </a:pPr>
            <a:endParaRPr lang="tr-TR" dirty="0" smtClean="0"/>
          </a:p>
          <a:p>
            <a:r>
              <a:rPr lang="tr-TR" dirty="0" smtClean="0"/>
              <a:t>Proje Sonrası Değerlendirme Raporu</a:t>
            </a:r>
          </a:p>
          <a:p>
            <a:pPr>
              <a:buFont typeface="Georgia" pitchFamily="18" charset="0"/>
              <a:buNone/>
            </a:pPr>
            <a:endParaRPr lang="tr-TR" dirty="0" smtClean="0"/>
          </a:p>
        </p:txBody>
      </p:sp>
      <p:sp>
        <p:nvSpPr>
          <p:cNvPr id="17412"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7AC49B9F-DD02-48B4-8654-D1AB42713EC2}" type="slidenum">
              <a:rPr lang="tr-TR">
                <a:latin typeface="Calibri" pitchFamily="34" charset="0"/>
              </a:rPr>
              <a:pPr/>
              <a:t>7</a:t>
            </a:fld>
            <a:endParaRPr lang="tr-TR">
              <a:latin typeface="Calibri" pitchFamily="34" charset="0"/>
            </a:endParaRPr>
          </a:p>
        </p:txBody>
      </p:sp>
      <p:sp>
        <p:nvSpPr>
          <p:cNvPr id="5" name="1 Başlık"/>
          <p:cNvSpPr txBox="1">
            <a:spLocks/>
          </p:cNvSpPr>
          <p:nvPr/>
        </p:nvSpPr>
        <p:spPr>
          <a:xfrm>
            <a:off x="1115616" y="0"/>
            <a:ext cx="6912768" cy="764704"/>
          </a:xfrm>
          <a:prstGeom prst="rect">
            <a:avLst/>
          </a:prstGeom>
        </p:spPr>
        <p:txBody>
          <a:bodyPr anchor="ctr">
            <a:normAutofit fontScale="92500" lnSpcReduction="20000"/>
          </a:bodyPr>
          <a:lstStyle/>
          <a:p>
            <a:pPr algn="ctr" fontAlgn="auto">
              <a:spcAft>
                <a:spcPts val="0"/>
              </a:spcAft>
              <a:defRPr/>
            </a:pPr>
            <a:r>
              <a:rPr lang="tr-TR" sz="2800" b="1" dirty="0">
                <a:ln w="1905"/>
                <a:solidFill>
                  <a:schemeClr val="bg1"/>
                </a:solidFill>
                <a:effectLst>
                  <a:outerShdw blurRad="38100" dist="38100" dir="2700000" algn="tl">
                    <a:srgbClr val="000000">
                      <a:alpha val="43137"/>
                    </a:srgbClr>
                  </a:outerShdw>
                </a:effectLst>
              </a:rPr>
              <a:t>Yararlanıcının İzleme Kapsamındaki Yükümlülükleri</a:t>
            </a:r>
          </a:p>
        </p:txBody>
      </p:sp>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Başlık"/>
          <p:cNvSpPr>
            <a:spLocks noGrp="1"/>
          </p:cNvSpPr>
          <p:nvPr>
            <p:ph type="title" idx="4294967295"/>
          </p:nvPr>
        </p:nvSpPr>
        <p:spPr>
          <a:xfrm>
            <a:off x="1979712" y="188640"/>
            <a:ext cx="5194920" cy="504056"/>
          </a:xfrm>
          <a:prstGeom prst="rect">
            <a:avLst/>
          </a:prstGeom>
        </p:spPr>
        <p:txBody>
          <a:bodyPr/>
          <a:lstStyle/>
          <a:p>
            <a:pPr algn="ctr"/>
            <a:r>
              <a:rPr lang="tr-TR" sz="2800" b="1" dirty="0" smtClean="0">
                <a:solidFill>
                  <a:schemeClr val="bg1"/>
                </a:solidFill>
                <a:latin typeface="+mn-lt"/>
              </a:rPr>
              <a:t>İZLEME BİLGİ SİSTEMİ</a:t>
            </a:r>
          </a:p>
        </p:txBody>
      </p:sp>
      <p:sp>
        <p:nvSpPr>
          <p:cNvPr id="18435" name="2 İçerik Yer Tutucusu"/>
          <p:cNvSpPr>
            <a:spLocks noGrp="1"/>
          </p:cNvSpPr>
          <p:nvPr>
            <p:ph idx="4294967295"/>
          </p:nvPr>
        </p:nvSpPr>
        <p:spPr>
          <a:xfrm>
            <a:off x="395536" y="1484784"/>
            <a:ext cx="8229600" cy="4320480"/>
          </a:xfrm>
          <a:prstGeom prst="rect">
            <a:avLst/>
          </a:prstGeom>
        </p:spPr>
        <p:txBody>
          <a:bodyPr/>
          <a:lstStyle/>
          <a:p>
            <a:pPr algn="just"/>
            <a:r>
              <a:rPr lang="tr-TR" dirty="0" smtClean="0"/>
              <a:t>Bilgi sistemi, belirli zaman aralıkları ile farklı veri kaynaklarından güncel veriler toplayarak yararlanıcıların sorunlarını ile ihtiyaçlarını analiz eden ve böylece destek yönetimini kolaylaştıran bir araçtır.</a:t>
            </a:r>
          </a:p>
          <a:p>
            <a:pPr algn="just"/>
            <a:r>
              <a:rPr lang="tr-TR" dirty="0" smtClean="0"/>
              <a:t>Bilgi sistemi, internet tabanlı uygulama yapısı gereği yararlanıcıdan en üst düzeydeki yöneticiye kadar tüm aktörlerin kullanımına açıktır. Sistemde her kullanıcı kendi statüsüne göre belirli bir seviyedeki bilgiye ulaşabilecektir.</a:t>
            </a:r>
          </a:p>
          <a:p>
            <a:endParaRPr lang="tr-TR" dirty="0" smtClean="0"/>
          </a:p>
          <a:p>
            <a:endParaRPr lang="tr-TR" dirty="0" smtClean="0"/>
          </a:p>
        </p:txBody>
      </p:sp>
      <p:sp>
        <p:nvSpPr>
          <p:cNvPr id="18436"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D315853C-DFAA-483A-A3F9-9453044DD7F5}" type="slidenum">
              <a:rPr lang="tr-TR">
                <a:latin typeface="Calibri" pitchFamily="34" charset="0"/>
              </a:rPr>
              <a:pPr/>
              <a:t>8</a:t>
            </a:fld>
            <a:endParaRPr lang="tr-TR">
              <a:latin typeface="Calibri" pitchFamily="34" charset="0"/>
            </a:endParaRPr>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Başlık"/>
          <p:cNvSpPr>
            <a:spLocks noGrp="1"/>
          </p:cNvSpPr>
          <p:nvPr>
            <p:ph type="title" idx="4294967295"/>
          </p:nvPr>
        </p:nvSpPr>
        <p:spPr>
          <a:xfrm>
            <a:off x="2627784" y="260648"/>
            <a:ext cx="4042792" cy="432048"/>
          </a:xfrm>
          <a:prstGeom prst="rect">
            <a:avLst/>
          </a:prstGeom>
        </p:spPr>
        <p:txBody>
          <a:bodyPr/>
          <a:lstStyle/>
          <a:p>
            <a:pPr algn="just"/>
            <a:r>
              <a:rPr lang="tr-TR" sz="2800" b="1" dirty="0" smtClean="0">
                <a:solidFill>
                  <a:schemeClr val="bg1"/>
                </a:solidFill>
                <a:latin typeface="+mn-lt"/>
              </a:rPr>
              <a:t>Risk Değerlendirmesi</a:t>
            </a:r>
          </a:p>
        </p:txBody>
      </p:sp>
      <p:sp>
        <p:nvSpPr>
          <p:cNvPr id="20483" name="2 İçerik Yer Tutucusu"/>
          <p:cNvSpPr>
            <a:spLocks noGrp="1"/>
          </p:cNvSpPr>
          <p:nvPr>
            <p:ph idx="4294967295"/>
          </p:nvPr>
        </p:nvSpPr>
        <p:spPr>
          <a:xfrm>
            <a:off x="468313" y="2492375"/>
            <a:ext cx="8229600" cy="2736850"/>
          </a:xfrm>
          <a:prstGeom prst="rect">
            <a:avLst/>
          </a:prstGeom>
        </p:spPr>
        <p:txBody>
          <a:bodyPr/>
          <a:lstStyle/>
          <a:p>
            <a:pPr algn="just"/>
            <a:r>
              <a:rPr lang="tr-TR" dirty="0" smtClean="0"/>
              <a:t>Proje açısından </a:t>
            </a:r>
            <a:r>
              <a:rPr lang="tr-TR" b="1" i="1" u="sng" dirty="0" smtClean="0"/>
              <a:t>risk</a:t>
            </a:r>
            <a:r>
              <a:rPr lang="tr-TR" dirty="0" smtClean="0"/>
              <a:t>, sözleşme yükümlülüklerini yerine getirmedeki herhangi bir başarısızlığın meydana gelme ihtimali olarak tanımlanabilir. </a:t>
            </a:r>
          </a:p>
          <a:p>
            <a:pPr algn="just"/>
            <a:r>
              <a:rPr lang="tr-TR" dirty="0" smtClean="0"/>
              <a:t>Destek programı kapsamında, sözleşmede mutabık kalınmış proje bütçesiyle tamamlayamama ve proje süresinde bitirememe gibi riskler mevcuttur.</a:t>
            </a:r>
          </a:p>
          <a:p>
            <a:pPr algn="just"/>
            <a:endParaRPr lang="tr-TR" dirty="0" smtClean="0"/>
          </a:p>
        </p:txBody>
      </p:sp>
      <p:sp>
        <p:nvSpPr>
          <p:cNvPr id="20484" name="3 Slayt Numarası Yer Tutucusu"/>
          <p:cNvSpPr>
            <a:spLocks noGrp="1"/>
          </p:cNvSpPr>
          <p:nvPr>
            <p:ph type="sldNum" sz="quarter" idx="4294967295"/>
          </p:nvPr>
        </p:nvSpPr>
        <p:spPr bwMode="auto">
          <a:xfrm>
            <a:off x="8174038" y="1588"/>
            <a:ext cx="762000" cy="366712"/>
          </a:xfrm>
          <a:prstGeom prst="rect">
            <a:avLst/>
          </a:prstGeom>
          <a:noFill/>
          <a:ln>
            <a:miter lim="800000"/>
            <a:headEnd/>
            <a:tailEnd/>
          </a:ln>
        </p:spPr>
        <p:txBody>
          <a:bodyPr wrap="square" lIns="91440" tIns="45720" rIns="91440" bIns="45720" numCol="1" anchorCtr="0" compatLnSpc="1">
            <a:prstTxWarp prst="textNoShape">
              <a:avLst/>
            </a:prstTxWarp>
          </a:bodyPr>
          <a:lstStyle/>
          <a:p>
            <a:fld id="{E612EFC3-058C-46BD-AE3E-92112EED3025}" type="slidenum">
              <a:rPr lang="tr-TR">
                <a:latin typeface="Calibri" pitchFamily="34" charset="0"/>
              </a:rPr>
              <a:pPr/>
              <a:t>9</a:t>
            </a:fld>
            <a:endParaRPr lang="tr-TR">
              <a:latin typeface="Calibri" pitchFamily="34" charset="0"/>
            </a:endParaRPr>
          </a:p>
        </p:txBody>
      </p:sp>
      <p:pic>
        <p:nvPicPr>
          <p:cNvPr id="20485" name="Picture 2"/>
          <p:cNvPicPr>
            <a:picLocks noChangeAspect="1" noChangeArrowheads="1"/>
          </p:cNvPicPr>
          <p:nvPr/>
        </p:nvPicPr>
        <p:blipFill>
          <a:blip r:embed="rId2" cstate="print"/>
          <a:srcRect/>
          <a:stretch>
            <a:fillRect/>
          </a:stretch>
        </p:blipFill>
        <p:spPr bwMode="auto">
          <a:xfrm>
            <a:off x="6300788" y="1268413"/>
            <a:ext cx="1222375" cy="1081087"/>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70&quot;/&gt;&lt;/object&gt;&lt;object type=&quot;3&quot; unique_id=&quot;10005&quot;&gt;&lt;property id=&quot;20148&quot; value=&quot;5&quot;/&gt;&lt;property id=&quot;20300&quot; value=&quot;Slide 2&quot;/&gt;&lt;property id=&quot;20307&quot; value=&quot;346&quot;/&gt;&lt;/object&gt;&lt;object type=&quot;3&quot; unique_id=&quot;10006&quot;&gt;&lt;property id=&quot;20148&quot; value=&quot;5&quot;/&gt;&lt;property id=&quot;20300&quot; value=&quot;Slide 3 - &amp;quot;2011 PTÇ Proje Başvuruları&amp;quot;&quot;/&gt;&lt;property id=&quot;20307&quot; value=&quot;352&quot;/&gt;&lt;/object&gt;&lt;object type=&quot;3&quot; unique_id=&quot;10007&quot;&gt;&lt;property id=&quot;20148&quot; value=&quot;5&quot;/&gt;&lt;property id=&quot;20300&quot; value=&quot;Slide 4 - &amp;quot;2011 PTÇ Proje Başvuruları&amp;quot;&quot;/&gt;&lt;property id=&quot;20307&quot; value=&quot;353&quot;/&gt;&lt;/object&gt;&lt;object type=&quot;3&quot; unique_id=&quot;10008&quot;&gt;&lt;property id=&quot;20148&quot; value=&quot;5&quot;/&gt;&lt;property id=&quot;20300&quot; value=&quot;Slide 5&quot;/&gt;&lt;property id=&quot;20307&quot; value=&quot;351&quot;/&gt;&lt;/object&gt;&lt;object type=&quot;3&quot; unique_id=&quot;10009&quot;&gt;&lt;property id=&quot;20148&quot; value=&quot;5&quot;/&gt;&lt;property id=&quot;20300&quot; value=&quot;Slide 6&quot;/&gt;&lt;property id=&quot;20307&quot; value=&quot;349&quot;/&gt;&lt;/object&gt;&lt;object type=&quot;3&quot; unique_id=&quot;10010&quot;&gt;&lt;property id=&quot;20148&quot; value=&quot;5&quot;/&gt;&lt;property id=&quot;20300&quot; value=&quot;Slide 7&quot;/&gt;&lt;property id=&quot;20307&quot; value=&quot;347&quot;/&gt;&lt;/object&gt;&lt;object type=&quot;3&quot; unique_id=&quot;10011&quot;&gt;&lt;property id=&quot;20148&quot; value=&quot;5&quot;/&gt;&lt;property id=&quot;20300&quot; value=&quot;Slide 8&quot;/&gt;&lt;property id=&quot;20307&quot; value=&quot;369&quot;/&gt;&lt;/object&gt;&lt;object type=&quot;3&quot; unique_id=&quot;10012&quot;&gt;&lt;property id=&quot;20148&quot; value=&quot;5&quot;/&gt;&lt;property id=&quot;20300&quot; value=&quot;Slide 9&quot;/&gt;&lt;property id=&quot;20307&quot; value=&quot;367&quot;/&gt;&lt;/object&gt;&lt;object type=&quot;3&quot; unique_id=&quot;10013&quot;&gt;&lt;property id=&quot;20148&quot; value=&quot;5&quot;/&gt;&lt;property id=&quot;20300&quot; value=&quot;Slide 10&quot;/&gt;&lt;property id=&quot;20307&quot; value=&quot;365&quot;/&gt;&lt;/object&gt;&lt;object type=&quot;3&quot; unique_id=&quot;10014&quot;&gt;&lt;property id=&quot;20148&quot; value=&quot;5&quot;/&gt;&lt;property id=&quot;20300&quot; value=&quot;Slide 11&quot;/&gt;&lt;property id=&quot;20307&quot; value=&quot;354&quot;/&gt;&lt;/object&gt;&lt;object type=&quot;3&quot; unique_id=&quot;10015&quot;&gt;&lt;property id=&quot;20148&quot; value=&quot;5&quot;/&gt;&lt;property id=&quot;20300&quot; value=&quot;Slide 12&quot;/&gt;&lt;property id=&quot;20307&quot; value=&quot;355&quot;/&gt;&lt;/object&gt;&lt;object type=&quot;3&quot; unique_id=&quot;10016&quot;&gt;&lt;property id=&quot;20148&quot; value=&quot;5&quot;/&gt;&lt;property id=&quot;20300&quot; value=&quot;Slide 13&quot;/&gt;&lt;property id=&quot;20307&quot; value=&quot;356&quot;/&gt;&lt;/object&gt;&lt;object type=&quot;3&quot; unique_id=&quot;10017&quot;&gt;&lt;property id=&quot;20148&quot; value=&quot;5&quot;/&gt;&lt;property id=&quot;20300&quot; value=&quot;Slide 14 - &amp;quot;Tarıma Dayalı Sanayinin Geliştirilmesi&amp;quot;&quot;/&gt;&lt;property id=&quot;20307&quot; value=&quot;371&quot;/&gt;&lt;/object&gt;&lt;object type=&quot;3&quot; unique_id=&quot;10018&quot;&gt;&lt;property id=&quot;20148&quot; value=&quot;5&quot;/&gt;&lt;property id=&quot;20300&quot; value=&quot;Slide 15 - &amp;quot;Tarıma Dayalı Sanayinin Geliştirilmesi&amp;quot;&quot;/&gt;&lt;property id=&quot;20307&quot; value=&quot;372&quot;/&gt;&lt;/object&gt;&lt;object type=&quot;3&quot; unique_id=&quot;10019&quot;&gt;&lt;property id=&quot;20148&quot; value=&quot;5&quot;/&gt;&lt;property id=&quot;20300&quot; value=&quot;Slide 16 - &amp;quot;Turizm Altyapısının Geliştirilmesi&amp;quot;&quot;/&gt;&lt;property id=&quot;20307&quot; value=&quot;373&quot;/&gt;&lt;/object&gt;&lt;object type=&quot;3&quot; unique_id=&quot;10020&quot;&gt;&lt;property id=&quot;20148&quot; value=&quot;5&quot;/&gt;&lt;property id=&quot;20300&quot; value=&quot;Slide 17 - &amp;quot;Turizm Altyapısının Geliştirilmesi&amp;quot;&quot;/&gt;&lt;property id=&quot;20307&quot; value=&quot;374&quot;/&gt;&lt;/object&gt;&lt;object type=&quot;3&quot; unique_id=&quot;10021&quot;&gt;&lt;property id=&quot;20148&quot; value=&quot;5&quot;/&gt;&lt;property id=&quot;20300&quot; value=&quot;Slide 18 - &amp;quot;Hatay İli Başarılı TURİZM Projeleri&amp;quot;&quot;/&gt;&lt;property id=&quot;20307&quot; value=&quot;357&quot;/&gt;&lt;/object&gt;&lt;object type=&quot;3&quot; unique_id=&quot;10022&quot;&gt;&lt;property id=&quot;20148&quot; value=&quot;5&quot;/&gt;&lt;property id=&quot;20300&quot; value=&quot;Slide 19 - &amp;quot;Hatay İli Başarılı TARIM Projeleri&amp;quot;&quot;/&gt;&lt;property id=&quot;20307&quot; value=&quot;358&quot;/&gt;&lt;/object&gt;&lt;object type=&quot;3&quot; unique_id=&quot;10023&quot;&gt;&lt;property id=&quot;20148&quot; value=&quot;5&quot;/&gt;&lt;property id=&quot;20300&quot; value=&quot;Slide 20&quot;/&gt;&lt;property id=&quot;20307&quot; value=&quot;360&quot;/&gt;&lt;/object&gt;&lt;object type=&quot;3&quot; unique_id=&quot;10024&quot;&gt;&lt;property id=&quot;20148&quot; value=&quot;5&quot;/&gt;&lt;property id=&quot;20300&quot; value=&quot;Slide 21&quot;/&gt;&lt;property id=&quot;20307&quot; value=&quot;361&quot;/&gt;&lt;/object&gt;&lt;object type=&quot;3&quot; unique_id=&quot;10025&quot;&gt;&lt;property id=&quot;20148&quot; value=&quot;5&quot;/&gt;&lt;property id=&quot;20300&quot; value=&quot;Slide 22&quot;/&gt;&lt;property id=&quot;20307&quot; value=&quot;362&quot;/&gt;&lt;/object&gt;&lt;object type=&quot;3&quot; unique_id=&quot;10026&quot;&gt;&lt;property id=&quot;20148&quot; value=&quot;5&quot;/&gt;&lt;property id=&quot;20300&quot; value=&quot;Slide 23&quot;/&gt;&lt;property id=&quot;20307&quot; value=&quot;363&quot;/&gt;&lt;/object&gt;&lt;object type=&quot;3&quot; unique_id=&quot;10027&quot;&gt;&lt;property id=&quot;20148&quot; value=&quot;5&quot;/&gt;&lt;property id=&quot;20300&quot; value=&quot;Slide 24&quot;/&gt;&lt;property id=&quot;20307&quot; value=&quot;364&quot;/&gt;&lt;/object&gt;&lt;object type=&quot;3&quot; unique_id=&quot;10028&quot;&gt;&lt;property id=&quot;20148&quot; value=&quot;5&quot;/&gt;&lt;property id=&quot;20300&quot; value=&quot;Slide 25&quot;/&gt;&lt;property id=&quot;20307&quot; value=&quot;285&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ustom 2">
      <a:majorFont>
        <a:latin typeface="Trebuchet MS"/>
        <a:ea typeface=""/>
        <a:cs typeface=""/>
      </a:majorFont>
      <a:minorFont>
        <a:latin typeface="Calibri"/>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2445</TotalTime>
  <Words>4132</Words>
  <Application>Microsoft Office PowerPoint</Application>
  <PresentationFormat>Ekran Gösterisi (4:3)</PresentationFormat>
  <Paragraphs>459</Paragraphs>
  <Slides>48</Slides>
  <Notes>24</Notes>
  <HiddenSlides>0</HiddenSlides>
  <MMClips>0</MMClips>
  <ScaleCrop>false</ScaleCrop>
  <HeadingPairs>
    <vt:vector size="4" baseType="variant">
      <vt:variant>
        <vt:lpstr>Tema</vt:lpstr>
      </vt:variant>
      <vt:variant>
        <vt:i4>1</vt:i4>
      </vt:variant>
      <vt:variant>
        <vt:lpstr>Slayt Başlıkları</vt:lpstr>
      </vt:variant>
      <vt:variant>
        <vt:i4>48</vt:i4>
      </vt:variant>
    </vt:vector>
  </HeadingPairs>
  <TitlesOfParts>
    <vt:vector size="49" baseType="lpstr">
      <vt:lpstr>Urban</vt:lpstr>
      <vt:lpstr>PROJE UYGULAMA VE İZLEME SÜRECİ </vt:lpstr>
      <vt:lpstr>İzleme Kapsamında İzlenecek Hususlar</vt:lpstr>
      <vt:lpstr>İzleme Kapsamında İzlenecek Hususlar</vt:lpstr>
      <vt:lpstr>İzleme Ziyaretleri</vt:lpstr>
      <vt:lpstr>İlk İzleme Ziyaretlerinde;</vt:lpstr>
      <vt:lpstr>Slayt 6</vt:lpstr>
      <vt:lpstr>RAPORLAMA</vt:lpstr>
      <vt:lpstr>İZLEME BİLGİ SİSTEMİ</vt:lpstr>
      <vt:lpstr>Risk Değerlendirmesi</vt:lpstr>
      <vt:lpstr>Destek programı kapsamında finanse edilen projelere yönelik beş tür risk puanı belirlenecektir:</vt:lpstr>
      <vt:lpstr>Ön Ödeme Risk Puanı</vt:lpstr>
      <vt:lpstr>Ön ödeme risk puanı aşağıdaki dört ölçüt kullanılarak belirlenecektir:</vt:lpstr>
      <vt:lpstr>Genel Risk Puanı</vt:lpstr>
      <vt:lpstr>Slayt 14</vt:lpstr>
      <vt:lpstr>MADDE 1 - GENEL YÜKÜMLÜLÜKLER</vt:lpstr>
      <vt:lpstr>MADDE 2 - BİLGİ VE RAPOR SAĞLAMA YÜKÜMLÜLÜĞÜ</vt:lpstr>
      <vt:lpstr>MADDE 3 - SORUMLULUK</vt:lpstr>
      <vt:lpstr>MADDE 4- MENFAAT İLİŞKİŞİ</vt:lpstr>
      <vt:lpstr>MADDE 5 - GİZLİLİK </vt:lpstr>
      <vt:lpstr>MADDE 6 - GÖRÜNÜRLÜK</vt:lpstr>
      <vt:lpstr>MADDE 7 - SONUÇLARIN KULLANIMI </vt:lpstr>
      <vt:lpstr>MADDE 8 - PROJENİN İZLENMESİ / DEĞERLENDİRİLMESİ</vt:lpstr>
      <vt:lpstr>MADDE 9 - SÖZLEŞME DEĞİŞİKLİKLERİ </vt:lpstr>
      <vt:lpstr>MADDE 10 - DEVİR</vt:lpstr>
      <vt:lpstr>MADDE 11 - PROJE UYGULAMA SÜRESİ, SÜRE UZATIMI, DURDURULMA, MÜCBİR SEBEPLER VE BİTİŞ TARİHİ</vt:lpstr>
      <vt:lpstr>Mücbir Sebep Olarak Kabul Edilebilecek Haller Nelerdir:</vt:lpstr>
      <vt:lpstr>MADDE 12 - SÖZLEŞMENİN FESHİ</vt:lpstr>
      <vt:lpstr>MADDE 13 – ANLAŞMAZLIKLARIN ÇÖZÜMÜ</vt:lpstr>
      <vt:lpstr>MADDE 14 - UYGUN MALİYETLER</vt:lpstr>
      <vt:lpstr>MADDE 15 - ÖDEMELER VE TEMERRÜT FAİZİ</vt:lpstr>
      <vt:lpstr>MADDE 16 - HESAPLAR, TEKNİK VE MALİ KONTROLLER</vt:lpstr>
      <vt:lpstr>Slayt 32</vt:lpstr>
      <vt:lpstr>MADDE 17 - AJANS TARAFINDAN SAĞLANACAK DESTEĞİN NİHAİ TUTARI</vt:lpstr>
      <vt:lpstr>MADDE 18 - İSTİRDAT (GERİ ALMA)</vt:lpstr>
      <vt:lpstr>MADDE 19- FAİZ</vt:lpstr>
      <vt:lpstr>SÖZLEŞME DEĞİŞİKLİKLERİ</vt:lpstr>
      <vt:lpstr>Sözleşme değişiklikleri için uyulması gereken ilkeler</vt:lpstr>
      <vt:lpstr>Hangi Hallerde Bildirim Mektubu Sunulabilir?</vt:lpstr>
      <vt:lpstr>Slayt 39</vt:lpstr>
      <vt:lpstr>Zeyilname hazırlanmasını gerektiren durumlar:</vt:lpstr>
      <vt:lpstr>Mali Desteklerin Ödenmesi</vt:lpstr>
      <vt:lpstr>Slayt 42</vt:lpstr>
      <vt:lpstr>Ödemelerle İlgili Genel Esaslar</vt:lpstr>
      <vt:lpstr>Ödemelerle İlgili Genel Esaslar</vt:lpstr>
      <vt:lpstr>Slayt 45</vt:lpstr>
      <vt:lpstr>Slayt 46</vt:lpstr>
      <vt:lpstr>Slayt 47</vt:lpstr>
      <vt:lpstr>Slayt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Yunus Emre ÖZKAN</dc:creator>
  <cp:lastModifiedBy>mehmet.ogul</cp:lastModifiedBy>
  <cp:revision>405</cp:revision>
  <dcterms:created xsi:type="dcterms:W3CDTF">2011-10-11T13:39:16Z</dcterms:created>
  <dcterms:modified xsi:type="dcterms:W3CDTF">2012-06-29T13:09:11Z</dcterms:modified>
</cp:coreProperties>
</file>