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259" r:id="rId3"/>
    <p:sldId id="257" r:id="rId4"/>
    <p:sldId id="260" r:id="rId5"/>
    <p:sldId id="261" r:id="rId6"/>
    <p:sldId id="262" r:id="rId7"/>
    <p:sldId id="263" r:id="rId8"/>
    <p:sldId id="264" r:id="rId9"/>
    <p:sldId id="265" r:id="rId10"/>
    <p:sldId id="268" r:id="rId11"/>
    <p:sldId id="281" r:id="rId12"/>
    <p:sldId id="290" r:id="rId13"/>
    <p:sldId id="282" r:id="rId14"/>
    <p:sldId id="283" r:id="rId15"/>
    <p:sldId id="284" r:id="rId16"/>
    <p:sldId id="285" r:id="rId17"/>
    <p:sldId id="286" r:id="rId18"/>
    <p:sldId id="289" r:id="rId19"/>
    <p:sldId id="291" r:id="rId20"/>
    <p:sldId id="292" r:id="rId21"/>
    <p:sldId id="293" r:id="rId22"/>
    <p:sldId id="294" r:id="rId23"/>
    <p:sldId id="295" r:id="rId24"/>
    <p:sldId id="296" r:id="rId25"/>
    <p:sldId id="297" r:id="rId26"/>
    <p:sldId id="298" r:id="rId27"/>
    <p:sldId id="299" r:id="rId28"/>
    <p:sldId id="300" r:id="rId29"/>
    <p:sldId id="301" r:id="rId30"/>
    <p:sldId id="302" r:id="rId31"/>
    <p:sldId id="303" r:id="rId32"/>
    <p:sldId id="280" r:id="rId3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F6ED6D2-293C-4411-A541-28026CCA6FA9}" type="datetimeFigureOut">
              <a:rPr lang="tr-TR" smtClean="0"/>
              <a:t>17.04.2017</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69F0F7A-4D45-4D67-BFE5-100C62F583BF}" type="slidenum">
              <a:rPr lang="tr-TR" smtClean="0"/>
              <a:t>‹#›</a:t>
            </a:fld>
            <a:endParaRPr lang="tr-TR"/>
          </a:p>
        </p:txBody>
      </p:sp>
    </p:spTree>
    <p:extLst>
      <p:ext uri="{BB962C8B-B14F-4D97-AF65-F5344CB8AC3E}">
        <p14:creationId xmlns:p14="http://schemas.microsoft.com/office/powerpoint/2010/main" val="7643710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E0009A-7F6A-4774-886F-4CCAA31753E1}" type="slidenum">
              <a:rPr lang="en-US" smtClean="0"/>
              <a:t>2</a:t>
            </a:fld>
            <a:endParaRPr lang="en-US"/>
          </a:p>
        </p:txBody>
      </p:sp>
    </p:spTree>
    <p:extLst>
      <p:ext uri="{BB962C8B-B14F-4D97-AF65-F5344CB8AC3E}">
        <p14:creationId xmlns:p14="http://schemas.microsoft.com/office/powerpoint/2010/main" val="17437598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17.04.2017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17.04.2017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17.04.2017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17.04.2017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17.04.2017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17.04.2017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17.04.2017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17.04.2017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17.04.2017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17.04.2017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17.04.2017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17.04.2017</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3.png"/><Relationship Id="rId4" Type="http://schemas.openxmlformats.org/officeDocument/2006/relationships/image" Target="../media/image5.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836712"/>
            <a:ext cx="8892480" cy="56886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İçerik Yer Tutucusu 2"/>
          <p:cNvSpPr txBox="1">
            <a:spLocks/>
          </p:cNvSpPr>
          <p:nvPr/>
        </p:nvSpPr>
        <p:spPr>
          <a:xfrm>
            <a:off x="1166936" y="4365104"/>
            <a:ext cx="7149480" cy="1612775"/>
          </a:xfrm>
          <a:prstGeom prst="rect">
            <a:avLst/>
          </a:prstGeom>
        </p:spPr>
        <p:txBody>
          <a:bodyPr vert="horz" lIns="91440" tIns="45720" rIns="91440" bIns="45720" rtlCol="0">
            <a:normAutofit fontScale="62500" lnSpcReduction="2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tr-TR" dirty="0" smtClean="0">
                <a:solidFill>
                  <a:schemeClr val="bg1"/>
                </a:solidFill>
              </a:rPr>
              <a:t>(RYOP)</a:t>
            </a:r>
          </a:p>
          <a:p>
            <a:endParaRPr lang="tr-TR" dirty="0" smtClean="0">
              <a:solidFill>
                <a:schemeClr val="bg1"/>
              </a:solidFill>
            </a:endParaRPr>
          </a:p>
          <a:p>
            <a:r>
              <a:rPr lang="tr-TR" dirty="0" smtClean="0"/>
              <a:t>COMPETITIVENESS AND INOVATION SECTOR OPERATIONAL PROGRAMME</a:t>
            </a:r>
          </a:p>
          <a:p>
            <a:r>
              <a:rPr lang="tr-TR" dirty="0" smtClean="0"/>
              <a:t>(CISOP)</a:t>
            </a:r>
            <a:endParaRPr lang="tr-TR" dirty="0"/>
          </a:p>
        </p:txBody>
      </p:sp>
      <p:pic>
        <p:nvPicPr>
          <p:cNvPr id="4"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330000" y="943199"/>
            <a:ext cx="2484000" cy="1261665"/>
          </a:xfrm>
          <a:prstGeom prst="rect">
            <a:avLst/>
          </a:prstGeom>
        </p:spPr>
      </p:pic>
    </p:spTree>
    <p:extLst>
      <p:ext uri="{BB962C8B-B14F-4D97-AF65-F5344CB8AC3E}">
        <p14:creationId xmlns:p14="http://schemas.microsoft.com/office/powerpoint/2010/main" val="39965566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30622"/>
            <a:ext cx="8229600" cy="490066"/>
          </a:xfrm>
        </p:spPr>
        <p:txBody>
          <a:bodyPr>
            <a:noAutofit/>
          </a:bodyPr>
          <a:lstStyle/>
          <a:p>
            <a:r>
              <a:rPr lang="tr-TR" sz="2800" b="1" dirty="0">
                <a:solidFill>
                  <a:schemeClr val="bg1"/>
                </a:solidFill>
              </a:rPr>
              <a:t>Faaliyet 1.1 İmalat </a:t>
            </a:r>
            <a:r>
              <a:rPr lang="tr-TR" sz="2800" b="1" dirty="0" smtClean="0">
                <a:solidFill>
                  <a:schemeClr val="bg1"/>
                </a:solidFill>
              </a:rPr>
              <a:t>Sanayi</a:t>
            </a:r>
            <a:endParaRPr lang="tr-TR" sz="2800" dirty="0">
              <a:solidFill>
                <a:schemeClr val="bg1"/>
              </a:solidFill>
            </a:endParaRPr>
          </a:p>
        </p:txBody>
      </p:sp>
      <p:sp>
        <p:nvSpPr>
          <p:cNvPr id="4" name="İçerik Yer Tutucusu 2"/>
          <p:cNvSpPr>
            <a:spLocks noGrp="1"/>
          </p:cNvSpPr>
          <p:nvPr>
            <p:ph idx="1"/>
          </p:nvPr>
        </p:nvSpPr>
        <p:spPr>
          <a:xfrm>
            <a:off x="457200" y="836712"/>
            <a:ext cx="8229600" cy="5760640"/>
          </a:xfrm>
        </p:spPr>
        <p:txBody>
          <a:bodyPr>
            <a:noAutofit/>
          </a:bodyPr>
          <a:lstStyle/>
          <a:p>
            <a:pPr marL="0" indent="0">
              <a:buNone/>
            </a:pPr>
            <a:r>
              <a:rPr lang="tr-TR" sz="2200" b="1" u="sng" dirty="0" smtClean="0"/>
              <a:t>Örnek Faaliyet Türleri :</a:t>
            </a:r>
          </a:p>
          <a:p>
            <a:pPr lvl="0"/>
            <a:r>
              <a:rPr lang="tr-TR" sz="2200" dirty="0"/>
              <a:t>İmalat sanayinin daha fazla Ar-Ge yoğun sektörlere dönüştürülmesi,</a:t>
            </a:r>
          </a:p>
          <a:p>
            <a:pPr lvl="0"/>
            <a:r>
              <a:rPr lang="tr-TR" sz="2200" dirty="0"/>
              <a:t>KOBİ’ler, destek kuruluşları (Üniversiteler, Ar-Ge merkezleri, OSB’ler), yatırımcılar ve büyük şirketlerin kendi aralarında ve birbirleriyle ortaklık ve işbirlikleri,</a:t>
            </a:r>
          </a:p>
          <a:p>
            <a:pPr lvl="0"/>
            <a:r>
              <a:rPr lang="tr-TR" sz="2200" dirty="0"/>
              <a:t>Üçlü sarmal modeline (devlet, sanayi, üniversite) dayalı yapıların oluşturulması</a:t>
            </a:r>
            <a:r>
              <a:rPr lang="tr-TR" sz="2200" dirty="0" smtClean="0"/>
              <a:t>,</a:t>
            </a:r>
          </a:p>
          <a:p>
            <a:r>
              <a:rPr lang="tr-TR" sz="2200" dirty="0"/>
              <a:t>Ortak kullanım tesislerinin kapasitelerinin geliştirilmesi,</a:t>
            </a:r>
          </a:p>
          <a:p>
            <a:pPr lvl="0"/>
            <a:r>
              <a:rPr lang="tr-TR" sz="2200" dirty="0"/>
              <a:t>Kaynak verimliliği</a:t>
            </a:r>
            <a:r>
              <a:rPr lang="tr-TR" sz="2200" dirty="0" smtClean="0"/>
              <a:t>,</a:t>
            </a:r>
          </a:p>
          <a:p>
            <a:pPr lvl="0"/>
            <a:r>
              <a:rPr lang="tr-TR" sz="2200" dirty="0"/>
              <a:t>Üretici sertifikasyonu, ürün sertifikalandırma, test, standardizasyon, kalibrasyon, akreditasyon, kalite güvence sistemleri ve benzeri faaliyetler için hazırlıklar,</a:t>
            </a:r>
          </a:p>
          <a:p>
            <a:pPr lvl="0"/>
            <a:r>
              <a:rPr lang="tr-TR" sz="2200" dirty="0"/>
              <a:t>Yeni ürün/hizmet tasarımı, teknik şartnameleri hazırlıkları vb.,</a:t>
            </a:r>
          </a:p>
          <a:p>
            <a:r>
              <a:rPr lang="tr-TR" sz="2200" dirty="0" smtClean="0"/>
              <a:t>KOBİ’lerin yeteneklerinin </a:t>
            </a:r>
            <a:r>
              <a:rPr lang="tr-TR" sz="2200" dirty="0"/>
              <a:t>geliştirilmesi bağlamında danışmanlık, eğitim, </a:t>
            </a:r>
            <a:r>
              <a:rPr lang="tr-TR" sz="2200" dirty="0" err="1"/>
              <a:t>mentörlük</a:t>
            </a:r>
            <a:r>
              <a:rPr lang="tr-TR" sz="2200" dirty="0"/>
              <a:t>, koçluk ve kapasite geliştirme faaliyetleri.</a:t>
            </a:r>
          </a:p>
          <a:p>
            <a:pPr marL="0" indent="0">
              <a:buNone/>
            </a:pPr>
            <a:endParaRPr lang="tr-TR" sz="2200" b="1" u="sng" dirty="0" smtClean="0"/>
          </a:p>
          <a:p>
            <a:pPr marL="0" indent="0">
              <a:buNone/>
            </a:pPr>
            <a:endParaRPr lang="tr-TR" sz="2200" b="1" u="sng" dirty="0"/>
          </a:p>
        </p:txBody>
      </p:sp>
    </p:spTree>
    <p:extLst>
      <p:ext uri="{BB962C8B-B14F-4D97-AF65-F5344CB8AC3E}">
        <p14:creationId xmlns:p14="http://schemas.microsoft.com/office/powerpoint/2010/main" val="35482269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30622"/>
            <a:ext cx="8229600" cy="490066"/>
          </a:xfrm>
        </p:spPr>
        <p:txBody>
          <a:bodyPr>
            <a:noAutofit/>
          </a:bodyPr>
          <a:lstStyle/>
          <a:p>
            <a:r>
              <a:rPr lang="tr-TR" sz="2800" b="1" dirty="0" smtClean="0">
                <a:solidFill>
                  <a:schemeClr val="bg1"/>
                </a:solidFill>
              </a:rPr>
              <a:t>Faaliyet 2.1 Araştırma ve Geliştirme</a:t>
            </a:r>
            <a:endParaRPr lang="tr-TR" sz="2800" dirty="0">
              <a:solidFill>
                <a:schemeClr val="bg1"/>
              </a:solidFill>
            </a:endParaRP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778282960"/>
              </p:ext>
            </p:extLst>
          </p:nvPr>
        </p:nvGraphicFramePr>
        <p:xfrm>
          <a:off x="467544" y="1250408"/>
          <a:ext cx="8352928" cy="3017520"/>
        </p:xfrm>
        <a:graphic>
          <a:graphicData uri="http://schemas.openxmlformats.org/drawingml/2006/table">
            <a:tbl>
              <a:tblPr firstRow="1" firstCol="1" bandRow="1">
                <a:tableStyleId>{5C22544A-7EE6-4342-B048-85BDC9FD1C3A}</a:tableStyleId>
              </a:tblPr>
              <a:tblGrid>
                <a:gridCol w="2520280"/>
                <a:gridCol w="5832648"/>
              </a:tblGrid>
              <a:tr h="951910">
                <a:tc>
                  <a:txBody>
                    <a:bodyPr/>
                    <a:lstStyle/>
                    <a:p>
                      <a:pPr>
                        <a:lnSpc>
                          <a:spcPct val="115000"/>
                        </a:lnSpc>
                        <a:spcAft>
                          <a:spcPts val="0"/>
                        </a:spcAft>
                      </a:pPr>
                      <a:r>
                        <a:rPr lang="tr-TR" sz="2200" dirty="0">
                          <a:effectLst/>
                        </a:rPr>
                        <a:t>GENEL HEDEF</a:t>
                      </a:r>
                      <a:endParaRPr lang="tr-TR" sz="2200" dirty="0">
                        <a:effectLst/>
                        <a:latin typeface="Calibri"/>
                        <a:ea typeface="Calibri"/>
                        <a:cs typeface="Times New Roman"/>
                      </a:endParaRPr>
                    </a:p>
                  </a:txBody>
                  <a:tcPr marL="68580" marR="68580" marT="0" marB="0" anchor="ctr"/>
                </a:tc>
                <a:tc>
                  <a:txBody>
                    <a:bodyPr/>
                    <a:lstStyle/>
                    <a:p>
                      <a:pPr algn="just">
                        <a:lnSpc>
                          <a:spcPct val="150000"/>
                        </a:lnSpc>
                        <a:spcAft>
                          <a:spcPts val="0"/>
                        </a:spcAft>
                      </a:pPr>
                      <a:r>
                        <a:rPr lang="tr-TR" sz="2200" b="0" kern="1200" dirty="0" smtClean="0">
                          <a:solidFill>
                            <a:schemeClr val="tx1"/>
                          </a:solidFill>
                          <a:effectLst/>
                          <a:latin typeface="+mn-lt"/>
                          <a:ea typeface="+mn-ea"/>
                          <a:cs typeface="+mn-cs"/>
                        </a:rPr>
                        <a:t>Kamu özel ortaklığı (üniversite-sanayi işbirliğini de kapsamak fakat bununla sınırlı olmamak kaydıyla) ve KOBİ’lerin yenilik yönetim kapasitelerini geliştirmek yoluyla Bilim, Teknoloji ve Yenilik alanına sanayinin katılımını artırarak ulusal yenilik ekosisteminin işlevselliğini artırmak şeklindedir.</a:t>
                      </a:r>
                      <a:endParaRPr lang="tr-TR" sz="2200" b="0" dirty="0">
                        <a:solidFill>
                          <a:schemeClr val="tx1"/>
                        </a:solidFill>
                        <a:effectLst/>
                        <a:latin typeface="Calibri"/>
                        <a:ea typeface="Calibri"/>
                        <a:cs typeface="Times New Roman"/>
                      </a:endParaRPr>
                    </a:p>
                  </a:txBody>
                  <a:tcPr marL="68580" marR="68580" marT="0" marB="0">
                    <a:solidFill>
                      <a:schemeClr val="accent1">
                        <a:lumMod val="20000"/>
                        <a:lumOff val="80000"/>
                      </a:schemeClr>
                    </a:solidFill>
                  </a:tcPr>
                </a:tc>
              </a:tr>
            </a:tbl>
          </a:graphicData>
        </a:graphic>
      </p:graphicFrame>
    </p:spTree>
    <p:extLst>
      <p:ext uri="{BB962C8B-B14F-4D97-AF65-F5344CB8AC3E}">
        <p14:creationId xmlns:p14="http://schemas.microsoft.com/office/powerpoint/2010/main" val="41876350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30622"/>
            <a:ext cx="8229600" cy="490066"/>
          </a:xfrm>
        </p:spPr>
        <p:txBody>
          <a:bodyPr>
            <a:noAutofit/>
          </a:bodyPr>
          <a:lstStyle/>
          <a:p>
            <a:r>
              <a:rPr lang="tr-TR" sz="2800" b="1" dirty="0" smtClean="0">
                <a:solidFill>
                  <a:schemeClr val="bg1"/>
                </a:solidFill>
              </a:rPr>
              <a:t>Faaliyet 2.1 Araştırma ve Geliştirme</a:t>
            </a:r>
            <a:endParaRPr lang="tr-TR" sz="2800" dirty="0">
              <a:solidFill>
                <a:schemeClr val="bg1"/>
              </a:solidFill>
            </a:endParaRP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336251166"/>
              </p:ext>
            </p:extLst>
          </p:nvPr>
        </p:nvGraphicFramePr>
        <p:xfrm>
          <a:off x="467544" y="1052736"/>
          <a:ext cx="8352928" cy="4968552"/>
        </p:xfrm>
        <a:graphic>
          <a:graphicData uri="http://schemas.openxmlformats.org/drawingml/2006/table">
            <a:tbl>
              <a:tblPr firstRow="1" firstCol="1" bandRow="1">
                <a:tableStyleId>{5C22544A-7EE6-4342-B048-85BDC9FD1C3A}</a:tableStyleId>
              </a:tblPr>
              <a:tblGrid>
                <a:gridCol w="1728192"/>
                <a:gridCol w="6624736"/>
              </a:tblGrid>
              <a:tr h="4968552">
                <a:tc>
                  <a:txBody>
                    <a:bodyPr/>
                    <a:lstStyle/>
                    <a:p>
                      <a:pPr>
                        <a:lnSpc>
                          <a:spcPct val="115000"/>
                        </a:lnSpc>
                        <a:spcAft>
                          <a:spcPts val="0"/>
                        </a:spcAft>
                      </a:pPr>
                      <a:r>
                        <a:rPr lang="tr-TR" sz="2000" dirty="0" smtClean="0">
                          <a:effectLst/>
                        </a:rPr>
                        <a:t>ÖZEL HEDEF</a:t>
                      </a:r>
                      <a:endParaRPr lang="tr-TR" sz="2000" dirty="0">
                        <a:effectLst/>
                        <a:latin typeface="Calibri"/>
                        <a:ea typeface="Calibri"/>
                        <a:cs typeface="Times New Roman"/>
                      </a:endParaRPr>
                    </a:p>
                  </a:txBody>
                  <a:tcPr marL="68580" marR="68580" marT="0" marB="0" anchor="ctr"/>
                </a:tc>
                <a:tc>
                  <a:txBody>
                    <a:bodyPr/>
                    <a:lstStyle/>
                    <a:p>
                      <a:pPr marL="285750" lvl="0" indent="-285750">
                        <a:buFont typeface="Arial" pitchFamily="34" charset="0"/>
                        <a:buChar char="•"/>
                      </a:pPr>
                      <a:r>
                        <a:rPr lang="tr-TR" sz="2000" b="0" kern="1200" dirty="0" smtClean="0">
                          <a:solidFill>
                            <a:schemeClr val="tx1"/>
                          </a:solidFill>
                          <a:effectLst/>
                          <a:latin typeface="+mn-lt"/>
                          <a:ea typeface="+mn-ea"/>
                          <a:cs typeface="+mn-cs"/>
                        </a:rPr>
                        <a:t>Türkiye’de kamu ve özel sektöre ait var olan araştırma altyapısının ile üniversite-sanayi işbirliği sayısının artırılması ve üniversite-sanayi işbirliğinin geliştirilmesi</a:t>
                      </a:r>
                    </a:p>
                    <a:p>
                      <a:pPr marL="285750" lvl="0" indent="-285750">
                        <a:buFont typeface="Arial" pitchFamily="34" charset="0"/>
                        <a:buChar char="•"/>
                      </a:pPr>
                      <a:r>
                        <a:rPr lang="tr-TR" sz="2000" b="0" kern="1200" dirty="0" smtClean="0">
                          <a:solidFill>
                            <a:schemeClr val="tx1"/>
                          </a:solidFill>
                          <a:effectLst/>
                          <a:latin typeface="+mn-lt"/>
                          <a:ea typeface="+mn-ea"/>
                          <a:cs typeface="+mn-cs"/>
                        </a:rPr>
                        <a:t>Yenilikçi fikirler ile sermaye yatırımcıları arasındaki finansal açığın kapatılarak, yenilikçi ürünlerin daha hızlı ticarileştirilmeleri,</a:t>
                      </a:r>
                    </a:p>
                    <a:p>
                      <a:pPr marL="285750" lvl="0" indent="-285750">
                        <a:buFont typeface="Arial" pitchFamily="34" charset="0"/>
                        <a:buChar char="•"/>
                      </a:pPr>
                      <a:r>
                        <a:rPr lang="tr-TR" sz="2000" b="0" kern="1200" dirty="0" smtClean="0">
                          <a:solidFill>
                            <a:schemeClr val="tx1"/>
                          </a:solidFill>
                          <a:effectLst/>
                          <a:latin typeface="+mn-lt"/>
                          <a:ea typeface="+mn-ea"/>
                          <a:cs typeface="+mn-cs"/>
                        </a:rPr>
                        <a:t>Yenilikçi başlangıç şirketlerine ve KOBİ’lere kuluçka hizmeti veren yapıların/tesislerin işlevselliğinin artırılması,</a:t>
                      </a:r>
                    </a:p>
                    <a:p>
                      <a:pPr marL="285750" lvl="0" indent="-285750">
                        <a:buFont typeface="Arial" pitchFamily="34" charset="0"/>
                        <a:buChar char="•"/>
                      </a:pPr>
                      <a:r>
                        <a:rPr lang="tr-TR" sz="2000" b="0" kern="1200" dirty="0" smtClean="0">
                          <a:solidFill>
                            <a:schemeClr val="tx1"/>
                          </a:solidFill>
                          <a:effectLst/>
                          <a:latin typeface="+mn-lt"/>
                          <a:ea typeface="+mn-ea"/>
                          <a:cs typeface="+mn-cs"/>
                        </a:rPr>
                        <a:t>Sosyal yenilik konusunda farkındalığın artırılması ve sosyal yenilik destekleyici beceri ve kabiliyetlerin güçlendirilmesi,</a:t>
                      </a:r>
                    </a:p>
                    <a:p>
                      <a:pPr marL="285750" lvl="0" indent="-285750">
                        <a:buFont typeface="Arial" pitchFamily="34" charset="0"/>
                        <a:buChar char="•"/>
                      </a:pPr>
                      <a:r>
                        <a:rPr lang="tr-TR" sz="2000" b="0" kern="1200" dirty="0" smtClean="0">
                          <a:solidFill>
                            <a:schemeClr val="tx1"/>
                          </a:solidFill>
                          <a:effectLst/>
                          <a:latin typeface="+mn-lt"/>
                          <a:ea typeface="+mn-ea"/>
                          <a:cs typeface="+mn-cs"/>
                        </a:rPr>
                        <a:t>Sermaye finansmanı mekanizmalarının genişletilmesi ile başlangıç şirketleri ve KOBİ’lerin bu tür araçlara erişiminin artırılması,</a:t>
                      </a:r>
                    </a:p>
                    <a:p>
                      <a:pPr marL="285750" indent="-285750">
                        <a:buFont typeface="Arial" pitchFamily="34" charset="0"/>
                        <a:buChar char="•"/>
                      </a:pPr>
                      <a:r>
                        <a:rPr lang="tr-TR" sz="2000" b="0" kern="1200" dirty="0" smtClean="0">
                          <a:solidFill>
                            <a:schemeClr val="tx1"/>
                          </a:solidFill>
                          <a:effectLst/>
                          <a:latin typeface="+mn-lt"/>
                          <a:ea typeface="+mn-ea"/>
                          <a:cs typeface="+mn-cs"/>
                        </a:rPr>
                        <a:t>Yenilikçi yeşil ürünlerin, süreçlerin ve hizmetlerin geliştirilmesinin ve piyasada tutunmasının desteklenmesidir.</a:t>
                      </a:r>
                      <a:endParaRPr lang="tr-TR" sz="2000" b="0" dirty="0">
                        <a:solidFill>
                          <a:schemeClr val="tx1"/>
                        </a:solidFill>
                        <a:effectLst/>
                        <a:latin typeface="Calibri"/>
                        <a:ea typeface="Calibri"/>
                        <a:cs typeface="Times New Roman"/>
                      </a:endParaRPr>
                    </a:p>
                  </a:txBody>
                  <a:tcPr marL="68580" marR="68580" marT="0" marB="0">
                    <a:solidFill>
                      <a:schemeClr val="accent1">
                        <a:lumMod val="20000"/>
                        <a:lumOff val="80000"/>
                      </a:schemeClr>
                    </a:solidFill>
                  </a:tcPr>
                </a:tc>
              </a:tr>
            </a:tbl>
          </a:graphicData>
        </a:graphic>
      </p:graphicFrame>
    </p:spTree>
    <p:extLst>
      <p:ext uri="{BB962C8B-B14F-4D97-AF65-F5344CB8AC3E}">
        <p14:creationId xmlns:p14="http://schemas.microsoft.com/office/powerpoint/2010/main" val="39371546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o 4"/>
          <p:cNvGraphicFramePr>
            <a:graphicFrameLocks noGrp="1"/>
          </p:cNvGraphicFramePr>
          <p:nvPr>
            <p:extLst>
              <p:ext uri="{D42A27DB-BD31-4B8C-83A1-F6EECF244321}">
                <p14:modId xmlns:p14="http://schemas.microsoft.com/office/powerpoint/2010/main" val="489535524"/>
              </p:ext>
            </p:extLst>
          </p:nvPr>
        </p:nvGraphicFramePr>
        <p:xfrm>
          <a:off x="323528" y="894928"/>
          <a:ext cx="8640960" cy="5486400"/>
        </p:xfrm>
        <a:graphic>
          <a:graphicData uri="http://schemas.openxmlformats.org/drawingml/2006/table">
            <a:tbl>
              <a:tblPr firstRow="1" firstCol="1" bandRow="1">
                <a:tableStyleId>{5C22544A-7EE6-4342-B048-85BDC9FD1C3A}</a:tableStyleId>
              </a:tblPr>
              <a:tblGrid>
                <a:gridCol w="2376264"/>
                <a:gridCol w="6264696"/>
              </a:tblGrid>
              <a:tr h="0">
                <a:tc>
                  <a:txBody>
                    <a:bodyPr/>
                    <a:lstStyle/>
                    <a:p>
                      <a:pPr>
                        <a:lnSpc>
                          <a:spcPct val="100000"/>
                        </a:lnSpc>
                        <a:spcAft>
                          <a:spcPts val="0"/>
                        </a:spcAft>
                      </a:pPr>
                      <a:r>
                        <a:rPr lang="tr-TR" sz="2000" dirty="0">
                          <a:effectLst/>
                        </a:rPr>
                        <a:t>BÜTÇE </a:t>
                      </a:r>
                      <a:endParaRPr lang="tr-TR" sz="2000" dirty="0">
                        <a:effectLst/>
                        <a:latin typeface="Calibri"/>
                        <a:ea typeface="Calibri"/>
                        <a:cs typeface="Times New Roman"/>
                      </a:endParaRPr>
                    </a:p>
                  </a:txBody>
                  <a:tcPr marL="68580" marR="68580" marT="0" marB="0" anchor="ctr"/>
                </a:tc>
                <a:tc>
                  <a:txBody>
                    <a:bodyPr/>
                    <a:lstStyle/>
                    <a:p>
                      <a:pPr marL="111125" algn="just">
                        <a:lnSpc>
                          <a:spcPct val="100000"/>
                        </a:lnSpc>
                        <a:spcAft>
                          <a:spcPts val="0"/>
                        </a:spcAft>
                      </a:pPr>
                      <a:r>
                        <a:rPr lang="tr-TR" sz="2000" b="1" kern="1200" dirty="0" smtClean="0">
                          <a:solidFill>
                            <a:schemeClr val="lt1"/>
                          </a:solidFill>
                          <a:effectLst/>
                          <a:latin typeface="+mn-lt"/>
                          <a:ea typeface="+mn-ea"/>
                          <a:cs typeface="+mn-cs"/>
                        </a:rPr>
                        <a:t>Bu Çağrı altında tahsis edilebilecek tahmini bütçe toplamı 17,3 milyon € olup, söz konusu bütçe iki konu başlığı altında tahsis edilecektir. </a:t>
                      </a:r>
                    </a:p>
                    <a:p>
                      <a:pPr marL="454025" indent="-342900" algn="just">
                        <a:lnSpc>
                          <a:spcPct val="100000"/>
                        </a:lnSpc>
                        <a:spcAft>
                          <a:spcPts val="0"/>
                        </a:spcAft>
                        <a:buFont typeface="Arial" pitchFamily="34" charset="0"/>
                        <a:buChar char="•"/>
                      </a:pPr>
                      <a:r>
                        <a:rPr lang="tr-TR" sz="2000" b="1" kern="1200" dirty="0" smtClean="0">
                          <a:solidFill>
                            <a:schemeClr val="lt1"/>
                          </a:solidFill>
                          <a:effectLst/>
                          <a:latin typeface="+mn-lt"/>
                          <a:ea typeface="+mn-ea"/>
                          <a:cs typeface="+mn-cs"/>
                        </a:rPr>
                        <a:t>Tematik Yetkinlik Geliştirme Desteği: 10 Milyon Avro. </a:t>
                      </a:r>
                      <a:r>
                        <a:rPr lang="tr-TR" sz="2000" dirty="0" smtClean="0">
                          <a:effectLst/>
                        </a:rPr>
                        <a:t>Her </a:t>
                      </a:r>
                      <a:r>
                        <a:rPr lang="tr-TR" sz="2000" dirty="0">
                          <a:effectLst/>
                        </a:rPr>
                        <a:t>bir proje için </a:t>
                      </a:r>
                      <a:r>
                        <a:rPr lang="tr-TR" sz="2000" dirty="0" smtClean="0">
                          <a:effectLst/>
                        </a:rPr>
                        <a:t>destek </a:t>
                      </a:r>
                      <a:r>
                        <a:rPr lang="tr-TR" sz="2000" dirty="0">
                          <a:effectLst/>
                        </a:rPr>
                        <a:t>miktarı asgari </a:t>
                      </a:r>
                      <a:r>
                        <a:rPr lang="tr-TR" sz="2000" dirty="0" smtClean="0">
                          <a:effectLst/>
                        </a:rPr>
                        <a:t>1 milyon </a:t>
                      </a:r>
                      <a:r>
                        <a:rPr lang="tr-TR" sz="2000" dirty="0">
                          <a:effectLst/>
                        </a:rPr>
                        <a:t>Avro ve azami </a:t>
                      </a:r>
                      <a:r>
                        <a:rPr lang="tr-TR" sz="2000" dirty="0" smtClean="0">
                          <a:effectLst/>
                        </a:rPr>
                        <a:t>5 </a:t>
                      </a:r>
                      <a:r>
                        <a:rPr lang="tr-TR" sz="2000" dirty="0">
                          <a:effectLst/>
                        </a:rPr>
                        <a:t>milyon Avro ‘dur</a:t>
                      </a:r>
                      <a:r>
                        <a:rPr lang="tr-TR" sz="2000" dirty="0" smtClean="0">
                          <a:effectLst/>
                        </a:rPr>
                        <a:t>.</a:t>
                      </a:r>
                      <a:r>
                        <a:rPr lang="tr-TR" sz="2000" dirty="0">
                          <a:effectLst/>
                        </a:rPr>
                        <a:t> </a:t>
                      </a:r>
                      <a:endParaRPr lang="tr-TR" sz="2000" dirty="0" smtClean="0">
                        <a:effectLst/>
                      </a:endParaRPr>
                    </a:p>
                    <a:p>
                      <a:pPr marL="454025" marR="0" indent="-342900" algn="just" defTabSz="914400" rtl="0" eaLnBrk="1" fontAlgn="auto" latinLnBrk="0" hangingPunct="1">
                        <a:lnSpc>
                          <a:spcPct val="100000"/>
                        </a:lnSpc>
                        <a:spcBef>
                          <a:spcPts val="0"/>
                        </a:spcBef>
                        <a:spcAft>
                          <a:spcPts val="0"/>
                        </a:spcAft>
                        <a:buClrTx/>
                        <a:buSzTx/>
                        <a:buFont typeface="Arial" pitchFamily="34" charset="0"/>
                        <a:buChar char="•"/>
                        <a:tabLst/>
                        <a:defRPr/>
                      </a:pPr>
                      <a:r>
                        <a:rPr lang="tr-TR" sz="2000" b="1" kern="1200" dirty="0" smtClean="0">
                          <a:solidFill>
                            <a:schemeClr val="lt1"/>
                          </a:solidFill>
                          <a:effectLst/>
                          <a:latin typeface="+mn-lt"/>
                          <a:ea typeface="+mn-ea"/>
                          <a:cs typeface="+mn-cs"/>
                        </a:rPr>
                        <a:t>ATGY Odaklı İşbirliği ve Ağ Oluşturma Desteği: 7,3 Milyon Avro. </a:t>
                      </a:r>
                      <a:r>
                        <a:rPr lang="tr-TR" sz="2000" dirty="0" smtClean="0">
                          <a:effectLst/>
                        </a:rPr>
                        <a:t>Her bir proje için destek miktarı asgari 1 milyon Avro ve azami 3 milyon Avro ‘dur. </a:t>
                      </a:r>
                      <a:endParaRPr lang="tr-TR" sz="2000" dirty="0">
                        <a:effectLst/>
                        <a:latin typeface="Calibri"/>
                        <a:ea typeface="Calibri"/>
                        <a:cs typeface="Times New Roman"/>
                      </a:endParaRPr>
                    </a:p>
                  </a:txBody>
                  <a:tcPr marL="68580" marR="68580" marT="0" marB="0"/>
                </a:tc>
              </a:tr>
              <a:tr h="0">
                <a:tc>
                  <a:txBody>
                    <a:bodyPr/>
                    <a:lstStyle/>
                    <a:p>
                      <a:pPr>
                        <a:lnSpc>
                          <a:spcPct val="100000"/>
                        </a:lnSpc>
                        <a:spcAft>
                          <a:spcPts val="0"/>
                        </a:spcAft>
                      </a:pPr>
                      <a:r>
                        <a:rPr lang="tr-TR" sz="2000" dirty="0">
                          <a:effectLst/>
                        </a:rPr>
                        <a:t>UYGUN BAŞVURU SAHİPLERİ</a:t>
                      </a:r>
                      <a:endParaRPr lang="tr-TR" sz="2000" dirty="0">
                        <a:effectLst/>
                        <a:latin typeface="Calibri"/>
                        <a:ea typeface="Calibri"/>
                        <a:cs typeface="Times New Roman"/>
                      </a:endParaRPr>
                    </a:p>
                  </a:txBody>
                  <a:tcPr marL="68580" marR="68580" marT="0" marB="0" anchor="ctr"/>
                </a:tc>
                <a:tc>
                  <a:txBody>
                    <a:bodyPr/>
                    <a:lstStyle/>
                    <a:p>
                      <a:pPr marL="342900" lvl="0" indent="-342900">
                        <a:buFont typeface="Arial" pitchFamily="34" charset="0"/>
                        <a:buChar char="•"/>
                      </a:pPr>
                      <a:r>
                        <a:rPr lang="tr-TR" sz="2000" kern="1200" dirty="0" smtClean="0">
                          <a:solidFill>
                            <a:schemeClr val="dk1"/>
                          </a:solidFill>
                          <a:effectLst/>
                          <a:latin typeface="+mn-lt"/>
                          <a:ea typeface="+mn-ea"/>
                          <a:cs typeface="+mn-cs"/>
                        </a:rPr>
                        <a:t>TGB, TTO,</a:t>
                      </a:r>
                    </a:p>
                    <a:p>
                      <a:pPr marL="285750" lvl="0" indent="-285750">
                        <a:buFont typeface="Arial" pitchFamily="34" charset="0"/>
                        <a:buChar char="•"/>
                      </a:pPr>
                      <a:r>
                        <a:rPr lang="tr-TR" sz="2000" kern="1200" dirty="0" smtClean="0">
                          <a:solidFill>
                            <a:schemeClr val="dk1"/>
                          </a:solidFill>
                          <a:effectLst/>
                          <a:latin typeface="+mn-lt"/>
                          <a:ea typeface="+mn-ea"/>
                          <a:cs typeface="+mn-cs"/>
                        </a:rPr>
                        <a:t>Üniversite,</a:t>
                      </a:r>
                    </a:p>
                    <a:p>
                      <a:pPr marL="285750" lvl="0" indent="-285750">
                        <a:buFont typeface="Arial" pitchFamily="34" charset="0"/>
                        <a:buChar char="•"/>
                      </a:pPr>
                      <a:r>
                        <a:rPr lang="tr-TR" sz="2000" kern="1200" dirty="0" smtClean="0">
                          <a:solidFill>
                            <a:schemeClr val="dk1"/>
                          </a:solidFill>
                          <a:effectLst/>
                          <a:latin typeface="+mn-lt"/>
                          <a:ea typeface="+mn-ea"/>
                          <a:cs typeface="+mn-cs"/>
                        </a:rPr>
                        <a:t>Araştırma merkezi ve enstitüsü (özel hariç),</a:t>
                      </a:r>
                    </a:p>
                    <a:p>
                      <a:pPr marL="285750" indent="-285750">
                        <a:buFont typeface="Arial" pitchFamily="34" charset="0"/>
                        <a:buChar char="•"/>
                      </a:pPr>
                      <a:r>
                        <a:rPr lang="tr-TR" sz="2000" kern="1200" dirty="0" smtClean="0">
                          <a:solidFill>
                            <a:schemeClr val="dk1"/>
                          </a:solidFill>
                          <a:effectLst/>
                          <a:latin typeface="+mn-lt"/>
                          <a:ea typeface="+mn-ea"/>
                          <a:cs typeface="+mn-cs"/>
                        </a:rPr>
                        <a:t>Bu</a:t>
                      </a:r>
                      <a:r>
                        <a:rPr lang="tr-TR" sz="2000" kern="1200" baseline="0" dirty="0" smtClean="0">
                          <a:solidFill>
                            <a:schemeClr val="dk1"/>
                          </a:solidFill>
                          <a:effectLst/>
                          <a:latin typeface="+mn-lt"/>
                          <a:ea typeface="+mn-ea"/>
                          <a:cs typeface="+mn-cs"/>
                        </a:rPr>
                        <a:t> </a:t>
                      </a:r>
                      <a:r>
                        <a:rPr lang="tr-TR" sz="2000" kern="1200" dirty="0" smtClean="0">
                          <a:solidFill>
                            <a:schemeClr val="dk1"/>
                          </a:solidFill>
                          <a:effectLst/>
                          <a:latin typeface="+mn-lt"/>
                          <a:ea typeface="+mn-ea"/>
                          <a:cs typeface="+mn-cs"/>
                        </a:rPr>
                        <a:t>kurumlara bağlı dernek ve vakıflar.</a:t>
                      </a:r>
                      <a:endParaRPr lang="tr-TR" sz="2000" dirty="0">
                        <a:effectLst/>
                        <a:latin typeface="Calibri"/>
                        <a:ea typeface="Calibri"/>
                        <a:cs typeface="Times New Roman"/>
                      </a:endParaRPr>
                    </a:p>
                  </a:txBody>
                  <a:tcPr marL="68580" marR="68580" marT="0" marB="0"/>
                </a:tc>
              </a:tr>
              <a:tr h="0">
                <a:tc>
                  <a:txBody>
                    <a:bodyPr/>
                    <a:lstStyle/>
                    <a:p>
                      <a:pPr>
                        <a:lnSpc>
                          <a:spcPct val="100000"/>
                        </a:lnSpc>
                        <a:spcAft>
                          <a:spcPts val="0"/>
                        </a:spcAft>
                      </a:pPr>
                      <a:r>
                        <a:rPr lang="tr-TR" sz="2000" dirty="0">
                          <a:effectLst/>
                        </a:rPr>
                        <a:t>UYGUN ORTAKLAR</a:t>
                      </a:r>
                      <a:endParaRPr lang="tr-TR" sz="2000" dirty="0">
                        <a:effectLst/>
                        <a:latin typeface="Calibri"/>
                        <a:ea typeface="Calibri"/>
                        <a:cs typeface="Times New Roman"/>
                      </a:endParaRPr>
                    </a:p>
                  </a:txBody>
                  <a:tcPr marL="68580" marR="68580" marT="0" marB="0" anchor="ctr"/>
                </a:tc>
                <a:tc>
                  <a:txBody>
                    <a:bodyPr/>
                    <a:lstStyle/>
                    <a:p>
                      <a:pPr marL="285750" lvl="0" indent="-285750">
                        <a:buFont typeface="Arial" pitchFamily="34" charset="0"/>
                        <a:buChar char="•"/>
                      </a:pPr>
                      <a:r>
                        <a:rPr lang="tr-TR" sz="2000" kern="1200" dirty="0" smtClean="0">
                          <a:solidFill>
                            <a:schemeClr val="dk1"/>
                          </a:solidFill>
                          <a:effectLst/>
                          <a:latin typeface="+mn-lt"/>
                          <a:ea typeface="+mn-ea"/>
                          <a:cs typeface="+mn-cs"/>
                        </a:rPr>
                        <a:t>OSB’ler, </a:t>
                      </a:r>
                    </a:p>
                    <a:p>
                      <a:pPr marL="285750" lvl="0" indent="-285750">
                        <a:buFont typeface="Arial" pitchFamily="34" charset="0"/>
                        <a:buChar char="•"/>
                      </a:pPr>
                      <a:r>
                        <a:rPr lang="tr-TR" sz="2000" kern="1200" dirty="0" smtClean="0">
                          <a:solidFill>
                            <a:schemeClr val="dk1"/>
                          </a:solidFill>
                          <a:effectLst/>
                          <a:latin typeface="+mn-lt"/>
                          <a:ea typeface="+mn-ea"/>
                          <a:cs typeface="+mn-cs"/>
                        </a:rPr>
                        <a:t>İhracatçı Birlikleri, </a:t>
                      </a:r>
                    </a:p>
                    <a:p>
                      <a:pPr marL="285750" lvl="0" indent="-285750">
                        <a:buFont typeface="Arial" pitchFamily="34" charset="0"/>
                        <a:buChar char="•"/>
                      </a:pPr>
                      <a:r>
                        <a:rPr lang="tr-TR" sz="2000" kern="1200" dirty="0" smtClean="0">
                          <a:solidFill>
                            <a:schemeClr val="dk1"/>
                          </a:solidFill>
                          <a:effectLst/>
                          <a:latin typeface="+mn-lt"/>
                          <a:ea typeface="+mn-ea"/>
                          <a:cs typeface="+mn-cs"/>
                        </a:rPr>
                        <a:t>Sanayi ve/veya Ticaret Odaları, Ticaret Borsaları, </a:t>
                      </a:r>
                    </a:p>
                    <a:p>
                      <a:pPr marL="285750" lvl="0" indent="-285750">
                        <a:buFont typeface="Arial" pitchFamily="34" charset="0"/>
                        <a:buChar char="•"/>
                      </a:pPr>
                      <a:r>
                        <a:rPr lang="tr-TR" sz="2000" kern="1200" dirty="0" smtClean="0">
                          <a:solidFill>
                            <a:schemeClr val="dk1"/>
                          </a:solidFill>
                          <a:effectLst/>
                          <a:latin typeface="+mn-lt"/>
                          <a:ea typeface="+mn-ea"/>
                          <a:cs typeface="+mn-cs"/>
                        </a:rPr>
                        <a:t>Kalkınma Ajansları, </a:t>
                      </a:r>
                    </a:p>
                    <a:p>
                      <a:pPr marL="285750" indent="-285750">
                        <a:buFont typeface="Arial" pitchFamily="34" charset="0"/>
                        <a:buChar char="•"/>
                      </a:pPr>
                      <a:r>
                        <a:rPr lang="tr-TR" sz="2000" kern="1200" dirty="0" smtClean="0">
                          <a:solidFill>
                            <a:schemeClr val="dk1"/>
                          </a:solidFill>
                          <a:effectLst/>
                          <a:latin typeface="+mn-lt"/>
                          <a:ea typeface="+mn-ea"/>
                          <a:cs typeface="+mn-cs"/>
                        </a:rPr>
                        <a:t>Dernekler ve Vakıflar</a:t>
                      </a:r>
                      <a:endParaRPr lang="tr-TR" sz="2000" dirty="0">
                        <a:effectLst/>
                        <a:latin typeface="Calibri"/>
                        <a:ea typeface="Calibri"/>
                        <a:cs typeface="Times New Roman"/>
                      </a:endParaRPr>
                    </a:p>
                  </a:txBody>
                  <a:tcPr marL="68580" marR="68580" marT="0" marB="0"/>
                </a:tc>
              </a:tr>
            </a:tbl>
          </a:graphicData>
        </a:graphic>
      </p:graphicFrame>
      <p:sp>
        <p:nvSpPr>
          <p:cNvPr id="6" name="Başlık 1"/>
          <p:cNvSpPr>
            <a:spLocks noGrp="1"/>
          </p:cNvSpPr>
          <p:nvPr>
            <p:ph type="title"/>
          </p:nvPr>
        </p:nvSpPr>
        <p:spPr>
          <a:xfrm>
            <a:off x="457200" y="130622"/>
            <a:ext cx="8229600" cy="490066"/>
          </a:xfrm>
        </p:spPr>
        <p:txBody>
          <a:bodyPr>
            <a:noAutofit/>
          </a:bodyPr>
          <a:lstStyle/>
          <a:p>
            <a:r>
              <a:rPr lang="tr-TR" sz="2800" b="1" dirty="0" smtClean="0">
                <a:solidFill>
                  <a:schemeClr val="bg1"/>
                </a:solidFill>
              </a:rPr>
              <a:t>Faaliyet 2.1 Araştırma ve Geliştirme</a:t>
            </a:r>
            <a:endParaRPr lang="tr-TR" sz="2800" dirty="0">
              <a:solidFill>
                <a:schemeClr val="bg1"/>
              </a:solidFill>
            </a:endParaRPr>
          </a:p>
        </p:txBody>
      </p:sp>
    </p:spTree>
    <p:extLst>
      <p:ext uri="{BB962C8B-B14F-4D97-AF65-F5344CB8AC3E}">
        <p14:creationId xmlns:p14="http://schemas.microsoft.com/office/powerpoint/2010/main" val="40887652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o 2"/>
          <p:cNvGraphicFramePr>
            <a:graphicFrameLocks noGrp="1"/>
          </p:cNvGraphicFramePr>
          <p:nvPr>
            <p:extLst>
              <p:ext uri="{D42A27DB-BD31-4B8C-83A1-F6EECF244321}">
                <p14:modId xmlns:p14="http://schemas.microsoft.com/office/powerpoint/2010/main" val="1944120482"/>
              </p:ext>
            </p:extLst>
          </p:nvPr>
        </p:nvGraphicFramePr>
        <p:xfrm>
          <a:off x="323528" y="1052736"/>
          <a:ext cx="8684353" cy="3414496"/>
        </p:xfrm>
        <a:graphic>
          <a:graphicData uri="http://schemas.openxmlformats.org/drawingml/2006/table">
            <a:tbl>
              <a:tblPr firstRow="1" firstCol="1" bandRow="1">
                <a:tableStyleId>{5C22544A-7EE6-4342-B048-85BDC9FD1C3A}</a:tableStyleId>
              </a:tblPr>
              <a:tblGrid>
                <a:gridCol w="2808312"/>
                <a:gridCol w="5876041"/>
              </a:tblGrid>
              <a:tr h="1080120">
                <a:tc>
                  <a:txBody>
                    <a:bodyPr/>
                    <a:lstStyle/>
                    <a:p>
                      <a:pPr>
                        <a:lnSpc>
                          <a:spcPct val="115000"/>
                        </a:lnSpc>
                        <a:spcAft>
                          <a:spcPts val="0"/>
                        </a:spcAft>
                      </a:pPr>
                      <a:r>
                        <a:rPr lang="tr-TR" sz="2200" dirty="0">
                          <a:effectLst/>
                        </a:rPr>
                        <a:t>SÜRE</a:t>
                      </a:r>
                      <a:endParaRPr lang="tr-TR" sz="2200" dirty="0">
                        <a:effectLst/>
                        <a:latin typeface="Calibri"/>
                        <a:ea typeface="Calibri"/>
                        <a:cs typeface="Times New Roman"/>
                      </a:endParaRPr>
                    </a:p>
                  </a:txBody>
                  <a:tcPr marL="68580" marR="68580" marT="0" marB="0" anchor="ctr"/>
                </a:tc>
                <a:tc>
                  <a:txBody>
                    <a:bodyPr/>
                    <a:lstStyle/>
                    <a:p>
                      <a:pPr marL="21590" algn="just">
                        <a:lnSpc>
                          <a:spcPct val="115000"/>
                        </a:lnSpc>
                        <a:spcAft>
                          <a:spcPts val="0"/>
                        </a:spcAft>
                      </a:pPr>
                      <a:r>
                        <a:rPr lang="tr-TR" sz="2200">
                          <a:effectLst/>
                        </a:rPr>
                        <a:t>Bu Çağrı altında proje süresi (uygulama dönemi) 36 ayı geçemez.</a:t>
                      </a:r>
                      <a:endParaRPr lang="tr-TR" sz="2200">
                        <a:effectLst/>
                        <a:latin typeface="Calibri"/>
                        <a:ea typeface="Calibri"/>
                        <a:cs typeface="Times New Roman"/>
                      </a:endParaRPr>
                    </a:p>
                  </a:txBody>
                  <a:tcPr marL="68580" marR="68580" marT="0" marB="0"/>
                </a:tc>
              </a:tr>
              <a:tr h="792088">
                <a:tc>
                  <a:txBody>
                    <a:bodyPr/>
                    <a:lstStyle/>
                    <a:p>
                      <a:pPr>
                        <a:lnSpc>
                          <a:spcPct val="115000"/>
                        </a:lnSpc>
                        <a:spcAft>
                          <a:spcPts val="0"/>
                        </a:spcAft>
                      </a:pPr>
                      <a:r>
                        <a:rPr lang="tr-TR" sz="2200" dirty="0">
                          <a:effectLst/>
                        </a:rPr>
                        <a:t>SEKTÖRLER</a:t>
                      </a:r>
                      <a:endParaRPr lang="tr-TR" sz="2200" dirty="0">
                        <a:effectLst/>
                        <a:latin typeface="Calibri"/>
                        <a:ea typeface="Calibri"/>
                        <a:cs typeface="Times New Roman"/>
                      </a:endParaRPr>
                    </a:p>
                  </a:txBody>
                  <a:tcPr marL="68580" marR="68580" marT="0" marB="0" anchor="ctr"/>
                </a:tc>
                <a:tc>
                  <a:txBody>
                    <a:bodyPr/>
                    <a:lstStyle/>
                    <a:p>
                      <a:pPr marL="342900" lvl="0" indent="-342900" algn="just">
                        <a:lnSpc>
                          <a:spcPct val="115000"/>
                        </a:lnSpc>
                        <a:spcAft>
                          <a:spcPts val="0"/>
                        </a:spcAft>
                        <a:buSzPts val="800"/>
                        <a:buFont typeface="Symbol"/>
                        <a:buChar char=""/>
                      </a:pPr>
                      <a:r>
                        <a:rPr lang="tr-TR" sz="2200" dirty="0" smtClean="0">
                          <a:effectLst/>
                        </a:rPr>
                        <a:t>Sektör </a:t>
                      </a:r>
                      <a:r>
                        <a:rPr lang="tr-TR" sz="2200" dirty="0" err="1" smtClean="0">
                          <a:effectLst/>
                        </a:rPr>
                        <a:t>kısıtı</a:t>
                      </a:r>
                      <a:r>
                        <a:rPr lang="tr-TR" sz="2200" dirty="0" smtClean="0">
                          <a:effectLst/>
                        </a:rPr>
                        <a:t> bulunmamaktadır.</a:t>
                      </a:r>
                      <a:endParaRPr lang="tr-TR" sz="2200" dirty="0">
                        <a:effectLst/>
                        <a:latin typeface="Calibri"/>
                        <a:ea typeface="Calibri"/>
                        <a:cs typeface="Times New Roman"/>
                      </a:endParaRPr>
                    </a:p>
                  </a:txBody>
                  <a:tcPr marL="68580" marR="68580" marT="0" marB="0" anchor="ctr"/>
                </a:tc>
              </a:tr>
              <a:tr h="0">
                <a:tc>
                  <a:txBody>
                    <a:bodyPr/>
                    <a:lstStyle/>
                    <a:p>
                      <a:pPr>
                        <a:lnSpc>
                          <a:spcPct val="115000"/>
                        </a:lnSpc>
                        <a:spcAft>
                          <a:spcPts val="0"/>
                        </a:spcAft>
                      </a:pPr>
                      <a:r>
                        <a:rPr lang="tr-TR" sz="2200" dirty="0" smtClean="0">
                          <a:effectLst/>
                          <a:latin typeface="Calibri"/>
                          <a:ea typeface="Calibri"/>
                          <a:cs typeface="Times New Roman"/>
                        </a:rPr>
                        <a:t>UYGUN MALİYETLER</a:t>
                      </a:r>
                      <a:endParaRPr lang="tr-TR" sz="2200" dirty="0">
                        <a:effectLst/>
                        <a:latin typeface="Calibri"/>
                        <a:ea typeface="Calibri"/>
                        <a:cs typeface="Times New Roman"/>
                      </a:endParaRPr>
                    </a:p>
                  </a:txBody>
                  <a:tcPr marL="68580" marR="68580" marT="0" marB="0" anchor="ctr"/>
                </a:tc>
                <a:tc>
                  <a:txBody>
                    <a:bodyPr/>
                    <a:lstStyle/>
                    <a:p>
                      <a:pPr marL="342900" lvl="0" indent="-342900" algn="just">
                        <a:lnSpc>
                          <a:spcPct val="115000"/>
                        </a:lnSpc>
                        <a:spcAft>
                          <a:spcPts val="0"/>
                        </a:spcAft>
                        <a:buSzPts val="800"/>
                        <a:buFont typeface="Symbol"/>
                        <a:buChar char=""/>
                      </a:pPr>
                      <a:r>
                        <a:rPr lang="tr-TR" sz="2200" dirty="0" smtClean="0">
                          <a:effectLst/>
                          <a:latin typeface="Calibri"/>
                          <a:ea typeface="Calibri"/>
                          <a:cs typeface="Times New Roman"/>
                        </a:rPr>
                        <a:t>Tedarik: </a:t>
                      </a:r>
                      <a:r>
                        <a:rPr lang="tr-TR" sz="2200" dirty="0" err="1" smtClean="0">
                          <a:effectLst/>
                          <a:latin typeface="Calibri"/>
                          <a:ea typeface="Calibri"/>
                          <a:cs typeface="Times New Roman"/>
                        </a:rPr>
                        <a:t>Makine,ekipman</a:t>
                      </a:r>
                      <a:r>
                        <a:rPr lang="tr-TR" sz="2200" dirty="0" smtClean="0">
                          <a:effectLst/>
                          <a:latin typeface="Calibri"/>
                          <a:ea typeface="Calibri"/>
                          <a:cs typeface="Times New Roman"/>
                        </a:rPr>
                        <a:t>, </a:t>
                      </a:r>
                      <a:r>
                        <a:rPr lang="tr-TR" sz="2200" dirty="0" err="1" smtClean="0">
                          <a:effectLst/>
                          <a:latin typeface="Calibri"/>
                          <a:ea typeface="Calibri"/>
                          <a:cs typeface="Times New Roman"/>
                        </a:rPr>
                        <a:t>techizat</a:t>
                      </a:r>
                      <a:r>
                        <a:rPr lang="tr-TR" sz="2200" dirty="0" smtClean="0">
                          <a:effectLst/>
                          <a:latin typeface="Calibri"/>
                          <a:ea typeface="Calibri"/>
                          <a:cs typeface="Times New Roman"/>
                        </a:rPr>
                        <a:t> ve bunların</a:t>
                      </a:r>
                      <a:r>
                        <a:rPr lang="tr-TR" sz="2200" baseline="0" dirty="0" smtClean="0">
                          <a:effectLst/>
                          <a:latin typeface="Calibri"/>
                          <a:ea typeface="Calibri"/>
                          <a:cs typeface="Times New Roman"/>
                        </a:rPr>
                        <a:t> kurulumları</a:t>
                      </a:r>
                    </a:p>
                    <a:p>
                      <a:pPr marL="342900" lvl="0" indent="-342900" algn="just">
                        <a:lnSpc>
                          <a:spcPct val="115000"/>
                        </a:lnSpc>
                        <a:spcAft>
                          <a:spcPts val="0"/>
                        </a:spcAft>
                        <a:buSzPts val="800"/>
                        <a:buFont typeface="Symbol"/>
                        <a:buChar char=""/>
                      </a:pPr>
                      <a:r>
                        <a:rPr lang="tr-TR" sz="2200" baseline="0" dirty="0" smtClean="0">
                          <a:effectLst/>
                          <a:latin typeface="Calibri"/>
                          <a:ea typeface="Calibri"/>
                          <a:cs typeface="Times New Roman"/>
                        </a:rPr>
                        <a:t>Teknik Destek: Kapasite geliştirme, eğitim, danışmanlık, analiz, raporlama </a:t>
                      </a:r>
                      <a:r>
                        <a:rPr lang="tr-TR" sz="2200" baseline="0" dirty="0" err="1" smtClean="0">
                          <a:effectLst/>
                          <a:latin typeface="Calibri"/>
                          <a:ea typeface="Calibri"/>
                          <a:cs typeface="Times New Roman"/>
                        </a:rPr>
                        <a:t>v.s</a:t>
                      </a:r>
                      <a:r>
                        <a:rPr lang="tr-TR" sz="2200" baseline="0" dirty="0" smtClean="0">
                          <a:effectLst/>
                          <a:latin typeface="Calibri"/>
                          <a:ea typeface="Calibri"/>
                          <a:cs typeface="Times New Roman"/>
                        </a:rPr>
                        <a:t>.</a:t>
                      </a:r>
                      <a:endParaRPr lang="tr-TR" sz="2200" dirty="0">
                        <a:effectLst/>
                        <a:latin typeface="Calibri"/>
                        <a:ea typeface="Calibri"/>
                        <a:cs typeface="Times New Roman"/>
                      </a:endParaRPr>
                    </a:p>
                  </a:txBody>
                  <a:tcPr marL="68580" marR="68580" marT="0" marB="0"/>
                </a:tc>
              </a:tr>
            </a:tbl>
          </a:graphicData>
        </a:graphic>
      </p:graphicFrame>
      <p:sp>
        <p:nvSpPr>
          <p:cNvPr id="5" name="Başlık 1"/>
          <p:cNvSpPr>
            <a:spLocks noGrp="1"/>
          </p:cNvSpPr>
          <p:nvPr>
            <p:ph type="title"/>
          </p:nvPr>
        </p:nvSpPr>
        <p:spPr>
          <a:xfrm>
            <a:off x="457200" y="130622"/>
            <a:ext cx="8229600" cy="490066"/>
          </a:xfrm>
        </p:spPr>
        <p:txBody>
          <a:bodyPr>
            <a:noAutofit/>
          </a:bodyPr>
          <a:lstStyle/>
          <a:p>
            <a:r>
              <a:rPr lang="tr-TR" sz="2800" b="1" dirty="0" smtClean="0">
                <a:solidFill>
                  <a:schemeClr val="bg1"/>
                </a:solidFill>
              </a:rPr>
              <a:t>Faaliyet 2.1 Araştırma ve Geliştirme</a:t>
            </a:r>
            <a:endParaRPr lang="tr-TR" sz="2800" dirty="0">
              <a:solidFill>
                <a:schemeClr val="bg1"/>
              </a:solidFill>
            </a:endParaRPr>
          </a:p>
        </p:txBody>
      </p:sp>
    </p:spTree>
    <p:extLst>
      <p:ext uri="{BB962C8B-B14F-4D97-AF65-F5344CB8AC3E}">
        <p14:creationId xmlns:p14="http://schemas.microsoft.com/office/powerpoint/2010/main" val="38887340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o 4"/>
          <p:cNvGraphicFramePr>
            <a:graphicFrameLocks noGrp="1"/>
          </p:cNvGraphicFramePr>
          <p:nvPr>
            <p:extLst>
              <p:ext uri="{D42A27DB-BD31-4B8C-83A1-F6EECF244321}">
                <p14:modId xmlns:p14="http://schemas.microsoft.com/office/powerpoint/2010/main" val="164256651"/>
              </p:ext>
            </p:extLst>
          </p:nvPr>
        </p:nvGraphicFramePr>
        <p:xfrm>
          <a:off x="467544" y="1052736"/>
          <a:ext cx="8424936" cy="5532120"/>
        </p:xfrm>
        <a:graphic>
          <a:graphicData uri="http://schemas.openxmlformats.org/drawingml/2006/table">
            <a:tbl>
              <a:tblPr firstRow="1" firstCol="1" bandRow="1">
                <a:tableStyleId>{5C22544A-7EE6-4342-B048-85BDC9FD1C3A}</a:tableStyleId>
              </a:tblPr>
              <a:tblGrid>
                <a:gridCol w="2160240"/>
                <a:gridCol w="6264696"/>
              </a:tblGrid>
              <a:tr h="3600400">
                <a:tc>
                  <a:txBody>
                    <a:bodyPr/>
                    <a:lstStyle/>
                    <a:p>
                      <a:pPr>
                        <a:lnSpc>
                          <a:spcPct val="150000"/>
                        </a:lnSpc>
                        <a:spcAft>
                          <a:spcPts val="0"/>
                        </a:spcAft>
                      </a:pPr>
                      <a:r>
                        <a:rPr lang="tr-TR" sz="2200" dirty="0">
                          <a:effectLst/>
                        </a:rPr>
                        <a:t>SONUÇ GÖSTERGELERİ</a:t>
                      </a:r>
                      <a:endParaRPr lang="tr-TR" sz="2200" dirty="0">
                        <a:effectLst/>
                        <a:latin typeface="Calibri"/>
                        <a:ea typeface="Calibri"/>
                        <a:cs typeface="Times New Roman"/>
                      </a:endParaRPr>
                    </a:p>
                  </a:txBody>
                  <a:tcPr marL="68580" marR="68580" marT="0" marB="0" anchor="ctr"/>
                </a:tc>
                <a:tc>
                  <a:txBody>
                    <a:bodyPr/>
                    <a:lstStyle/>
                    <a:p>
                      <a:pPr marL="285750" lvl="0" indent="-285750">
                        <a:lnSpc>
                          <a:spcPct val="150000"/>
                        </a:lnSpc>
                        <a:buFont typeface="Arial" pitchFamily="34" charset="0"/>
                        <a:buChar char="•"/>
                      </a:pPr>
                      <a:r>
                        <a:rPr lang="tr-TR" sz="2200" b="0" kern="1200" dirty="0" smtClean="0">
                          <a:solidFill>
                            <a:schemeClr val="tx1"/>
                          </a:solidFill>
                          <a:effectLst/>
                          <a:latin typeface="+mn-lt"/>
                          <a:ea typeface="+mn-ea"/>
                          <a:cs typeface="+mn-cs"/>
                        </a:rPr>
                        <a:t>Alınan ulusal patent sayısı</a:t>
                      </a:r>
                    </a:p>
                    <a:p>
                      <a:pPr marL="285750" lvl="0" indent="-285750">
                        <a:lnSpc>
                          <a:spcPct val="150000"/>
                        </a:lnSpc>
                        <a:buFont typeface="Arial" pitchFamily="34" charset="0"/>
                        <a:buChar char="•"/>
                      </a:pPr>
                      <a:r>
                        <a:rPr lang="tr-TR" sz="2200" b="0" kern="1200" dirty="0" smtClean="0">
                          <a:solidFill>
                            <a:schemeClr val="tx1"/>
                          </a:solidFill>
                          <a:effectLst/>
                          <a:latin typeface="+mn-lt"/>
                          <a:ea typeface="+mn-ea"/>
                          <a:cs typeface="+mn-cs"/>
                        </a:rPr>
                        <a:t>Uluslararası ve bölgesel onaylanmış patent sayısı [Patent İşbirliği Anlaşması (PCT)+ Avrupa Patent Sözleşmesi (EPC)]</a:t>
                      </a:r>
                    </a:p>
                    <a:p>
                      <a:pPr marL="285750" lvl="0" indent="-285750">
                        <a:lnSpc>
                          <a:spcPct val="150000"/>
                        </a:lnSpc>
                        <a:buFont typeface="Arial" pitchFamily="34" charset="0"/>
                        <a:buChar char="•"/>
                      </a:pPr>
                      <a:r>
                        <a:rPr lang="tr-TR" sz="2200" b="0" kern="1200" dirty="0" smtClean="0">
                          <a:solidFill>
                            <a:schemeClr val="tx1"/>
                          </a:solidFill>
                          <a:effectLst/>
                          <a:latin typeface="+mn-lt"/>
                          <a:ea typeface="+mn-ea"/>
                          <a:cs typeface="+mn-cs"/>
                        </a:rPr>
                        <a:t>Eko-yenilikçi ürünler dâhil olmak üzere, başarılı bir şekilde ticarileştirilen ürün sayısı</a:t>
                      </a:r>
                    </a:p>
                    <a:p>
                      <a:pPr marL="285750" lvl="0" indent="-285750">
                        <a:lnSpc>
                          <a:spcPct val="150000"/>
                        </a:lnSpc>
                        <a:buFont typeface="Arial" pitchFamily="34" charset="0"/>
                        <a:buChar char="•"/>
                      </a:pPr>
                      <a:r>
                        <a:rPr lang="tr-TR" sz="2200" b="0" kern="1200" dirty="0" smtClean="0">
                          <a:solidFill>
                            <a:schemeClr val="tx1"/>
                          </a:solidFill>
                          <a:effectLst/>
                          <a:latin typeface="+mn-lt"/>
                          <a:ea typeface="+mn-ea"/>
                          <a:cs typeface="+mn-cs"/>
                        </a:rPr>
                        <a:t>Kurulan yenilikçi işletme sayısı</a:t>
                      </a:r>
                    </a:p>
                    <a:p>
                      <a:pPr marL="285750" lvl="0" indent="-285750">
                        <a:lnSpc>
                          <a:spcPct val="150000"/>
                        </a:lnSpc>
                        <a:buFont typeface="Arial" pitchFamily="34" charset="0"/>
                        <a:buChar char="•"/>
                      </a:pPr>
                      <a:r>
                        <a:rPr lang="tr-TR" sz="2200" b="0" kern="1200" dirty="0" smtClean="0">
                          <a:solidFill>
                            <a:schemeClr val="tx1"/>
                          </a:solidFill>
                          <a:effectLst/>
                          <a:latin typeface="+mn-lt"/>
                          <a:ea typeface="+mn-ea"/>
                          <a:cs typeface="+mn-cs"/>
                        </a:rPr>
                        <a:t>Desteklenen kuruluş/işletmede yaratılan araştırma işi sayısı</a:t>
                      </a:r>
                    </a:p>
                    <a:p>
                      <a:pPr marL="285750" indent="-285750">
                        <a:lnSpc>
                          <a:spcPct val="150000"/>
                        </a:lnSpc>
                        <a:buFont typeface="Arial" pitchFamily="34" charset="0"/>
                        <a:buChar char="•"/>
                      </a:pPr>
                      <a:r>
                        <a:rPr lang="tr-TR" sz="2200" b="0" kern="1200" dirty="0" smtClean="0">
                          <a:solidFill>
                            <a:schemeClr val="tx1"/>
                          </a:solidFill>
                          <a:effectLst/>
                          <a:latin typeface="+mn-lt"/>
                          <a:ea typeface="+mn-ea"/>
                          <a:cs typeface="+mn-cs"/>
                        </a:rPr>
                        <a:t>Sermaye finansmanı araçlarından faydalanan yenilikçi girişimci/KOBİ sayısı</a:t>
                      </a:r>
                      <a:endParaRPr lang="tr-TR" sz="2200" b="0" dirty="0">
                        <a:solidFill>
                          <a:schemeClr val="tx1"/>
                        </a:solidFill>
                        <a:effectLst/>
                        <a:latin typeface="Calibri"/>
                        <a:ea typeface="Calibri"/>
                        <a:cs typeface="Times New Roman"/>
                      </a:endParaRPr>
                    </a:p>
                  </a:txBody>
                  <a:tcPr marL="68580" marR="68580" marT="0" marB="0">
                    <a:solidFill>
                      <a:schemeClr val="accent1">
                        <a:lumMod val="20000"/>
                        <a:lumOff val="80000"/>
                      </a:schemeClr>
                    </a:solidFill>
                  </a:tcPr>
                </a:tc>
              </a:tr>
            </a:tbl>
          </a:graphicData>
        </a:graphic>
      </p:graphicFrame>
      <p:sp>
        <p:nvSpPr>
          <p:cNvPr id="6" name="Başlık 1"/>
          <p:cNvSpPr>
            <a:spLocks noGrp="1"/>
          </p:cNvSpPr>
          <p:nvPr>
            <p:ph type="title"/>
          </p:nvPr>
        </p:nvSpPr>
        <p:spPr>
          <a:xfrm>
            <a:off x="457200" y="130622"/>
            <a:ext cx="8229600" cy="490066"/>
          </a:xfrm>
        </p:spPr>
        <p:txBody>
          <a:bodyPr>
            <a:noAutofit/>
          </a:bodyPr>
          <a:lstStyle/>
          <a:p>
            <a:r>
              <a:rPr lang="tr-TR" sz="2800" b="1" dirty="0" smtClean="0">
                <a:solidFill>
                  <a:schemeClr val="bg1"/>
                </a:solidFill>
              </a:rPr>
              <a:t>Faaliyet 2.1 Araştırma ve Geliştirme</a:t>
            </a:r>
            <a:endParaRPr lang="tr-TR" sz="2800" dirty="0">
              <a:solidFill>
                <a:schemeClr val="bg1"/>
              </a:solidFill>
            </a:endParaRPr>
          </a:p>
        </p:txBody>
      </p:sp>
    </p:spTree>
    <p:extLst>
      <p:ext uri="{BB962C8B-B14F-4D97-AF65-F5344CB8AC3E}">
        <p14:creationId xmlns:p14="http://schemas.microsoft.com/office/powerpoint/2010/main" val="6477635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p:cNvGraphicFramePr>
            <a:graphicFrameLocks noGrp="1"/>
          </p:cNvGraphicFramePr>
          <p:nvPr>
            <p:extLst>
              <p:ext uri="{D42A27DB-BD31-4B8C-83A1-F6EECF244321}">
                <p14:modId xmlns:p14="http://schemas.microsoft.com/office/powerpoint/2010/main" val="700411977"/>
              </p:ext>
            </p:extLst>
          </p:nvPr>
        </p:nvGraphicFramePr>
        <p:xfrm>
          <a:off x="467544" y="1412776"/>
          <a:ext cx="8352928" cy="5029200"/>
        </p:xfrm>
        <a:graphic>
          <a:graphicData uri="http://schemas.openxmlformats.org/drawingml/2006/table">
            <a:tbl>
              <a:tblPr firstRow="1" firstCol="1" bandRow="1">
                <a:tableStyleId>{5C22544A-7EE6-4342-B048-85BDC9FD1C3A}</a:tableStyleId>
              </a:tblPr>
              <a:tblGrid>
                <a:gridCol w="2160240"/>
                <a:gridCol w="6192688"/>
              </a:tblGrid>
              <a:tr h="0">
                <a:tc>
                  <a:txBody>
                    <a:bodyPr/>
                    <a:lstStyle/>
                    <a:p>
                      <a:pPr>
                        <a:lnSpc>
                          <a:spcPct val="115000"/>
                        </a:lnSpc>
                        <a:spcAft>
                          <a:spcPts val="0"/>
                        </a:spcAft>
                      </a:pPr>
                      <a:r>
                        <a:rPr lang="tr-TR" sz="2200" dirty="0">
                          <a:effectLst/>
                        </a:rPr>
                        <a:t>ÇIKTI GÖSTERGELERİ</a:t>
                      </a:r>
                      <a:endParaRPr lang="tr-TR" sz="2200" dirty="0">
                        <a:effectLst/>
                        <a:latin typeface="Calibri"/>
                        <a:ea typeface="Calibri"/>
                        <a:cs typeface="Times New Roman"/>
                      </a:endParaRPr>
                    </a:p>
                  </a:txBody>
                  <a:tcPr marL="68580" marR="68580" marT="0" marB="0" anchor="ctr"/>
                </a:tc>
                <a:tc>
                  <a:txBody>
                    <a:bodyPr/>
                    <a:lstStyle/>
                    <a:p>
                      <a:pPr marL="285750" lvl="0" indent="-285750">
                        <a:lnSpc>
                          <a:spcPct val="150000"/>
                        </a:lnSpc>
                        <a:buFont typeface="Arial" pitchFamily="34" charset="0"/>
                        <a:buChar char="•"/>
                      </a:pPr>
                      <a:r>
                        <a:rPr lang="tr-TR" sz="2200" b="0" kern="1200" dirty="0" smtClean="0">
                          <a:solidFill>
                            <a:schemeClr val="tx1"/>
                          </a:solidFill>
                          <a:effectLst/>
                          <a:latin typeface="+mn-lt"/>
                          <a:ea typeface="+mn-ea"/>
                          <a:cs typeface="+mn-cs"/>
                        </a:rPr>
                        <a:t>Yeni ve yenilikçi ürünlerin geliştirilmesi için başlatılan araştırma ortaklığı sayısı</a:t>
                      </a:r>
                    </a:p>
                    <a:p>
                      <a:pPr marL="285750" lvl="0" indent="-285750">
                        <a:lnSpc>
                          <a:spcPct val="150000"/>
                        </a:lnSpc>
                        <a:buFont typeface="Arial" pitchFamily="34" charset="0"/>
                        <a:buChar char="•"/>
                      </a:pPr>
                      <a:r>
                        <a:rPr lang="tr-TR" sz="2200" b="0" kern="1200" dirty="0" smtClean="0">
                          <a:solidFill>
                            <a:schemeClr val="tx1"/>
                          </a:solidFill>
                          <a:effectLst/>
                          <a:latin typeface="+mn-lt"/>
                          <a:ea typeface="+mn-ea"/>
                          <a:cs typeface="+mn-cs"/>
                        </a:rPr>
                        <a:t>Geliştirilen ve prototipi üretilen yeni ve yenilikçi ürün sayısı</a:t>
                      </a:r>
                    </a:p>
                    <a:p>
                      <a:pPr marL="285750" lvl="0" indent="-285750">
                        <a:lnSpc>
                          <a:spcPct val="150000"/>
                        </a:lnSpc>
                        <a:buFont typeface="Arial" pitchFamily="34" charset="0"/>
                        <a:buChar char="•"/>
                      </a:pPr>
                      <a:r>
                        <a:rPr lang="tr-TR" sz="2200" b="0" kern="1200" dirty="0" smtClean="0">
                          <a:solidFill>
                            <a:schemeClr val="tx1"/>
                          </a:solidFill>
                          <a:effectLst/>
                          <a:latin typeface="+mn-lt"/>
                          <a:ea typeface="+mn-ea"/>
                          <a:cs typeface="+mn-cs"/>
                        </a:rPr>
                        <a:t>Ulusal patent başvurusu sayısı</a:t>
                      </a:r>
                    </a:p>
                    <a:p>
                      <a:pPr marL="285750" lvl="0" indent="-285750">
                        <a:lnSpc>
                          <a:spcPct val="150000"/>
                        </a:lnSpc>
                        <a:buFont typeface="Arial" pitchFamily="34" charset="0"/>
                        <a:buChar char="•"/>
                      </a:pPr>
                      <a:r>
                        <a:rPr lang="tr-TR" sz="2200" b="0" kern="1200" dirty="0" smtClean="0">
                          <a:solidFill>
                            <a:schemeClr val="tx1"/>
                          </a:solidFill>
                          <a:effectLst/>
                          <a:latin typeface="+mn-lt"/>
                          <a:ea typeface="+mn-ea"/>
                          <a:cs typeface="+mn-cs"/>
                        </a:rPr>
                        <a:t>Türkiye’den yapılan bölgesel ve uluslararası patent başvurusu sayısı [Patent İşbirliği Anlaşması(PCT) ve Avrupa Patent Sözleşmesi (EPC)]</a:t>
                      </a:r>
                    </a:p>
                    <a:p>
                      <a:pPr marL="285750" indent="-285750">
                        <a:lnSpc>
                          <a:spcPct val="150000"/>
                        </a:lnSpc>
                        <a:buFont typeface="Arial" pitchFamily="34" charset="0"/>
                        <a:buChar char="•"/>
                      </a:pPr>
                      <a:r>
                        <a:rPr lang="tr-TR" sz="2200" b="0" kern="1200" dirty="0" smtClean="0">
                          <a:solidFill>
                            <a:schemeClr val="tx1"/>
                          </a:solidFill>
                          <a:effectLst/>
                          <a:latin typeface="+mn-lt"/>
                          <a:ea typeface="+mn-ea"/>
                          <a:cs typeface="+mn-cs"/>
                        </a:rPr>
                        <a:t>Ar-Ge projelerinde çalışan kadın araştırmacı (mühendis, teknisyen vb.) sayısı</a:t>
                      </a:r>
                      <a:endParaRPr lang="tr-TR" sz="2200" b="0" dirty="0">
                        <a:solidFill>
                          <a:schemeClr val="tx1"/>
                        </a:solidFill>
                        <a:effectLst/>
                        <a:latin typeface="Calibri"/>
                        <a:ea typeface="Calibri"/>
                        <a:cs typeface="Times New Roman"/>
                      </a:endParaRPr>
                    </a:p>
                  </a:txBody>
                  <a:tcPr marL="68580" marR="68580" marT="0" marB="0">
                    <a:solidFill>
                      <a:schemeClr val="accent1">
                        <a:lumMod val="20000"/>
                        <a:lumOff val="80000"/>
                      </a:schemeClr>
                    </a:solidFill>
                  </a:tcPr>
                </a:tc>
              </a:tr>
            </a:tbl>
          </a:graphicData>
        </a:graphic>
      </p:graphicFrame>
      <p:sp>
        <p:nvSpPr>
          <p:cNvPr id="5" name="Başlık 1"/>
          <p:cNvSpPr>
            <a:spLocks noGrp="1"/>
          </p:cNvSpPr>
          <p:nvPr>
            <p:ph type="title"/>
          </p:nvPr>
        </p:nvSpPr>
        <p:spPr>
          <a:xfrm>
            <a:off x="457200" y="130622"/>
            <a:ext cx="8229600" cy="490066"/>
          </a:xfrm>
        </p:spPr>
        <p:txBody>
          <a:bodyPr>
            <a:noAutofit/>
          </a:bodyPr>
          <a:lstStyle/>
          <a:p>
            <a:r>
              <a:rPr lang="tr-TR" sz="2800" b="1" dirty="0" smtClean="0">
                <a:solidFill>
                  <a:schemeClr val="bg1"/>
                </a:solidFill>
              </a:rPr>
              <a:t>Faaliyet 2.1 Araştırma ve Geliştirme</a:t>
            </a:r>
            <a:endParaRPr lang="tr-TR" sz="2800" dirty="0">
              <a:solidFill>
                <a:schemeClr val="bg1"/>
              </a:solidFill>
            </a:endParaRPr>
          </a:p>
        </p:txBody>
      </p:sp>
    </p:spTree>
    <p:extLst>
      <p:ext uri="{BB962C8B-B14F-4D97-AF65-F5344CB8AC3E}">
        <p14:creationId xmlns:p14="http://schemas.microsoft.com/office/powerpoint/2010/main" val="33483549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p:cNvGraphicFramePr>
            <a:graphicFrameLocks noGrp="1"/>
          </p:cNvGraphicFramePr>
          <p:nvPr>
            <p:extLst>
              <p:ext uri="{D42A27DB-BD31-4B8C-83A1-F6EECF244321}">
                <p14:modId xmlns:p14="http://schemas.microsoft.com/office/powerpoint/2010/main" val="3002066354"/>
              </p:ext>
            </p:extLst>
          </p:nvPr>
        </p:nvGraphicFramePr>
        <p:xfrm>
          <a:off x="395536" y="1124744"/>
          <a:ext cx="8424936" cy="5029200"/>
        </p:xfrm>
        <a:graphic>
          <a:graphicData uri="http://schemas.openxmlformats.org/drawingml/2006/table">
            <a:tbl>
              <a:tblPr firstRow="1" firstCol="1" bandRow="1">
                <a:tableStyleId>{5C22544A-7EE6-4342-B048-85BDC9FD1C3A}</a:tableStyleId>
              </a:tblPr>
              <a:tblGrid>
                <a:gridCol w="1800200"/>
                <a:gridCol w="6624736"/>
              </a:tblGrid>
              <a:tr h="0">
                <a:tc>
                  <a:txBody>
                    <a:bodyPr/>
                    <a:lstStyle/>
                    <a:p>
                      <a:pPr>
                        <a:lnSpc>
                          <a:spcPct val="115000"/>
                        </a:lnSpc>
                        <a:spcAft>
                          <a:spcPts val="0"/>
                        </a:spcAft>
                      </a:pPr>
                      <a:r>
                        <a:rPr lang="tr-TR" sz="2200" dirty="0">
                          <a:effectLst/>
                        </a:rPr>
                        <a:t>TEMALAR</a:t>
                      </a:r>
                      <a:endParaRPr lang="tr-TR" sz="2200" dirty="0">
                        <a:effectLst/>
                        <a:latin typeface="Calibri"/>
                        <a:ea typeface="Calibri"/>
                        <a:cs typeface="Times New Roman"/>
                      </a:endParaRPr>
                    </a:p>
                  </a:txBody>
                  <a:tcPr marL="68580" marR="68580" marT="0" marB="0" anchor="ctr"/>
                </a:tc>
                <a:tc>
                  <a:txBody>
                    <a:bodyPr/>
                    <a:lstStyle/>
                    <a:p>
                      <a:pPr>
                        <a:lnSpc>
                          <a:spcPct val="150000"/>
                        </a:lnSpc>
                      </a:pPr>
                      <a:r>
                        <a:rPr lang="tr-TR" sz="2200" b="0" kern="1200" dirty="0" smtClean="0">
                          <a:solidFill>
                            <a:schemeClr val="tx1"/>
                          </a:solidFill>
                          <a:effectLst/>
                          <a:latin typeface="+mn-lt"/>
                          <a:ea typeface="+mn-ea"/>
                          <a:cs typeface="+mn-cs"/>
                        </a:rPr>
                        <a:t>1. Belirli tematik alanlarda yetkin ATGY (Araştırma Teknoloji Geliştirme Yenilik ) merkezleri.</a:t>
                      </a:r>
                    </a:p>
                    <a:p>
                      <a:pPr>
                        <a:lnSpc>
                          <a:spcPct val="150000"/>
                        </a:lnSpc>
                      </a:pPr>
                      <a:r>
                        <a:rPr lang="tr-TR" sz="2200" b="0" kern="1200" dirty="0" smtClean="0">
                          <a:solidFill>
                            <a:schemeClr val="tx1"/>
                          </a:solidFill>
                          <a:effectLst/>
                          <a:latin typeface="+mn-lt"/>
                          <a:ea typeface="+mn-ea"/>
                          <a:cs typeface="+mn-cs"/>
                        </a:rPr>
                        <a:t>2. Belirli tematik alanlarda test ve analiz merkezleri.</a:t>
                      </a:r>
                    </a:p>
                    <a:p>
                      <a:pPr>
                        <a:lnSpc>
                          <a:spcPct val="150000"/>
                        </a:lnSpc>
                      </a:pPr>
                      <a:r>
                        <a:rPr lang="tr-TR" sz="2200" b="0" kern="1200" dirty="0" smtClean="0">
                          <a:solidFill>
                            <a:schemeClr val="tx1"/>
                          </a:solidFill>
                          <a:effectLst/>
                          <a:latin typeface="+mn-lt"/>
                          <a:ea typeface="+mn-ea"/>
                          <a:cs typeface="+mn-cs"/>
                        </a:rPr>
                        <a:t>3. ATGY odaklı stratejik ve kurumsal kamu özel işbirlikleri ve ağlar.</a:t>
                      </a:r>
                    </a:p>
                    <a:p>
                      <a:pPr>
                        <a:lnSpc>
                          <a:spcPct val="150000"/>
                        </a:lnSpc>
                      </a:pPr>
                      <a:r>
                        <a:rPr lang="tr-TR" sz="2200" b="0" kern="1200" dirty="0" smtClean="0">
                          <a:solidFill>
                            <a:schemeClr val="tx1"/>
                          </a:solidFill>
                          <a:effectLst/>
                          <a:latin typeface="+mn-lt"/>
                          <a:ea typeface="+mn-ea"/>
                          <a:cs typeface="+mn-cs"/>
                        </a:rPr>
                        <a:t>4. Ulusal ve uluslararası fonları hedefleyen proje geliştirme platformları (özellikle H2020, COSME,</a:t>
                      </a:r>
                    </a:p>
                    <a:p>
                      <a:pPr>
                        <a:lnSpc>
                          <a:spcPct val="150000"/>
                        </a:lnSpc>
                      </a:pPr>
                      <a:r>
                        <a:rPr lang="tr-TR" sz="2200" b="0" kern="1200" dirty="0" err="1" smtClean="0">
                          <a:solidFill>
                            <a:schemeClr val="tx1"/>
                          </a:solidFill>
                          <a:effectLst/>
                          <a:latin typeface="+mn-lt"/>
                          <a:ea typeface="+mn-ea"/>
                          <a:cs typeface="+mn-cs"/>
                        </a:rPr>
                        <a:t>Eureka</a:t>
                      </a:r>
                      <a:r>
                        <a:rPr lang="tr-TR" sz="2200" b="0" kern="1200" dirty="0" smtClean="0">
                          <a:solidFill>
                            <a:schemeClr val="tx1"/>
                          </a:solidFill>
                          <a:effectLst/>
                          <a:latin typeface="+mn-lt"/>
                          <a:ea typeface="+mn-ea"/>
                          <a:cs typeface="+mn-cs"/>
                        </a:rPr>
                        <a:t>, </a:t>
                      </a:r>
                      <a:r>
                        <a:rPr lang="tr-TR" sz="2200" b="0" kern="1200" dirty="0" err="1" smtClean="0">
                          <a:solidFill>
                            <a:schemeClr val="tx1"/>
                          </a:solidFill>
                          <a:effectLst/>
                          <a:latin typeface="+mn-lt"/>
                          <a:ea typeface="+mn-ea"/>
                          <a:cs typeface="+mn-cs"/>
                        </a:rPr>
                        <a:t>Eurostar</a:t>
                      </a:r>
                      <a:r>
                        <a:rPr lang="tr-TR" sz="2200" b="0" kern="1200" dirty="0" smtClean="0">
                          <a:solidFill>
                            <a:schemeClr val="tx1"/>
                          </a:solidFill>
                          <a:effectLst/>
                          <a:latin typeface="+mn-lt"/>
                          <a:ea typeface="+mn-ea"/>
                          <a:cs typeface="+mn-cs"/>
                        </a:rPr>
                        <a:t> gibi AB fonları).</a:t>
                      </a:r>
                    </a:p>
                    <a:p>
                      <a:pPr>
                        <a:lnSpc>
                          <a:spcPct val="150000"/>
                        </a:lnSpc>
                      </a:pPr>
                      <a:r>
                        <a:rPr lang="tr-TR" sz="2200" b="0" kern="1200" dirty="0" smtClean="0">
                          <a:solidFill>
                            <a:schemeClr val="tx1"/>
                          </a:solidFill>
                          <a:effectLst/>
                          <a:latin typeface="+mn-lt"/>
                          <a:ea typeface="+mn-ea"/>
                          <a:cs typeface="+mn-cs"/>
                        </a:rPr>
                        <a:t>5. Belirli ileri teknolojiye/teknolojilere odaklı ağlar ve işbirlikleri.</a:t>
                      </a:r>
                      <a:endParaRPr lang="tr-TR" sz="2200" b="0" dirty="0">
                        <a:solidFill>
                          <a:schemeClr val="tx1"/>
                        </a:solidFill>
                        <a:effectLst/>
                        <a:latin typeface="Calibri"/>
                        <a:ea typeface="Calibri"/>
                        <a:cs typeface="Times New Roman"/>
                      </a:endParaRPr>
                    </a:p>
                  </a:txBody>
                  <a:tcPr marL="68580" marR="68580" marT="0" marB="0">
                    <a:solidFill>
                      <a:schemeClr val="accent1">
                        <a:lumMod val="20000"/>
                        <a:lumOff val="80000"/>
                      </a:schemeClr>
                    </a:solidFill>
                  </a:tcPr>
                </a:tc>
              </a:tr>
            </a:tbl>
          </a:graphicData>
        </a:graphic>
      </p:graphicFrame>
      <p:sp>
        <p:nvSpPr>
          <p:cNvPr id="5" name="Başlık 1"/>
          <p:cNvSpPr>
            <a:spLocks noGrp="1"/>
          </p:cNvSpPr>
          <p:nvPr>
            <p:ph type="title"/>
          </p:nvPr>
        </p:nvSpPr>
        <p:spPr>
          <a:xfrm>
            <a:off x="457200" y="130622"/>
            <a:ext cx="8229600" cy="490066"/>
          </a:xfrm>
        </p:spPr>
        <p:txBody>
          <a:bodyPr>
            <a:noAutofit/>
          </a:bodyPr>
          <a:lstStyle/>
          <a:p>
            <a:r>
              <a:rPr lang="tr-TR" sz="2800" b="1" dirty="0" smtClean="0">
                <a:solidFill>
                  <a:schemeClr val="bg1"/>
                </a:solidFill>
              </a:rPr>
              <a:t>Faaliyet 2.1 Araştırma ve Geliştirme</a:t>
            </a:r>
            <a:endParaRPr lang="tr-TR" sz="2800" dirty="0">
              <a:solidFill>
                <a:schemeClr val="bg1"/>
              </a:solidFill>
            </a:endParaRPr>
          </a:p>
        </p:txBody>
      </p:sp>
    </p:spTree>
    <p:extLst>
      <p:ext uri="{BB962C8B-B14F-4D97-AF65-F5344CB8AC3E}">
        <p14:creationId xmlns:p14="http://schemas.microsoft.com/office/powerpoint/2010/main" val="167161075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2"/>
          <p:cNvSpPr>
            <a:spLocks noGrp="1"/>
          </p:cNvSpPr>
          <p:nvPr>
            <p:ph idx="1"/>
          </p:nvPr>
        </p:nvSpPr>
        <p:spPr>
          <a:xfrm>
            <a:off x="457200" y="836712"/>
            <a:ext cx="8507288" cy="5760640"/>
          </a:xfrm>
        </p:spPr>
        <p:txBody>
          <a:bodyPr>
            <a:noAutofit/>
          </a:bodyPr>
          <a:lstStyle/>
          <a:p>
            <a:pPr marL="0" indent="0">
              <a:buNone/>
            </a:pPr>
            <a:r>
              <a:rPr lang="tr-TR" sz="2200" b="1" u="sng" dirty="0" smtClean="0"/>
              <a:t>Örnek Faaliyet Türleri :</a:t>
            </a:r>
          </a:p>
          <a:p>
            <a:pPr lvl="0"/>
            <a:r>
              <a:rPr lang="tr-TR" sz="2200" dirty="0"/>
              <a:t>Belirli tematik alanlarda; Ar-Ge yetkinliği sağlamak amacıyla; tesisler oluşturulması veya işler hale getirilmesi ya da mevcut merkezlerin kalite ve yetkinliklerinin arttırılması,</a:t>
            </a:r>
          </a:p>
          <a:p>
            <a:pPr lvl="0"/>
            <a:r>
              <a:rPr lang="tr-TR" sz="2200" dirty="0"/>
              <a:t>Yeni fikirler ve teknolojiler üretilmesi için laboratuvar alanları oluşturulması/geliştirilmesi ve bu laboratuvarların, tematik alanlar özelinde kavram doğrulama aşaması testleri için bir platform olarak hizmet sağlaması</a:t>
            </a:r>
            <a:r>
              <a:rPr lang="tr-TR" sz="2200" dirty="0" smtClean="0"/>
              <a:t>,</a:t>
            </a:r>
          </a:p>
          <a:p>
            <a:pPr lvl="0"/>
            <a:r>
              <a:rPr lang="tr-TR" sz="2200" dirty="0"/>
              <a:t>Üniversite ve sanayinin ortak araştırma çalışmaları için mekanizmalar oluşturulması,</a:t>
            </a:r>
          </a:p>
          <a:p>
            <a:pPr lvl="0"/>
            <a:r>
              <a:rPr lang="tr-TR" sz="2200" dirty="0"/>
              <a:t>Belirli tematik alanlarda uluslararası teknoloji transfer ekosistem oyuncuları/paydaşlarının uluslararası ağ oluşturma faaliyetleri,</a:t>
            </a:r>
          </a:p>
          <a:p>
            <a:pPr lvl="0"/>
            <a:r>
              <a:rPr lang="tr-TR" sz="2200" dirty="0"/>
              <a:t>Belirli tematik alanda/alanlarda Avrupa’daki Ar-Ge kurumları ve merkezleriyle ortaklıklar oluşturmak için hazırlık çalışmaları ve </a:t>
            </a:r>
            <a:r>
              <a:rPr lang="tr-TR" sz="2200" dirty="0" smtClean="0"/>
              <a:t>stratejileri,</a:t>
            </a:r>
            <a:endParaRPr lang="tr-TR" sz="2200" b="1" u="sng" dirty="0" smtClean="0"/>
          </a:p>
          <a:p>
            <a:pPr marL="0" indent="0">
              <a:buNone/>
            </a:pPr>
            <a:endParaRPr lang="tr-TR" sz="2200" b="1" u="sng" dirty="0"/>
          </a:p>
        </p:txBody>
      </p:sp>
      <p:sp>
        <p:nvSpPr>
          <p:cNvPr id="5" name="Başlık 1"/>
          <p:cNvSpPr>
            <a:spLocks noGrp="1"/>
          </p:cNvSpPr>
          <p:nvPr>
            <p:ph type="title"/>
          </p:nvPr>
        </p:nvSpPr>
        <p:spPr>
          <a:xfrm>
            <a:off x="457200" y="130622"/>
            <a:ext cx="8229600" cy="490066"/>
          </a:xfrm>
        </p:spPr>
        <p:txBody>
          <a:bodyPr>
            <a:noAutofit/>
          </a:bodyPr>
          <a:lstStyle/>
          <a:p>
            <a:r>
              <a:rPr lang="tr-TR" sz="2800" b="1" dirty="0" smtClean="0">
                <a:solidFill>
                  <a:schemeClr val="bg1"/>
                </a:solidFill>
              </a:rPr>
              <a:t>Faaliyet 2.1 Araştırma ve Geliştirme</a:t>
            </a:r>
            <a:endParaRPr lang="tr-TR" sz="2800" dirty="0">
              <a:solidFill>
                <a:schemeClr val="bg1"/>
              </a:solidFill>
            </a:endParaRPr>
          </a:p>
        </p:txBody>
      </p:sp>
    </p:spTree>
    <p:extLst>
      <p:ext uri="{BB962C8B-B14F-4D97-AF65-F5344CB8AC3E}">
        <p14:creationId xmlns:p14="http://schemas.microsoft.com/office/powerpoint/2010/main" val="157094465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2"/>
          <p:cNvSpPr>
            <a:spLocks noGrp="1"/>
          </p:cNvSpPr>
          <p:nvPr>
            <p:ph idx="1"/>
          </p:nvPr>
        </p:nvSpPr>
        <p:spPr>
          <a:xfrm>
            <a:off x="457200" y="836712"/>
            <a:ext cx="8507288" cy="5760640"/>
          </a:xfrm>
        </p:spPr>
        <p:txBody>
          <a:bodyPr>
            <a:noAutofit/>
          </a:bodyPr>
          <a:lstStyle/>
          <a:p>
            <a:pPr marL="0" indent="0">
              <a:buNone/>
            </a:pPr>
            <a:r>
              <a:rPr lang="tr-TR" sz="2200" b="1" u="sng" dirty="0" smtClean="0"/>
              <a:t>Örnek Faaliyet Türleri :</a:t>
            </a:r>
          </a:p>
          <a:p>
            <a:pPr lvl="0"/>
            <a:r>
              <a:rPr lang="tr-TR" sz="2200" dirty="0"/>
              <a:t>Sektörde ihtisaslaşma, ihtisas alanı, hizmet sunum kılavuz ve rehberlerine odaklanmış Pazar araştırmaları, ihtiyaç analizleri, tanı çalışmaları, anket, analitik çalışmalar, sektör analizleri, haritalandırma ve kıyaslama faaliyetleri,</a:t>
            </a:r>
          </a:p>
          <a:p>
            <a:pPr lvl="0"/>
            <a:r>
              <a:rPr lang="tr-TR" sz="2200" dirty="0"/>
              <a:t>Üniversite-sanayi işbirliğini güçlendirebilecek hukuki iyileştirmeler (sadeleştirme dahil) için politika teklifleri geliştirme çalışmaları</a:t>
            </a:r>
            <a:r>
              <a:rPr lang="tr-TR" sz="2200" dirty="0" smtClean="0"/>
              <a:t>,</a:t>
            </a:r>
          </a:p>
          <a:p>
            <a:pPr lvl="0"/>
            <a:r>
              <a:rPr lang="tr-TR" sz="2200" dirty="0"/>
              <a:t>Ulusal ve uluslararası fonlar (özellikle H2020, COSME, </a:t>
            </a:r>
            <a:r>
              <a:rPr lang="tr-TR" sz="2200" dirty="0" err="1"/>
              <a:t>Eureka</a:t>
            </a:r>
            <a:r>
              <a:rPr lang="tr-TR" sz="2200" dirty="0"/>
              <a:t>, </a:t>
            </a:r>
            <a:r>
              <a:rPr lang="tr-TR" sz="2200" dirty="0" err="1"/>
              <a:t>Eurostar</a:t>
            </a:r>
            <a:r>
              <a:rPr lang="tr-TR" sz="2200" dirty="0"/>
              <a:t> gibi AB fonları) tarafından desteklenen projelerin uygulanması kapsamında ilgili aktörlerin kapasitelerini artırmak için bu aktörler arasında uzun dönemli stratejik ve kurumsal ortaklıklar oluşturulması,</a:t>
            </a:r>
          </a:p>
          <a:p>
            <a:pPr lvl="0"/>
            <a:r>
              <a:rPr lang="tr-TR" sz="2200" dirty="0"/>
              <a:t>Belirli ileri teknoloji/teknolojilere odaklı ağlar ve işbirlikleri,</a:t>
            </a:r>
          </a:p>
          <a:p>
            <a:pPr lvl="0"/>
            <a:r>
              <a:rPr lang="tr-TR" sz="2200" dirty="0" smtClean="0"/>
              <a:t>Uygun faaliyetlere yönelik süreçlerle ilgili danışmanlık</a:t>
            </a:r>
            <a:r>
              <a:rPr lang="tr-TR" sz="2200" dirty="0"/>
              <a:t>, eğitim, </a:t>
            </a:r>
            <a:r>
              <a:rPr lang="tr-TR" sz="2200" dirty="0" err="1"/>
              <a:t>mentörlük</a:t>
            </a:r>
            <a:r>
              <a:rPr lang="tr-TR" sz="2200" dirty="0"/>
              <a:t>, koçluk ve kapasite geliştirme faaliyetleri.</a:t>
            </a:r>
          </a:p>
          <a:p>
            <a:pPr marL="0" indent="0">
              <a:buNone/>
            </a:pPr>
            <a:endParaRPr lang="tr-TR" sz="2200" b="1" u="sng" dirty="0" smtClean="0"/>
          </a:p>
          <a:p>
            <a:pPr marL="0" indent="0">
              <a:buNone/>
            </a:pPr>
            <a:endParaRPr lang="tr-TR" sz="2200" b="1" u="sng" dirty="0"/>
          </a:p>
        </p:txBody>
      </p:sp>
      <p:sp>
        <p:nvSpPr>
          <p:cNvPr id="5" name="Başlık 1"/>
          <p:cNvSpPr>
            <a:spLocks noGrp="1"/>
          </p:cNvSpPr>
          <p:nvPr>
            <p:ph type="title"/>
          </p:nvPr>
        </p:nvSpPr>
        <p:spPr>
          <a:xfrm>
            <a:off x="457200" y="130622"/>
            <a:ext cx="8229600" cy="490066"/>
          </a:xfrm>
        </p:spPr>
        <p:txBody>
          <a:bodyPr>
            <a:noAutofit/>
          </a:bodyPr>
          <a:lstStyle/>
          <a:p>
            <a:r>
              <a:rPr lang="tr-TR" sz="2800" b="1" dirty="0" smtClean="0">
                <a:solidFill>
                  <a:schemeClr val="bg1"/>
                </a:solidFill>
              </a:rPr>
              <a:t>Faaliyet 2.1 Araştırma ve Geliştirme</a:t>
            </a:r>
            <a:endParaRPr lang="tr-TR" sz="2800" dirty="0">
              <a:solidFill>
                <a:schemeClr val="bg1"/>
              </a:solidFill>
            </a:endParaRPr>
          </a:p>
        </p:txBody>
      </p:sp>
    </p:spTree>
    <p:extLst>
      <p:ext uri="{BB962C8B-B14F-4D97-AF65-F5344CB8AC3E}">
        <p14:creationId xmlns:p14="http://schemas.microsoft.com/office/powerpoint/2010/main" val="36484615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3" cstate="print">
            <a:extLst>
              <a:ext uri="{28A0092B-C50C-407E-A947-70E740481C1C}">
                <a14:useLocalDpi xmlns:a14="http://schemas.microsoft.com/office/drawing/2010/main" val="0"/>
              </a:ext>
            </a:extLst>
          </a:blip>
          <a:srcRect t="11469" b="7544"/>
          <a:stretch/>
        </p:blipFill>
        <p:spPr>
          <a:xfrm>
            <a:off x="323528" y="1404468"/>
            <a:ext cx="8712968" cy="4255238"/>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32176" y="2060848"/>
            <a:ext cx="3024000" cy="3024000"/>
          </a:xfrm>
          <a:prstGeom prst="rect">
            <a:avLst/>
          </a:prstGeom>
          <a:effectLst>
            <a:outerShdw blurRad="50800" dist="38100" dir="2700000" algn="tl" rotWithShape="0">
              <a:prstClr val="black">
                <a:alpha val="40000"/>
              </a:prstClr>
            </a:outerShdw>
          </a:effectLst>
        </p:spPr>
      </p:pic>
      <p:pic>
        <p:nvPicPr>
          <p:cNvPr id="8" name="Picture 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330000" y="54967"/>
            <a:ext cx="2484000" cy="1261665"/>
          </a:xfrm>
          <a:prstGeom prst="rect">
            <a:avLst/>
          </a:prstGeom>
        </p:spPr>
      </p:pic>
      <p:pic>
        <p:nvPicPr>
          <p:cNvPr id="9" name="Picture 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942000" y="5821876"/>
            <a:ext cx="1260000" cy="969861"/>
          </a:xfrm>
          <a:prstGeom prst="rect">
            <a:avLst/>
          </a:prstGeom>
        </p:spPr>
      </p:pic>
    </p:spTree>
    <p:extLst>
      <p:ext uri="{BB962C8B-B14F-4D97-AF65-F5344CB8AC3E}">
        <p14:creationId xmlns:p14="http://schemas.microsoft.com/office/powerpoint/2010/main" val="147422249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50280165"/>
              </p:ext>
            </p:extLst>
          </p:nvPr>
        </p:nvGraphicFramePr>
        <p:xfrm>
          <a:off x="467544" y="1250408"/>
          <a:ext cx="8352928" cy="3017520"/>
        </p:xfrm>
        <a:graphic>
          <a:graphicData uri="http://schemas.openxmlformats.org/drawingml/2006/table">
            <a:tbl>
              <a:tblPr firstRow="1" firstCol="1" bandRow="1">
                <a:tableStyleId>{5C22544A-7EE6-4342-B048-85BDC9FD1C3A}</a:tableStyleId>
              </a:tblPr>
              <a:tblGrid>
                <a:gridCol w="2520280"/>
                <a:gridCol w="5832648"/>
              </a:tblGrid>
              <a:tr h="951910">
                <a:tc>
                  <a:txBody>
                    <a:bodyPr/>
                    <a:lstStyle/>
                    <a:p>
                      <a:pPr>
                        <a:lnSpc>
                          <a:spcPct val="115000"/>
                        </a:lnSpc>
                        <a:spcAft>
                          <a:spcPts val="0"/>
                        </a:spcAft>
                      </a:pPr>
                      <a:r>
                        <a:rPr lang="tr-TR" sz="2200" dirty="0">
                          <a:effectLst/>
                        </a:rPr>
                        <a:t>GENEL HEDEF</a:t>
                      </a:r>
                      <a:endParaRPr lang="tr-TR" sz="2200" dirty="0">
                        <a:effectLst/>
                        <a:latin typeface="Calibri"/>
                        <a:ea typeface="Calibri"/>
                        <a:cs typeface="Times New Roman"/>
                      </a:endParaRPr>
                    </a:p>
                  </a:txBody>
                  <a:tcPr marL="68580" marR="68580" marT="0" marB="0" anchor="ctr"/>
                </a:tc>
                <a:tc>
                  <a:txBody>
                    <a:bodyPr/>
                    <a:lstStyle/>
                    <a:p>
                      <a:pPr algn="just">
                        <a:lnSpc>
                          <a:spcPct val="150000"/>
                        </a:lnSpc>
                        <a:spcAft>
                          <a:spcPts val="0"/>
                        </a:spcAft>
                      </a:pPr>
                      <a:r>
                        <a:rPr lang="tr-TR" sz="2200" b="0" kern="1200" dirty="0" smtClean="0">
                          <a:solidFill>
                            <a:schemeClr val="tx1"/>
                          </a:solidFill>
                          <a:effectLst/>
                          <a:latin typeface="+mn-lt"/>
                          <a:ea typeface="+mn-ea"/>
                          <a:cs typeface="+mn-cs"/>
                        </a:rPr>
                        <a:t>Kamu özel ortaklığı (üniversite-sanayi işbirliğini de kapsamak fakat bununla sınırlı olmamak kaydıyla) ve KOBİ’lerin yenilik yönetim kapasitelerini geliştirmek yoluyla Bilim, Teknoloji ve Yenilik alanına sanayinin katılımını artırarak ulusal yenilik ekosisteminin işlevselliğini artırmak şeklindedir.</a:t>
                      </a:r>
                      <a:endParaRPr lang="tr-TR" sz="2200" b="0" dirty="0">
                        <a:solidFill>
                          <a:schemeClr val="tx1"/>
                        </a:solidFill>
                        <a:effectLst/>
                        <a:latin typeface="Calibri"/>
                        <a:ea typeface="Calibri"/>
                        <a:cs typeface="Times New Roman"/>
                      </a:endParaRPr>
                    </a:p>
                  </a:txBody>
                  <a:tcPr marL="68580" marR="68580" marT="0" marB="0">
                    <a:solidFill>
                      <a:schemeClr val="accent1">
                        <a:lumMod val="20000"/>
                        <a:lumOff val="80000"/>
                      </a:schemeClr>
                    </a:solidFill>
                  </a:tcPr>
                </a:tc>
              </a:tr>
            </a:tbl>
          </a:graphicData>
        </a:graphic>
      </p:graphicFrame>
      <p:sp>
        <p:nvSpPr>
          <p:cNvPr id="5" name="Başlık 1"/>
          <p:cNvSpPr>
            <a:spLocks noGrp="1"/>
          </p:cNvSpPr>
          <p:nvPr>
            <p:ph type="title"/>
          </p:nvPr>
        </p:nvSpPr>
        <p:spPr>
          <a:xfrm>
            <a:off x="457200" y="130622"/>
            <a:ext cx="8229600" cy="490066"/>
          </a:xfrm>
        </p:spPr>
        <p:txBody>
          <a:bodyPr>
            <a:noAutofit/>
          </a:bodyPr>
          <a:lstStyle/>
          <a:p>
            <a:r>
              <a:rPr lang="tr-TR" sz="2800" b="1" dirty="0">
                <a:solidFill>
                  <a:schemeClr val="bg1"/>
                </a:solidFill>
              </a:rPr>
              <a:t>Faaliyet </a:t>
            </a:r>
            <a:r>
              <a:rPr lang="tr-TR" sz="2800" b="1" dirty="0" smtClean="0">
                <a:solidFill>
                  <a:schemeClr val="bg1"/>
                </a:solidFill>
              </a:rPr>
              <a:t>2.2 Teknoloji Transferi ve Ticarileşme</a:t>
            </a:r>
            <a:endParaRPr lang="tr-TR" sz="2800" dirty="0">
              <a:solidFill>
                <a:schemeClr val="bg1"/>
              </a:solidFill>
            </a:endParaRPr>
          </a:p>
        </p:txBody>
      </p:sp>
    </p:spTree>
    <p:extLst>
      <p:ext uri="{BB962C8B-B14F-4D97-AF65-F5344CB8AC3E}">
        <p14:creationId xmlns:p14="http://schemas.microsoft.com/office/powerpoint/2010/main" val="256241037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3094062587"/>
              </p:ext>
            </p:extLst>
          </p:nvPr>
        </p:nvGraphicFramePr>
        <p:xfrm>
          <a:off x="467544" y="1052736"/>
          <a:ext cx="8352928" cy="4968552"/>
        </p:xfrm>
        <a:graphic>
          <a:graphicData uri="http://schemas.openxmlformats.org/drawingml/2006/table">
            <a:tbl>
              <a:tblPr firstRow="1" firstCol="1" bandRow="1">
                <a:tableStyleId>{5C22544A-7EE6-4342-B048-85BDC9FD1C3A}</a:tableStyleId>
              </a:tblPr>
              <a:tblGrid>
                <a:gridCol w="1728192"/>
                <a:gridCol w="6624736"/>
              </a:tblGrid>
              <a:tr h="4968552">
                <a:tc>
                  <a:txBody>
                    <a:bodyPr/>
                    <a:lstStyle/>
                    <a:p>
                      <a:pPr>
                        <a:lnSpc>
                          <a:spcPct val="115000"/>
                        </a:lnSpc>
                        <a:spcAft>
                          <a:spcPts val="0"/>
                        </a:spcAft>
                      </a:pPr>
                      <a:r>
                        <a:rPr lang="tr-TR" sz="2000" dirty="0" smtClean="0">
                          <a:effectLst/>
                        </a:rPr>
                        <a:t>ÖZEL HEDEF</a:t>
                      </a:r>
                      <a:endParaRPr lang="tr-TR" sz="2000" dirty="0">
                        <a:effectLst/>
                        <a:latin typeface="Calibri"/>
                        <a:ea typeface="Calibri"/>
                        <a:cs typeface="Times New Roman"/>
                      </a:endParaRPr>
                    </a:p>
                  </a:txBody>
                  <a:tcPr marL="68580" marR="68580" marT="0" marB="0" anchor="ctr"/>
                </a:tc>
                <a:tc>
                  <a:txBody>
                    <a:bodyPr/>
                    <a:lstStyle/>
                    <a:p>
                      <a:pPr marL="285750" lvl="0" indent="-285750">
                        <a:buFont typeface="Arial" pitchFamily="34" charset="0"/>
                        <a:buChar char="•"/>
                      </a:pPr>
                      <a:r>
                        <a:rPr lang="tr-TR" sz="2000" b="0" kern="1200" dirty="0" smtClean="0">
                          <a:solidFill>
                            <a:schemeClr val="tx1"/>
                          </a:solidFill>
                          <a:effectLst/>
                          <a:latin typeface="+mn-lt"/>
                          <a:ea typeface="+mn-ea"/>
                          <a:cs typeface="+mn-cs"/>
                        </a:rPr>
                        <a:t>Türkiye’de kamu ve özel sektöre ait var olan araştırma altyapısının ile üniversite-sanayi işbirliği sayısının artırılması ve üniversite-sanayi işbirliğinin geliştirilmesi</a:t>
                      </a:r>
                    </a:p>
                    <a:p>
                      <a:pPr marL="285750" lvl="0" indent="-285750">
                        <a:buFont typeface="Arial" pitchFamily="34" charset="0"/>
                        <a:buChar char="•"/>
                      </a:pPr>
                      <a:r>
                        <a:rPr lang="tr-TR" sz="2000" b="0" kern="1200" dirty="0" smtClean="0">
                          <a:solidFill>
                            <a:schemeClr val="tx1"/>
                          </a:solidFill>
                          <a:effectLst/>
                          <a:latin typeface="+mn-lt"/>
                          <a:ea typeface="+mn-ea"/>
                          <a:cs typeface="+mn-cs"/>
                        </a:rPr>
                        <a:t>Yenilikçi fikirler ile sermaye yatırımcıları arasındaki finansal açığın kapatılarak, yenilikçi ürünlerin daha hızlı ticarileştirilmeleri,</a:t>
                      </a:r>
                    </a:p>
                    <a:p>
                      <a:pPr marL="285750" lvl="0" indent="-285750">
                        <a:buFont typeface="Arial" pitchFamily="34" charset="0"/>
                        <a:buChar char="•"/>
                      </a:pPr>
                      <a:r>
                        <a:rPr lang="tr-TR" sz="2000" b="0" kern="1200" dirty="0" smtClean="0">
                          <a:solidFill>
                            <a:schemeClr val="tx1"/>
                          </a:solidFill>
                          <a:effectLst/>
                          <a:latin typeface="+mn-lt"/>
                          <a:ea typeface="+mn-ea"/>
                          <a:cs typeface="+mn-cs"/>
                        </a:rPr>
                        <a:t>Yenilikçi başlangıç şirketlerine ve KOBİ’lere kuluçka hizmeti veren yapıların/tesislerin işlevselliğinin artırılması,</a:t>
                      </a:r>
                    </a:p>
                    <a:p>
                      <a:pPr marL="285750" lvl="0" indent="-285750">
                        <a:buFont typeface="Arial" pitchFamily="34" charset="0"/>
                        <a:buChar char="•"/>
                      </a:pPr>
                      <a:r>
                        <a:rPr lang="tr-TR" sz="2000" b="0" kern="1200" dirty="0" smtClean="0">
                          <a:solidFill>
                            <a:schemeClr val="tx1"/>
                          </a:solidFill>
                          <a:effectLst/>
                          <a:latin typeface="+mn-lt"/>
                          <a:ea typeface="+mn-ea"/>
                          <a:cs typeface="+mn-cs"/>
                        </a:rPr>
                        <a:t>Sosyal yenilik konusunda farkındalığın artırılması ve sosyal yenilik destekleyici beceri ve kabiliyetlerin güçlendirilmesi,</a:t>
                      </a:r>
                    </a:p>
                    <a:p>
                      <a:pPr marL="285750" lvl="0" indent="-285750">
                        <a:buFont typeface="Arial" pitchFamily="34" charset="0"/>
                        <a:buChar char="•"/>
                      </a:pPr>
                      <a:r>
                        <a:rPr lang="tr-TR" sz="2000" b="0" kern="1200" dirty="0" smtClean="0">
                          <a:solidFill>
                            <a:schemeClr val="tx1"/>
                          </a:solidFill>
                          <a:effectLst/>
                          <a:latin typeface="+mn-lt"/>
                          <a:ea typeface="+mn-ea"/>
                          <a:cs typeface="+mn-cs"/>
                        </a:rPr>
                        <a:t>Sermaye finansmanı mekanizmalarının genişletilmesi ile başlangıç şirketleri ve KOBİ’lerin bu tür araçlara erişiminin artırılması,</a:t>
                      </a:r>
                    </a:p>
                    <a:p>
                      <a:pPr marL="285750" indent="-285750">
                        <a:buFont typeface="Arial" pitchFamily="34" charset="0"/>
                        <a:buChar char="•"/>
                      </a:pPr>
                      <a:r>
                        <a:rPr lang="tr-TR" sz="2000" b="0" kern="1200" dirty="0" smtClean="0">
                          <a:solidFill>
                            <a:schemeClr val="tx1"/>
                          </a:solidFill>
                          <a:effectLst/>
                          <a:latin typeface="+mn-lt"/>
                          <a:ea typeface="+mn-ea"/>
                          <a:cs typeface="+mn-cs"/>
                        </a:rPr>
                        <a:t>Yenilikçi yeşil ürünlerin, süreçlerin ve hizmetlerin geliştirilmesinin ve piyasada tutunmasının desteklenmesidir.</a:t>
                      </a:r>
                      <a:endParaRPr lang="tr-TR" sz="2000" b="0" dirty="0">
                        <a:solidFill>
                          <a:schemeClr val="tx1"/>
                        </a:solidFill>
                        <a:effectLst/>
                        <a:latin typeface="Calibri"/>
                        <a:ea typeface="Calibri"/>
                        <a:cs typeface="Times New Roman"/>
                      </a:endParaRPr>
                    </a:p>
                  </a:txBody>
                  <a:tcPr marL="68580" marR="68580" marT="0" marB="0">
                    <a:solidFill>
                      <a:schemeClr val="accent1">
                        <a:lumMod val="20000"/>
                        <a:lumOff val="80000"/>
                      </a:schemeClr>
                    </a:solidFill>
                  </a:tcPr>
                </a:tc>
              </a:tr>
            </a:tbl>
          </a:graphicData>
        </a:graphic>
      </p:graphicFrame>
      <p:sp>
        <p:nvSpPr>
          <p:cNvPr id="6" name="Başlık 1"/>
          <p:cNvSpPr>
            <a:spLocks noGrp="1"/>
          </p:cNvSpPr>
          <p:nvPr>
            <p:ph type="title"/>
          </p:nvPr>
        </p:nvSpPr>
        <p:spPr>
          <a:xfrm>
            <a:off x="457200" y="130622"/>
            <a:ext cx="8229600" cy="490066"/>
          </a:xfrm>
        </p:spPr>
        <p:txBody>
          <a:bodyPr>
            <a:noAutofit/>
          </a:bodyPr>
          <a:lstStyle/>
          <a:p>
            <a:r>
              <a:rPr lang="tr-TR" sz="2800" b="1" dirty="0">
                <a:solidFill>
                  <a:schemeClr val="bg1"/>
                </a:solidFill>
              </a:rPr>
              <a:t>Faaliyet </a:t>
            </a:r>
            <a:r>
              <a:rPr lang="tr-TR" sz="2800" b="1" dirty="0" smtClean="0">
                <a:solidFill>
                  <a:schemeClr val="bg1"/>
                </a:solidFill>
              </a:rPr>
              <a:t>2.2 Teknoloji Transferi ve Ticarileşme</a:t>
            </a:r>
            <a:endParaRPr lang="tr-TR" sz="2800" dirty="0">
              <a:solidFill>
                <a:schemeClr val="bg1"/>
              </a:solidFill>
            </a:endParaRPr>
          </a:p>
        </p:txBody>
      </p:sp>
    </p:spTree>
    <p:extLst>
      <p:ext uri="{BB962C8B-B14F-4D97-AF65-F5344CB8AC3E}">
        <p14:creationId xmlns:p14="http://schemas.microsoft.com/office/powerpoint/2010/main" val="344305301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o 4"/>
          <p:cNvGraphicFramePr>
            <a:graphicFrameLocks noGrp="1"/>
          </p:cNvGraphicFramePr>
          <p:nvPr>
            <p:extLst>
              <p:ext uri="{D42A27DB-BD31-4B8C-83A1-F6EECF244321}">
                <p14:modId xmlns:p14="http://schemas.microsoft.com/office/powerpoint/2010/main" val="3540036382"/>
              </p:ext>
            </p:extLst>
          </p:nvPr>
        </p:nvGraphicFramePr>
        <p:xfrm>
          <a:off x="395536" y="872832"/>
          <a:ext cx="8640960" cy="5730240"/>
        </p:xfrm>
        <a:graphic>
          <a:graphicData uri="http://schemas.openxmlformats.org/drawingml/2006/table">
            <a:tbl>
              <a:tblPr firstRow="1" firstCol="1" bandRow="1">
                <a:tableStyleId>{5C22544A-7EE6-4342-B048-85BDC9FD1C3A}</a:tableStyleId>
              </a:tblPr>
              <a:tblGrid>
                <a:gridCol w="2376264"/>
                <a:gridCol w="6264696"/>
              </a:tblGrid>
              <a:tr h="0">
                <a:tc>
                  <a:txBody>
                    <a:bodyPr/>
                    <a:lstStyle/>
                    <a:p>
                      <a:pPr>
                        <a:lnSpc>
                          <a:spcPct val="100000"/>
                        </a:lnSpc>
                        <a:spcAft>
                          <a:spcPts val="0"/>
                        </a:spcAft>
                      </a:pPr>
                      <a:r>
                        <a:rPr lang="tr-TR" sz="2000" dirty="0">
                          <a:effectLst/>
                        </a:rPr>
                        <a:t>BÜTÇE </a:t>
                      </a:r>
                      <a:endParaRPr lang="tr-TR" sz="2000" dirty="0">
                        <a:effectLst/>
                        <a:latin typeface="Calibri"/>
                        <a:ea typeface="Calibri"/>
                        <a:cs typeface="Times New Roman"/>
                      </a:endParaRPr>
                    </a:p>
                  </a:txBody>
                  <a:tcPr marL="68580" marR="68580" marT="0" marB="0" anchor="ctr"/>
                </a:tc>
                <a:tc>
                  <a:txBody>
                    <a:bodyPr/>
                    <a:lstStyle/>
                    <a:p>
                      <a:pPr marL="111125" algn="just">
                        <a:lnSpc>
                          <a:spcPct val="100000"/>
                        </a:lnSpc>
                        <a:spcAft>
                          <a:spcPts val="0"/>
                        </a:spcAft>
                      </a:pPr>
                      <a:r>
                        <a:rPr lang="tr-TR" sz="2000" b="1" kern="1200" dirty="0" smtClean="0">
                          <a:solidFill>
                            <a:schemeClr val="lt1"/>
                          </a:solidFill>
                          <a:effectLst/>
                          <a:latin typeface="+mn-lt"/>
                          <a:ea typeface="+mn-ea"/>
                          <a:cs typeface="+mn-cs"/>
                        </a:rPr>
                        <a:t>Bu Çağrı altında tahsis edilebilecek tahmini toplam bütçe toplamı 35,5 milyon € olup, söz konusu bütçe iki konu başlığı altında tahsis edilecektir. </a:t>
                      </a:r>
                    </a:p>
                    <a:p>
                      <a:pPr marL="396875" indent="-285750" algn="just">
                        <a:lnSpc>
                          <a:spcPct val="100000"/>
                        </a:lnSpc>
                        <a:spcAft>
                          <a:spcPts val="0"/>
                        </a:spcAft>
                        <a:buFont typeface="Arial" pitchFamily="34" charset="0"/>
                        <a:buChar char="•"/>
                      </a:pPr>
                      <a:r>
                        <a:rPr lang="tr-TR" sz="1800" b="1" kern="1200" dirty="0" smtClean="0">
                          <a:solidFill>
                            <a:schemeClr val="lt1"/>
                          </a:solidFill>
                          <a:effectLst/>
                          <a:latin typeface="+mn-lt"/>
                          <a:ea typeface="+mn-ea"/>
                          <a:cs typeface="+mn-cs"/>
                        </a:rPr>
                        <a:t>Teknoloji Transferi ve Ticarileşme için Yetkinlik Geliştirme Desteği: 23 Milyon Avro. </a:t>
                      </a:r>
                      <a:r>
                        <a:rPr lang="tr-TR" sz="2000" dirty="0" smtClean="0">
                          <a:effectLst/>
                        </a:rPr>
                        <a:t>Her </a:t>
                      </a:r>
                      <a:r>
                        <a:rPr lang="tr-TR" sz="2000" dirty="0">
                          <a:effectLst/>
                        </a:rPr>
                        <a:t>bir proje için asgari </a:t>
                      </a:r>
                      <a:r>
                        <a:rPr lang="tr-TR" sz="2000" dirty="0" smtClean="0">
                          <a:effectLst/>
                        </a:rPr>
                        <a:t>destek </a:t>
                      </a:r>
                      <a:r>
                        <a:rPr lang="tr-TR" sz="2000" dirty="0">
                          <a:effectLst/>
                        </a:rPr>
                        <a:t>miktarı </a:t>
                      </a:r>
                      <a:r>
                        <a:rPr lang="tr-TR" sz="2000" dirty="0" smtClean="0">
                          <a:effectLst/>
                        </a:rPr>
                        <a:t>1 milyon </a:t>
                      </a:r>
                      <a:r>
                        <a:rPr lang="tr-TR" sz="2000" dirty="0">
                          <a:effectLst/>
                        </a:rPr>
                        <a:t>Avro ve azami </a:t>
                      </a:r>
                      <a:r>
                        <a:rPr lang="tr-TR" sz="2000" dirty="0" smtClean="0">
                          <a:effectLst/>
                        </a:rPr>
                        <a:t>5 </a:t>
                      </a:r>
                      <a:r>
                        <a:rPr lang="tr-TR" sz="2000" dirty="0">
                          <a:effectLst/>
                        </a:rPr>
                        <a:t>milyon Avro ‘dur</a:t>
                      </a:r>
                      <a:r>
                        <a:rPr lang="tr-TR" sz="2000" dirty="0" smtClean="0">
                          <a:effectLst/>
                        </a:rPr>
                        <a:t>.</a:t>
                      </a:r>
                    </a:p>
                    <a:p>
                      <a:pPr marL="396875" marR="0" indent="-285750" algn="just" defTabSz="914400" rtl="0" eaLnBrk="1" fontAlgn="auto" latinLnBrk="0" hangingPunct="1">
                        <a:lnSpc>
                          <a:spcPct val="100000"/>
                        </a:lnSpc>
                        <a:spcBef>
                          <a:spcPts val="0"/>
                        </a:spcBef>
                        <a:spcAft>
                          <a:spcPts val="0"/>
                        </a:spcAft>
                        <a:buClrTx/>
                        <a:buSzTx/>
                        <a:buFont typeface="Arial" pitchFamily="34" charset="0"/>
                        <a:buChar char="•"/>
                        <a:tabLst/>
                        <a:defRPr/>
                      </a:pPr>
                      <a:r>
                        <a:rPr lang="tr-TR" sz="1800" b="1" kern="1200" dirty="0" smtClean="0">
                          <a:solidFill>
                            <a:schemeClr val="lt1"/>
                          </a:solidFill>
                          <a:effectLst/>
                          <a:latin typeface="+mn-lt"/>
                          <a:ea typeface="+mn-ea"/>
                          <a:cs typeface="+mn-cs"/>
                        </a:rPr>
                        <a:t>Teknoloji Ticarileştirme Odaklı İşbirliği ve Ağ Oluşturma Desteği</a:t>
                      </a:r>
                      <a:r>
                        <a:rPr lang="tr-TR" sz="2000" dirty="0">
                          <a:effectLst/>
                        </a:rPr>
                        <a:t> </a:t>
                      </a:r>
                      <a:r>
                        <a:rPr lang="tr-TR" sz="2000" dirty="0" smtClean="0">
                          <a:effectLst/>
                        </a:rPr>
                        <a:t>: 12,5 Milyon Avro. Her bir proje için destek miktarı asgari 1 milyon Avro ve azami </a:t>
                      </a:r>
                      <a:r>
                        <a:rPr lang="tr-TR" sz="2000" dirty="0" smtClean="0">
                          <a:effectLst/>
                        </a:rPr>
                        <a:t>3 </a:t>
                      </a:r>
                      <a:r>
                        <a:rPr lang="tr-TR" sz="2000" dirty="0" smtClean="0">
                          <a:effectLst/>
                        </a:rPr>
                        <a:t>milyon Avro ‘dur.</a:t>
                      </a:r>
                      <a:endParaRPr lang="tr-TR" sz="2000" dirty="0">
                        <a:effectLst/>
                        <a:latin typeface="Calibri"/>
                        <a:ea typeface="Calibri"/>
                        <a:cs typeface="Times New Roman"/>
                      </a:endParaRPr>
                    </a:p>
                  </a:txBody>
                  <a:tcPr marL="68580" marR="68580" marT="0" marB="0"/>
                </a:tc>
              </a:tr>
              <a:tr h="0">
                <a:tc>
                  <a:txBody>
                    <a:bodyPr/>
                    <a:lstStyle/>
                    <a:p>
                      <a:pPr>
                        <a:lnSpc>
                          <a:spcPct val="100000"/>
                        </a:lnSpc>
                        <a:spcAft>
                          <a:spcPts val="0"/>
                        </a:spcAft>
                      </a:pPr>
                      <a:r>
                        <a:rPr lang="tr-TR" sz="2000" dirty="0">
                          <a:effectLst/>
                        </a:rPr>
                        <a:t>UYGUN BAŞVURU SAHİPLERİ</a:t>
                      </a:r>
                      <a:endParaRPr lang="tr-TR" sz="2000" dirty="0">
                        <a:effectLst/>
                        <a:latin typeface="Calibri"/>
                        <a:ea typeface="Calibri"/>
                        <a:cs typeface="Times New Roman"/>
                      </a:endParaRPr>
                    </a:p>
                  </a:txBody>
                  <a:tcPr marL="68580" marR="68580" marT="0" marB="0" anchor="ctr"/>
                </a:tc>
                <a:tc>
                  <a:txBody>
                    <a:bodyPr/>
                    <a:lstStyle/>
                    <a:p>
                      <a:pPr marL="285750" lvl="0" indent="-285750">
                        <a:buFont typeface="Arial" pitchFamily="34" charset="0"/>
                        <a:buChar char="•"/>
                      </a:pPr>
                      <a:r>
                        <a:rPr lang="tr-TR" sz="2000" kern="1200" dirty="0" smtClean="0">
                          <a:solidFill>
                            <a:schemeClr val="dk1"/>
                          </a:solidFill>
                          <a:effectLst/>
                          <a:latin typeface="+mn-lt"/>
                          <a:ea typeface="+mn-ea"/>
                          <a:cs typeface="+mn-cs"/>
                        </a:rPr>
                        <a:t>TGB, TTO,</a:t>
                      </a:r>
                    </a:p>
                    <a:p>
                      <a:pPr marL="285750" lvl="0" indent="-285750">
                        <a:buFont typeface="Arial" pitchFamily="34" charset="0"/>
                        <a:buChar char="•"/>
                      </a:pPr>
                      <a:r>
                        <a:rPr lang="tr-TR" sz="2000" kern="1200" dirty="0" smtClean="0">
                          <a:solidFill>
                            <a:schemeClr val="dk1"/>
                          </a:solidFill>
                          <a:effectLst/>
                          <a:latin typeface="+mn-lt"/>
                          <a:ea typeface="+mn-ea"/>
                          <a:cs typeface="+mn-cs"/>
                        </a:rPr>
                        <a:t>Üniversite,</a:t>
                      </a:r>
                    </a:p>
                    <a:p>
                      <a:pPr marL="285750" lvl="0" indent="-285750">
                        <a:buFont typeface="Arial" pitchFamily="34" charset="0"/>
                        <a:buChar char="•"/>
                      </a:pPr>
                      <a:r>
                        <a:rPr lang="tr-TR" sz="2000" kern="1200" dirty="0" smtClean="0">
                          <a:solidFill>
                            <a:schemeClr val="dk1"/>
                          </a:solidFill>
                          <a:effectLst/>
                          <a:latin typeface="+mn-lt"/>
                          <a:ea typeface="+mn-ea"/>
                          <a:cs typeface="+mn-cs"/>
                        </a:rPr>
                        <a:t>Araştırma merkezi ve enstitüsü (özel hariç ),</a:t>
                      </a:r>
                    </a:p>
                    <a:p>
                      <a:pPr marL="285750" indent="-285750">
                        <a:buFont typeface="Arial" pitchFamily="34" charset="0"/>
                        <a:buChar char="•"/>
                      </a:pPr>
                      <a:r>
                        <a:rPr lang="tr-TR" sz="2000" kern="1200" dirty="0" smtClean="0">
                          <a:solidFill>
                            <a:schemeClr val="dk1"/>
                          </a:solidFill>
                          <a:effectLst/>
                          <a:latin typeface="+mn-lt"/>
                          <a:ea typeface="+mn-ea"/>
                          <a:cs typeface="+mn-cs"/>
                        </a:rPr>
                        <a:t>Bu</a:t>
                      </a:r>
                      <a:r>
                        <a:rPr lang="tr-TR" sz="2000" kern="1200" baseline="0" dirty="0" smtClean="0">
                          <a:solidFill>
                            <a:schemeClr val="dk1"/>
                          </a:solidFill>
                          <a:effectLst/>
                          <a:latin typeface="+mn-lt"/>
                          <a:ea typeface="+mn-ea"/>
                          <a:cs typeface="+mn-cs"/>
                        </a:rPr>
                        <a:t> </a:t>
                      </a:r>
                      <a:r>
                        <a:rPr lang="tr-TR" sz="2000" kern="1200" dirty="0" smtClean="0">
                          <a:solidFill>
                            <a:schemeClr val="dk1"/>
                          </a:solidFill>
                          <a:effectLst/>
                          <a:latin typeface="+mn-lt"/>
                          <a:ea typeface="+mn-ea"/>
                          <a:cs typeface="+mn-cs"/>
                        </a:rPr>
                        <a:t>kurumlara bağlı dernek ve vakıflar.</a:t>
                      </a:r>
                      <a:endParaRPr lang="tr-TR" sz="2000" dirty="0">
                        <a:effectLst/>
                        <a:latin typeface="Calibri"/>
                        <a:ea typeface="Calibri"/>
                        <a:cs typeface="Times New Roman"/>
                      </a:endParaRPr>
                    </a:p>
                  </a:txBody>
                  <a:tcPr marL="68580" marR="68580" marT="0" marB="0"/>
                </a:tc>
              </a:tr>
              <a:tr h="0">
                <a:tc>
                  <a:txBody>
                    <a:bodyPr/>
                    <a:lstStyle/>
                    <a:p>
                      <a:pPr>
                        <a:lnSpc>
                          <a:spcPct val="100000"/>
                        </a:lnSpc>
                        <a:spcAft>
                          <a:spcPts val="0"/>
                        </a:spcAft>
                      </a:pPr>
                      <a:r>
                        <a:rPr lang="tr-TR" sz="2000" dirty="0">
                          <a:effectLst/>
                        </a:rPr>
                        <a:t>UYGUN ORTAKLAR</a:t>
                      </a:r>
                      <a:endParaRPr lang="tr-TR" sz="2000" dirty="0">
                        <a:effectLst/>
                        <a:latin typeface="Calibri"/>
                        <a:ea typeface="Calibri"/>
                        <a:cs typeface="Times New Roman"/>
                      </a:endParaRPr>
                    </a:p>
                  </a:txBody>
                  <a:tcPr marL="68580" marR="68580" marT="0" marB="0" anchor="ctr"/>
                </a:tc>
                <a:tc>
                  <a:txBody>
                    <a:bodyPr/>
                    <a:lstStyle/>
                    <a:p>
                      <a:pPr marL="285750" lvl="0" indent="-285750">
                        <a:buFont typeface="Arial" pitchFamily="34" charset="0"/>
                        <a:buChar char="•"/>
                      </a:pPr>
                      <a:r>
                        <a:rPr lang="tr-TR" sz="2000" kern="1200" dirty="0" smtClean="0">
                          <a:solidFill>
                            <a:schemeClr val="dk1"/>
                          </a:solidFill>
                          <a:effectLst/>
                          <a:latin typeface="+mn-lt"/>
                          <a:ea typeface="+mn-ea"/>
                          <a:cs typeface="+mn-cs"/>
                        </a:rPr>
                        <a:t>OSB’ler, </a:t>
                      </a:r>
                    </a:p>
                    <a:p>
                      <a:pPr marL="285750" lvl="0" indent="-285750">
                        <a:buFont typeface="Arial" pitchFamily="34" charset="0"/>
                        <a:buChar char="•"/>
                      </a:pPr>
                      <a:r>
                        <a:rPr lang="tr-TR" sz="2000" kern="1200" dirty="0" smtClean="0">
                          <a:solidFill>
                            <a:schemeClr val="dk1"/>
                          </a:solidFill>
                          <a:effectLst/>
                          <a:latin typeface="+mn-lt"/>
                          <a:ea typeface="+mn-ea"/>
                          <a:cs typeface="+mn-cs"/>
                        </a:rPr>
                        <a:t>İhracatçı Birlikleri, </a:t>
                      </a:r>
                    </a:p>
                    <a:p>
                      <a:pPr marL="285750" lvl="0" indent="-285750">
                        <a:buFont typeface="Arial" pitchFamily="34" charset="0"/>
                        <a:buChar char="•"/>
                      </a:pPr>
                      <a:r>
                        <a:rPr lang="tr-TR" sz="2000" kern="1200" dirty="0" smtClean="0">
                          <a:solidFill>
                            <a:schemeClr val="dk1"/>
                          </a:solidFill>
                          <a:effectLst/>
                          <a:latin typeface="+mn-lt"/>
                          <a:ea typeface="+mn-ea"/>
                          <a:cs typeface="+mn-cs"/>
                        </a:rPr>
                        <a:t>Sanayi ve/veya Ticaret Odaları, Ticaret Borsaları, </a:t>
                      </a:r>
                    </a:p>
                    <a:p>
                      <a:pPr marL="285750" lvl="0" indent="-285750">
                        <a:buFont typeface="Arial" pitchFamily="34" charset="0"/>
                        <a:buChar char="•"/>
                      </a:pPr>
                      <a:r>
                        <a:rPr lang="tr-TR" sz="2000" kern="1200" dirty="0" smtClean="0">
                          <a:solidFill>
                            <a:schemeClr val="dk1"/>
                          </a:solidFill>
                          <a:effectLst/>
                          <a:latin typeface="+mn-lt"/>
                          <a:ea typeface="+mn-ea"/>
                          <a:cs typeface="+mn-cs"/>
                        </a:rPr>
                        <a:t>Kalkınma Ajansları, </a:t>
                      </a:r>
                    </a:p>
                    <a:p>
                      <a:pPr marL="285750" indent="-285750">
                        <a:buFont typeface="Arial" pitchFamily="34" charset="0"/>
                        <a:buChar char="•"/>
                      </a:pPr>
                      <a:r>
                        <a:rPr lang="tr-TR" sz="2000" kern="1200" dirty="0" smtClean="0">
                          <a:solidFill>
                            <a:schemeClr val="dk1"/>
                          </a:solidFill>
                          <a:effectLst/>
                          <a:latin typeface="+mn-lt"/>
                          <a:ea typeface="+mn-ea"/>
                          <a:cs typeface="+mn-cs"/>
                        </a:rPr>
                        <a:t>Dernekler ve Vakıflar</a:t>
                      </a:r>
                      <a:endParaRPr lang="tr-TR" sz="2000" dirty="0">
                        <a:effectLst/>
                        <a:latin typeface="Calibri"/>
                        <a:ea typeface="Calibri"/>
                        <a:cs typeface="Times New Roman"/>
                      </a:endParaRPr>
                    </a:p>
                  </a:txBody>
                  <a:tcPr marL="68580" marR="68580" marT="0" marB="0"/>
                </a:tc>
              </a:tr>
            </a:tbl>
          </a:graphicData>
        </a:graphic>
      </p:graphicFrame>
      <p:sp>
        <p:nvSpPr>
          <p:cNvPr id="7" name="Başlık 1"/>
          <p:cNvSpPr>
            <a:spLocks noGrp="1"/>
          </p:cNvSpPr>
          <p:nvPr>
            <p:ph type="title"/>
          </p:nvPr>
        </p:nvSpPr>
        <p:spPr>
          <a:xfrm>
            <a:off x="457200" y="130622"/>
            <a:ext cx="8229600" cy="490066"/>
          </a:xfrm>
        </p:spPr>
        <p:txBody>
          <a:bodyPr>
            <a:noAutofit/>
          </a:bodyPr>
          <a:lstStyle/>
          <a:p>
            <a:r>
              <a:rPr lang="tr-TR" sz="2800" b="1" dirty="0">
                <a:solidFill>
                  <a:schemeClr val="bg1"/>
                </a:solidFill>
              </a:rPr>
              <a:t>Faaliyet </a:t>
            </a:r>
            <a:r>
              <a:rPr lang="tr-TR" sz="2800" b="1" dirty="0" smtClean="0">
                <a:solidFill>
                  <a:schemeClr val="bg1"/>
                </a:solidFill>
              </a:rPr>
              <a:t>2.2 Teknoloji Transferi ve Ticarileşme</a:t>
            </a:r>
            <a:endParaRPr lang="tr-TR" sz="2800" dirty="0">
              <a:solidFill>
                <a:schemeClr val="bg1"/>
              </a:solidFill>
            </a:endParaRPr>
          </a:p>
        </p:txBody>
      </p:sp>
    </p:spTree>
    <p:extLst>
      <p:ext uri="{BB962C8B-B14F-4D97-AF65-F5344CB8AC3E}">
        <p14:creationId xmlns:p14="http://schemas.microsoft.com/office/powerpoint/2010/main" val="61619202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o 2"/>
          <p:cNvGraphicFramePr>
            <a:graphicFrameLocks noGrp="1"/>
          </p:cNvGraphicFramePr>
          <p:nvPr>
            <p:extLst>
              <p:ext uri="{D42A27DB-BD31-4B8C-83A1-F6EECF244321}">
                <p14:modId xmlns:p14="http://schemas.microsoft.com/office/powerpoint/2010/main" val="1961646619"/>
              </p:ext>
            </p:extLst>
          </p:nvPr>
        </p:nvGraphicFramePr>
        <p:xfrm>
          <a:off x="323528" y="1052736"/>
          <a:ext cx="8684353" cy="3414496"/>
        </p:xfrm>
        <a:graphic>
          <a:graphicData uri="http://schemas.openxmlformats.org/drawingml/2006/table">
            <a:tbl>
              <a:tblPr firstRow="1" firstCol="1" bandRow="1">
                <a:tableStyleId>{5C22544A-7EE6-4342-B048-85BDC9FD1C3A}</a:tableStyleId>
              </a:tblPr>
              <a:tblGrid>
                <a:gridCol w="2808312"/>
                <a:gridCol w="5876041"/>
              </a:tblGrid>
              <a:tr h="1080120">
                <a:tc>
                  <a:txBody>
                    <a:bodyPr/>
                    <a:lstStyle/>
                    <a:p>
                      <a:pPr>
                        <a:lnSpc>
                          <a:spcPct val="115000"/>
                        </a:lnSpc>
                        <a:spcAft>
                          <a:spcPts val="0"/>
                        </a:spcAft>
                      </a:pPr>
                      <a:r>
                        <a:rPr lang="tr-TR" sz="2200" dirty="0">
                          <a:effectLst/>
                        </a:rPr>
                        <a:t>SÜRE</a:t>
                      </a:r>
                      <a:endParaRPr lang="tr-TR" sz="2200" dirty="0">
                        <a:effectLst/>
                        <a:latin typeface="Calibri"/>
                        <a:ea typeface="Calibri"/>
                        <a:cs typeface="Times New Roman"/>
                      </a:endParaRPr>
                    </a:p>
                  </a:txBody>
                  <a:tcPr marL="68580" marR="68580" marT="0" marB="0" anchor="ctr"/>
                </a:tc>
                <a:tc>
                  <a:txBody>
                    <a:bodyPr/>
                    <a:lstStyle/>
                    <a:p>
                      <a:pPr marL="21590" algn="just">
                        <a:lnSpc>
                          <a:spcPct val="115000"/>
                        </a:lnSpc>
                        <a:spcAft>
                          <a:spcPts val="0"/>
                        </a:spcAft>
                      </a:pPr>
                      <a:r>
                        <a:rPr lang="tr-TR" sz="2200">
                          <a:effectLst/>
                        </a:rPr>
                        <a:t>Bu Çağrı altında proje süresi (uygulama dönemi) 36 ayı geçemez.</a:t>
                      </a:r>
                      <a:endParaRPr lang="tr-TR" sz="2200">
                        <a:effectLst/>
                        <a:latin typeface="Calibri"/>
                        <a:ea typeface="Calibri"/>
                        <a:cs typeface="Times New Roman"/>
                      </a:endParaRPr>
                    </a:p>
                  </a:txBody>
                  <a:tcPr marL="68580" marR="68580" marT="0" marB="0"/>
                </a:tc>
              </a:tr>
              <a:tr h="792088">
                <a:tc>
                  <a:txBody>
                    <a:bodyPr/>
                    <a:lstStyle/>
                    <a:p>
                      <a:pPr>
                        <a:lnSpc>
                          <a:spcPct val="115000"/>
                        </a:lnSpc>
                        <a:spcAft>
                          <a:spcPts val="0"/>
                        </a:spcAft>
                      </a:pPr>
                      <a:r>
                        <a:rPr lang="tr-TR" sz="2200" dirty="0">
                          <a:effectLst/>
                        </a:rPr>
                        <a:t>SEKTÖRLER</a:t>
                      </a:r>
                      <a:endParaRPr lang="tr-TR" sz="2200" dirty="0">
                        <a:effectLst/>
                        <a:latin typeface="Calibri"/>
                        <a:ea typeface="Calibri"/>
                        <a:cs typeface="Times New Roman"/>
                      </a:endParaRPr>
                    </a:p>
                  </a:txBody>
                  <a:tcPr marL="68580" marR="68580" marT="0" marB="0" anchor="ctr"/>
                </a:tc>
                <a:tc>
                  <a:txBody>
                    <a:bodyPr/>
                    <a:lstStyle/>
                    <a:p>
                      <a:pPr marL="342900" lvl="0" indent="-342900" algn="just">
                        <a:lnSpc>
                          <a:spcPct val="115000"/>
                        </a:lnSpc>
                        <a:spcAft>
                          <a:spcPts val="0"/>
                        </a:spcAft>
                        <a:buSzPts val="800"/>
                        <a:buFont typeface="Symbol"/>
                        <a:buChar char=""/>
                      </a:pPr>
                      <a:r>
                        <a:rPr lang="tr-TR" sz="2200" dirty="0" smtClean="0">
                          <a:effectLst/>
                        </a:rPr>
                        <a:t>Sektör </a:t>
                      </a:r>
                      <a:r>
                        <a:rPr lang="tr-TR" sz="2200" dirty="0" err="1" smtClean="0">
                          <a:effectLst/>
                        </a:rPr>
                        <a:t>kısıtı</a:t>
                      </a:r>
                      <a:r>
                        <a:rPr lang="tr-TR" sz="2200" dirty="0" smtClean="0">
                          <a:effectLst/>
                        </a:rPr>
                        <a:t> bulunmamaktadır.</a:t>
                      </a:r>
                      <a:endParaRPr lang="tr-TR" sz="2200" dirty="0">
                        <a:effectLst/>
                        <a:latin typeface="Calibri"/>
                        <a:ea typeface="Calibri"/>
                        <a:cs typeface="Times New Roman"/>
                      </a:endParaRPr>
                    </a:p>
                  </a:txBody>
                  <a:tcPr marL="68580" marR="68580" marT="0" marB="0" anchor="ctr"/>
                </a:tc>
              </a:tr>
              <a:tr h="0">
                <a:tc>
                  <a:txBody>
                    <a:bodyPr/>
                    <a:lstStyle/>
                    <a:p>
                      <a:pPr>
                        <a:lnSpc>
                          <a:spcPct val="115000"/>
                        </a:lnSpc>
                        <a:spcAft>
                          <a:spcPts val="0"/>
                        </a:spcAft>
                      </a:pPr>
                      <a:r>
                        <a:rPr lang="tr-TR" sz="2200" dirty="0" smtClean="0">
                          <a:effectLst/>
                          <a:latin typeface="Calibri"/>
                          <a:ea typeface="Calibri"/>
                          <a:cs typeface="Times New Roman"/>
                        </a:rPr>
                        <a:t>UYGUN MALİYETLER</a:t>
                      </a:r>
                      <a:endParaRPr lang="tr-TR" sz="2200" dirty="0">
                        <a:effectLst/>
                        <a:latin typeface="Calibri"/>
                        <a:ea typeface="Calibri"/>
                        <a:cs typeface="Times New Roman"/>
                      </a:endParaRPr>
                    </a:p>
                  </a:txBody>
                  <a:tcPr marL="68580" marR="68580" marT="0" marB="0" anchor="ctr"/>
                </a:tc>
                <a:tc>
                  <a:txBody>
                    <a:bodyPr/>
                    <a:lstStyle/>
                    <a:p>
                      <a:pPr marL="342900" lvl="0" indent="-342900" algn="just">
                        <a:lnSpc>
                          <a:spcPct val="115000"/>
                        </a:lnSpc>
                        <a:spcAft>
                          <a:spcPts val="0"/>
                        </a:spcAft>
                        <a:buSzPts val="800"/>
                        <a:buFont typeface="Symbol"/>
                        <a:buChar char=""/>
                      </a:pPr>
                      <a:r>
                        <a:rPr lang="tr-TR" sz="2200" dirty="0" smtClean="0">
                          <a:effectLst/>
                          <a:latin typeface="Calibri"/>
                          <a:ea typeface="Calibri"/>
                          <a:cs typeface="Times New Roman"/>
                        </a:rPr>
                        <a:t>Tedarik: </a:t>
                      </a:r>
                      <a:r>
                        <a:rPr lang="tr-TR" sz="2200" dirty="0" err="1" smtClean="0">
                          <a:effectLst/>
                          <a:latin typeface="Calibri"/>
                          <a:ea typeface="Calibri"/>
                          <a:cs typeface="Times New Roman"/>
                        </a:rPr>
                        <a:t>Makine,ekipman</a:t>
                      </a:r>
                      <a:r>
                        <a:rPr lang="tr-TR" sz="2200" dirty="0" smtClean="0">
                          <a:effectLst/>
                          <a:latin typeface="Calibri"/>
                          <a:ea typeface="Calibri"/>
                          <a:cs typeface="Times New Roman"/>
                        </a:rPr>
                        <a:t>, </a:t>
                      </a:r>
                      <a:r>
                        <a:rPr lang="tr-TR" sz="2200" dirty="0" err="1" smtClean="0">
                          <a:effectLst/>
                          <a:latin typeface="Calibri"/>
                          <a:ea typeface="Calibri"/>
                          <a:cs typeface="Times New Roman"/>
                        </a:rPr>
                        <a:t>techizat</a:t>
                      </a:r>
                      <a:r>
                        <a:rPr lang="tr-TR" sz="2200" dirty="0" smtClean="0">
                          <a:effectLst/>
                          <a:latin typeface="Calibri"/>
                          <a:ea typeface="Calibri"/>
                          <a:cs typeface="Times New Roman"/>
                        </a:rPr>
                        <a:t> ve bunların</a:t>
                      </a:r>
                      <a:r>
                        <a:rPr lang="tr-TR" sz="2200" baseline="0" dirty="0" smtClean="0">
                          <a:effectLst/>
                          <a:latin typeface="Calibri"/>
                          <a:ea typeface="Calibri"/>
                          <a:cs typeface="Times New Roman"/>
                        </a:rPr>
                        <a:t> kurulumları</a:t>
                      </a:r>
                    </a:p>
                    <a:p>
                      <a:pPr marL="342900" lvl="0" indent="-342900" algn="just">
                        <a:lnSpc>
                          <a:spcPct val="115000"/>
                        </a:lnSpc>
                        <a:spcAft>
                          <a:spcPts val="0"/>
                        </a:spcAft>
                        <a:buSzPts val="800"/>
                        <a:buFont typeface="Symbol"/>
                        <a:buChar char=""/>
                      </a:pPr>
                      <a:r>
                        <a:rPr lang="tr-TR" sz="2200" baseline="0" dirty="0" smtClean="0">
                          <a:effectLst/>
                          <a:latin typeface="Calibri"/>
                          <a:ea typeface="Calibri"/>
                          <a:cs typeface="Times New Roman"/>
                        </a:rPr>
                        <a:t>Teknik Destek: Kapasite geliştirme, eğitim, danışmanlık, analiz, raporlama </a:t>
                      </a:r>
                      <a:r>
                        <a:rPr lang="tr-TR" sz="2200" baseline="0" dirty="0" err="1" smtClean="0">
                          <a:effectLst/>
                          <a:latin typeface="Calibri"/>
                          <a:ea typeface="Calibri"/>
                          <a:cs typeface="Times New Roman"/>
                        </a:rPr>
                        <a:t>v.s</a:t>
                      </a:r>
                      <a:r>
                        <a:rPr lang="tr-TR" sz="2200" baseline="0" dirty="0" smtClean="0">
                          <a:effectLst/>
                          <a:latin typeface="Calibri"/>
                          <a:ea typeface="Calibri"/>
                          <a:cs typeface="Times New Roman"/>
                        </a:rPr>
                        <a:t>.</a:t>
                      </a:r>
                      <a:endParaRPr lang="tr-TR" sz="2200" dirty="0">
                        <a:effectLst/>
                        <a:latin typeface="Calibri"/>
                        <a:ea typeface="Calibri"/>
                        <a:cs typeface="Times New Roman"/>
                      </a:endParaRPr>
                    </a:p>
                  </a:txBody>
                  <a:tcPr marL="68580" marR="68580" marT="0" marB="0"/>
                </a:tc>
              </a:tr>
            </a:tbl>
          </a:graphicData>
        </a:graphic>
      </p:graphicFrame>
      <p:sp>
        <p:nvSpPr>
          <p:cNvPr id="6" name="Başlık 1"/>
          <p:cNvSpPr>
            <a:spLocks noGrp="1"/>
          </p:cNvSpPr>
          <p:nvPr>
            <p:ph type="title"/>
          </p:nvPr>
        </p:nvSpPr>
        <p:spPr>
          <a:xfrm>
            <a:off x="457200" y="130622"/>
            <a:ext cx="8229600" cy="490066"/>
          </a:xfrm>
        </p:spPr>
        <p:txBody>
          <a:bodyPr>
            <a:noAutofit/>
          </a:bodyPr>
          <a:lstStyle/>
          <a:p>
            <a:r>
              <a:rPr lang="tr-TR" sz="2800" b="1" dirty="0">
                <a:solidFill>
                  <a:schemeClr val="bg1"/>
                </a:solidFill>
              </a:rPr>
              <a:t>Faaliyet </a:t>
            </a:r>
            <a:r>
              <a:rPr lang="tr-TR" sz="2800" b="1" dirty="0" smtClean="0">
                <a:solidFill>
                  <a:schemeClr val="bg1"/>
                </a:solidFill>
              </a:rPr>
              <a:t>2.2 Teknoloji Transferi ve Ticarileşme</a:t>
            </a:r>
            <a:endParaRPr lang="tr-TR" sz="2800" dirty="0">
              <a:solidFill>
                <a:schemeClr val="bg1"/>
              </a:solidFill>
            </a:endParaRPr>
          </a:p>
        </p:txBody>
      </p:sp>
    </p:spTree>
    <p:extLst>
      <p:ext uri="{BB962C8B-B14F-4D97-AF65-F5344CB8AC3E}">
        <p14:creationId xmlns:p14="http://schemas.microsoft.com/office/powerpoint/2010/main" val="154788553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o 4"/>
          <p:cNvGraphicFramePr>
            <a:graphicFrameLocks noGrp="1"/>
          </p:cNvGraphicFramePr>
          <p:nvPr>
            <p:extLst>
              <p:ext uri="{D42A27DB-BD31-4B8C-83A1-F6EECF244321}">
                <p14:modId xmlns:p14="http://schemas.microsoft.com/office/powerpoint/2010/main" val="324255767"/>
              </p:ext>
            </p:extLst>
          </p:nvPr>
        </p:nvGraphicFramePr>
        <p:xfrm>
          <a:off x="467544" y="1052736"/>
          <a:ext cx="8424936" cy="5532120"/>
        </p:xfrm>
        <a:graphic>
          <a:graphicData uri="http://schemas.openxmlformats.org/drawingml/2006/table">
            <a:tbl>
              <a:tblPr firstRow="1" firstCol="1" bandRow="1">
                <a:tableStyleId>{5C22544A-7EE6-4342-B048-85BDC9FD1C3A}</a:tableStyleId>
              </a:tblPr>
              <a:tblGrid>
                <a:gridCol w="2160240"/>
                <a:gridCol w="6264696"/>
              </a:tblGrid>
              <a:tr h="3600400">
                <a:tc>
                  <a:txBody>
                    <a:bodyPr/>
                    <a:lstStyle/>
                    <a:p>
                      <a:pPr>
                        <a:lnSpc>
                          <a:spcPct val="150000"/>
                        </a:lnSpc>
                        <a:spcAft>
                          <a:spcPts val="0"/>
                        </a:spcAft>
                      </a:pPr>
                      <a:r>
                        <a:rPr lang="tr-TR" sz="2200" dirty="0">
                          <a:effectLst/>
                        </a:rPr>
                        <a:t>SONUÇ GÖSTERGELERİ</a:t>
                      </a:r>
                      <a:endParaRPr lang="tr-TR" sz="2200" dirty="0">
                        <a:effectLst/>
                        <a:latin typeface="Calibri"/>
                        <a:ea typeface="Calibri"/>
                        <a:cs typeface="Times New Roman"/>
                      </a:endParaRPr>
                    </a:p>
                  </a:txBody>
                  <a:tcPr marL="68580" marR="68580" marT="0" marB="0" anchor="ctr"/>
                </a:tc>
                <a:tc>
                  <a:txBody>
                    <a:bodyPr/>
                    <a:lstStyle/>
                    <a:p>
                      <a:pPr marL="285750" lvl="0" indent="-285750">
                        <a:lnSpc>
                          <a:spcPct val="150000"/>
                        </a:lnSpc>
                        <a:buFont typeface="Arial" pitchFamily="34" charset="0"/>
                        <a:buChar char="•"/>
                      </a:pPr>
                      <a:r>
                        <a:rPr lang="tr-TR" sz="2200" b="0" kern="1200" dirty="0" smtClean="0">
                          <a:solidFill>
                            <a:schemeClr val="tx1"/>
                          </a:solidFill>
                          <a:effectLst/>
                          <a:latin typeface="+mn-lt"/>
                          <a:ea typeface="+mn-ea"/>
                          <a:cs typeface="+mn-cs"/>
                        </a:rPr>
                        <a:t>Alınan ulusal patent sayısı</a:t>
                      </a:r>
                    </a:p>
                    <a:p>
                      <a:pPr marL="285750" lvl="0" indent="-285750">
                        <a:lnSpc>
                          <a:spcPct val="150000"/>
                        </a:lnSpc>
                        <a:buFont typeface="Arial" pitchFamily="34" charset="0"/>
                        <a:buChar char="•"/>
                      </a:pPr>
                      <a:r>
                        <a:rPr lang="tr-TR" sz="2200" b="0" kern="1200" dirty="0" smtClean="0">
                          <a:solidFill>
                            <a:schemeClr val="tx1"/>
                          </a:solidFill>
                          <a:effectLst/>
                          <a:latin typeface="+mn-lt"/>
                          <a:ea typeface="+mn-ea"/>
                          <a:cs typeface="+mn-cs"/>
                        </a:rPr>
                        <a:t>Uluslararası ve bölgesel onaylanmış patent sayısı [Patent İşbirliği Anlaşması (PCT)+ Avrupa Patent Sözleşmesi (EPC)]</a:t>
                      </a:r>
                    </a:p>
                    <a:p>
                      <a:pPr marL="285750" lvl="0" indent="-285750">
                        <a:lnSpc>
                          <a:spcPct val="150000"/>
                        </a:lnSpc>
                        <a:buFont typeface="Arial" pitchFamily="34" charset="0"/>
                        <a:buChar char="•"/>
                      </a:pPr>
                      <a:r>
                        <a:rPr lang="tr-TR" sz="2200" b="0" kern="1200" dirty="0" smtClean="0">
                          <a:solidFill>
                            <a:schemeClr val="tx1"/>
                          </a:solidFill>
                          <a:effectLst/>
                          <a:latin typeface="+mn-lt"/>
                          <a:ea typeface="+mn-ea"/>
                          <a:cs typeface="+mn-cs"/>
                        </a:rPr>
                        <a:t>Eko-yenilikçi ürünler dâhil olmak üzere, başarılı bir şekilde ticarileştirilen ürün sayısı</a:t>
                      </a:r>
                    </a:p>
                    <a:p>
                      <a:pPr marL="285750" lvl="0" indent="-285750">
                        <a:lnSpc>
                          <a:spcPct val="150000"/>
                        </a:lnSpc>
                        <a:buFont typeface="Arial" pitchFamily="34" charset="0"/>
                        <a:buChar char="•"/>
                      </a:pPr>
                      <a:r>
                        <a:rPr lang="tr-TR" sz="2200" b="0" kern="1200" dirty="0" smtClean="0">
                          <a:solidFill>
                            <a:schemeClr val="tx1"/>
                          </a:solidFill>
                          <a:effectLst/>
                          <a:latin typeface="+mn-lt"/>
                          <a:ea typeface="+mn-ea"/>
                          <a:cs typeface="+mn-cs"/>
                        </a:rPr>
                        <a:t>Kurulan yenilikçi işletme sayısı</a:t>
                      </a:r>
                    </a:p>
                    <a:p>
                      <a:pPr marL="285750" lvl="0" indent="-285750">
                        <a:lnSpc>
                          <a:spcPct val="150000"/>
                        </a:lnSpc>
                        <a:buFont typeface="Arial" pitchFamily="34" charset="0"/>
                        <a:buChar char="•"/>
                      </a:pPr>
                      <a:r>
                        <a:rPr lang="tr-TR" sz="2200" b="0" kern="1200" dirty="0" smtClean="0">
                          <a:solidFill>
                            <a:schemeClr val="tx1"/>
                          </a:solidFill>
                          <a:effectLst/>
                          <a:latin typeface="+mn-lt"/>
                          <a:ea typeface="+mn-ea"/>
                          <a:cs typeface="+mn-cs"/>
                        </a:rPr>
                        <a:t>Desteklenen kuruluş/işletmede yaratılan araştırma işi sayısı</a:t>
                      </a:r>
                    </a:p>
                    <a:p>
                      <a:pPr marL="285750" indent="-285750">
                        <a:lnSpc>
                          <a:spcPct val="150000"/>
                        </a:lnSpc>
                        <a:buFont typeface="Arial" pitchFamily="34" charset="0"/>
                        <a:buChar char="•"/>
                      </a:pPr>
                      <a:r>
                        <a:rPr lang="tr-TR" sz="2200" b="0" kern="1200" dirty="0" smtClean="0">
                          <a:solidFill>
                            <a:schemeClr val="tx1"/>
                          </a:solidFill>
                          <a:effectLst/>
                          <a:latin typeface="+mn-lt"/>
                          <a:ea typeface="+mn-ea"/>
                          <a:cs typeface="+mn-cs"/>
                        </a:rPr>
                        <a:t>Sermaye finansmanı araçlarından faydalanan yenilikçi girişimci/KOBİ sayısı</a:t>
                      </a:r>
                      <a:endParaRPr lang="tr-TR" sz="2200" b="0" dirty="0">
                        <a:solidFill>
                          <a:schemeClr val="tx1"/>
                        </a:solidFill>
                        <a:effectLst/>
                        <a:latin typeface="Calibri"/>
                        <a:ea typeface="Calibri"/>
                        <a:cs typeface="Times New Roman"/>
                      </a:endParaRPr>
                    </a:p>
                  </a:txBody>
                  <a:tcPr marL="68580" marR="68580" marT="0" marB="0">
                    <a:solidFill>
                      <a:schemeClr val="accent1">
                        <a:lumMod val="20000"/>
                        <a:lumOff val="80000"/>
                      </a:schemeClr>
                    </a:solidFill>
                  </a:tcPr>
                </a:tc>
              </a:tr>
            </a:tbl>
          </a:graphicData>
        </a:graphic>
      </p:graphicFrame>
      <p:sp>
        <p:nvSpPr>
          <p:cNvPr id="7" name="Başlık 1"/>
          <p:cNvSpPr>
            <a:spLocks noGrp="1"/>
          </p:cNvSpPr>
          <p:nvPr>
            <p:ph type="title"/>
          </p:nvPr>
        </p:nvSpPr>
        <p:spPr>
          <a:xfrm>
            <a:off x="457200" y="130622"/>
            <a:ext cx="8229600" cy="490066"/>
          </a:xfrm>
        </p:spPr>
        <p:txBody>
          <a:bodyPr>
            <a:noAutofit/>
          </a:bodyPr>
          <a:lstStyle/>
          <a:p>
            <a:r>
              <a:rPr lang="tr-TR" sz="2800" b="1" dirty="0">
                <a:solidFill>
                  <a:schemeClr val="bg1"/>
                </a:solidFill>
              </a:rPr>
              <a:t>Faaliyet </a:t>
            </a:r>
            <a:r>
              <a:rPr lang="tr-TR" sz="2800" b="1" dirty="0" smtClean="0">
                <a:solidFill>
                  <a:schemeClr val="bg1"/>
                </a:solidFill>
              </a:rPr>
              <a:t>2.2 Teknoloji Transferi ve Ticarileşme</a:t>
            </a:r>
            <a:endParaRPr lang="tr-TR" sz="2800" dirty="0">
              <a:solidFill>
                <a:schemeClr val="bg1"/>
              </a:solidFill>
            </a:endParaRPr>
          </a:p>
        </p:txBody>
      </p:sp>
    </p:spTree>
    <p:extLst>
      <p:ext uri="{BB962C8B-B14F-4D97-AF65-F5344CB8AC3E}">
        <p14:creationId xmlns:p14="http://schemas.microsoft.com/office/powerpoint/2010/main" val="183699680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p:cNvGraphicFramePr>
            <a:graphicFrameLocks noGrp="1"/>
          </p:cNvGraphicFramePr>
          <p:nvPr>
            <p:extLst>
              <p:ext uri="{D42A27DB-BD31-4B8C-83A1-F6EECF244321}">
                <p14:modId xmlns:p14="http://schemas.microsoft.com/office/powerpoint/2010/main" val="864863239"/>
              </p:ext>
            </p:extLst>
          </p:nvPr>
        </p:nvGraphicFramePr>
        <p:xfrm>
          <a:off x="467544" y="1412776"/>
          <a:ext cx="8352928" cy="4023360"/>
        </p:xfrm>
        <a:graphic>
          <a:graphicData uri="http://schemas.openxmlformats.org/drawingml/2006/table">
            <a:tbl>
              <a:tblPr firstRow="1" firstCol="1" bandRow="1">
                <a:tableStyleId>{5C22544A-7EE6-4342-B048-85BDC9FD1C3A}</a:tableStyleId>
              </a:tblPr>
              <a:tblGrid>
                <a:gridCol w="2160240"/>
                <a:gridCol w="6192688"/>
              </a:tblGrid>
              <a:tr h="0">
                <a:tc>
                  <a:txBody>
                    <a:bodyPr/>
                    <a:lstStyle/>
                    <a:p>
                      <a:pPr>
                        <a:lnSpc>
                          <a:spcPct val="115000"/>
                        </a:lnSpc>
                        <a:spcAft>
                          <a:spcPts val="0"/>
                        </a:spcAft>
                      </a:pPr>
                      <a:r>
                        <a:rPr lang="tr-TR" sz="2200" dirty="0">
                          <a:effectLst/>
                        </a:rPr>
                        <a:t>ÇIKTI GÖSTERGELERİ</a:t>
                      </a:r>
                      <a:endParaRPr lang="tr-TR" sz="2200" dirty="0">
                        <a:effectLst/>
                        <a:latin typeface="Calibri"/>
                        <a:ea typeface="Calibri"/>
                        <a:cs typeface="Times New Roman"/>
                      </a:endParaRPr>
                    </a:p>
                  </a:txBody>
                  <a:tcPr marL="68580" marR="68580" marT="0" marB="0" anchor="ctr"/>
                </a:tc>
                <a:tc>
                  <a:txBody>
                    <a:bodyPr/>
                    <a:lstStyle/>
                    <a:p>
                      <a:pPr marL="342900" lvl="0" indent="-342900" algn="just">
                        <a:lnSpc>
                          <a:spcPct val="150000"/>
                        </a:lnSpc>
                        <a:buFont typeface="Arial" pitchFamily="34" charset="0"/>
                        <a:buChar char="•"/>
                      </a:pPr>
                      <a:r>
                        <a:rPr lang="tr-TR" sz="2200" b="0" kern="1200" dirty="0" smtClean="0">
                          <a:solidFill>
                            <a:schemeClr val="tx2">
                              <a:lumMod val="75000"/>
                            </a:schemeClr>
                          </a:solidFill>
                          <a:effectLst/>
                          <a:latin typeface="+mn-lt"/>
                          <a:ea typeface="+mn-ea"/>
                          <a:cs typeface="+mn-cs"/>
                        </a:rPr>
                        <a:t>Kurulan/desteklenen teknoloji transfer ofisleri ve diğer yapıların (</a:t>
                      </a:r>
                      <a:r>
                        <a:rPr lang="tr-TR" sz="2200" b="0" kern="1200" dirty="0" err="1" smtClean="0">
                          <a:solidFill>
                            <a:schemeClr val="tx2">
                              <a:lumMod val="75000"/>
                            </a:schemeClr>
                          </a:solidFill>
                          <a:effectLst/>
                          <a:latin typeface="+mn-lt"/>
                          <a:ea typeface="+mn-ea"/>
                          <a:cs typeface="+mn-cs"/>
                        </a:rPr>
                        <a:t>TGB’ler</a:t>
                      </a:r>
                      <a:r>
                        <a:rPr lang="tr-TR" sz="2200" b="0" kern="1200" dirty="0" smtClean="0">
                          <a:solidFill>
                            <a:schemeClr val="tx2">
                              <a:lumMod val="75000"/>
                            </a:schemeClr>
                          </a:solidFill>
                          <a:effectLst/>
                          <a:latin typeface="+mn-lt"/>
                          <a:ea typeface="+mn-ea"/>
                          <a:cs typeface="+mn-cs"/>
                        </a:rPr>
                        <a:t>, hızlandırıcılar, kuluçka merkezleri, Ar-Ge merkezleri vb.) sayısı</a:t>
                      </a:r>
                    </a:p>
                    <a:p>
                      <a:pPr marL="342900" indent="-342900" algn="just">
                        <a:lnSpc>
                          <a:spcPct val="150000"/>
                        </a:lnSpc>
                        <a:buFont typeface="Arial" pitchFamily="34" charset="0"/>
                        <a:buChar char="•"/>
                      </a:pPr>
                      <a:r>
                        <a:rPr lang="tr-TR" sz="2200" b="0" kern="1200" dirty="0" smtClean="0">
                          <a:solidFill>
                            <a:schemeClr val="tx2">
                              <a:lumMod val="75000"/>
                            </a:schemeClr>
                          </a:solidFill>
                          <a:effectLst/>
                          <a:latin typeface="+mn-lt"/>
                          <a:ea typeface="+mn-ea"/>
                          <a:cs typeface="+mn-cs"/>
                        </a:rPr>
                        <a:t>Kurulan/desteklenen teknoloji transfer ofislerinden ve diğer yapılardan (</a:t>
                      </a:r>
                      <a:r>
                        <a:rPr lang="tr-TR" sz="2200" b="0" kern="1200" dirty="0" err="1" smtClean="0">
                          <a:solidFill>
                            <a:schemeClr val="tx2">
                              <a:lumMod val="75000"/>
                            </a:schemeClr>
                          </a:solidFill>
                          <a:effectLst/>
                          <a:latin typeface="+mn-lt"/>
                          <a:ea typeface="+mn-ea"/>
                          <a:cs typeface="+mn-cs"/>
                        </a:rPr>
                        <a:t>TGB’ler</a:t>
                      </a:r>
                      <a:r>
                        <a:rPr lang="tr-TR" sz="2200" b="0" kern="1200" dirty="0" smtClean="0">
                          <a:solidFill>
                            <a:schemeClr val="tx2">
                              <a:lumMod val="75000"/>
                            </a:schemeClr>
                          </a:solidFill>
                          <a:effectLst/>
                          <a:latin typeface="+mn-lt"/>
                          <a:ea typeface="+mn-ea"/>
                          <a:cs typeface="+mn-cs"/>
                        </a:rPr>
                        <a:t>, hızlandırıcılar, kuluçka merkezleri, Ar-Ge merkezleri vb.) yararlanan KOBİ ve başlangıç şirketi sayısı</a:t>
                      </a:r>
                      <a:endParaRPr lang="tr-TR" sz="2200" b="0" dirty="0">
                        <a:solidFill>
                          <a:schemeClr val="tx2">
                            <a:lumMod val="75000"/>
                          </a:schemeClr>
                        </a:solidFill>
                        <a:effectLst/>
                        <a:latin typeface="Calibri"/>
                        <a:ea typeface="Calibri"/>
                        <a:cs typeface="Times New Roman"/>
                      </a:endParaRPr>
                    </a:p>
                  </a:txBody>
                  <a:tcPr marL="68580" marR="68580" marT="0" marB="0">
                    <a:solidFill>
                      <a:schemeClr val="accent1">
                        <a:lumMod val="20000"/>
                        <a:lumOff val="80000"/>
                      </a:schemeClr>
                    </a:solidFill>
                  </a:tcPr>
                </a:tc>
              </a:tr>
            </a:tbl>
          </a:graphicData>
        </a:graphic>
      </p:graphicFrame>
      <p:sp>
        <p:nvSpPr>
          <p:cNvPr id="6" name="Başlık 1"/>
          <p:cNvSpPr>
            <a:spLocks noGrp="1"/>
          </p:cNvSpPr>
          <p:nvPr>
            <p:ph type="title"/>
          </p:nvPr>
        </p:nvSpPr>
        <p:spPr>
          <a:xfrm>
            <a:off x="457200" y="130622"/>
            <a:ext cx="8229600" cy="490066"/>
          </a:xfrm>
        </p:spPr>
        <p:txBody>
          <a:bodyPr>
            <a:noAutofit/>
          </a:bodyPr>
          <a:lstStyle/>
          <a:p>
            <a:r>
              <a:rPr lang="tr-TR" sz="2800" b="1" dirty="0">
                <a:solidFill>
                  <a:schemeClr val="bg1"/>
                </a:solidFill>
              </a:rPr>
              <a:t>Faaliyet </a:t>
            </a:r>
            <a:r>
              <a:rPr lang="tr-TR" sz="2800" b="1" dirty="0" smtClean="0">
                <a:solidFill>
                  <a:schemeClr val="bg1"/>
                </a:solidFill>
              </a:rPr>
              <a:t>2.2 Teknoloji Transferi ve Ticarileşme</a:t>
            </a:r>
            <a:endParaRPr lang="tr-TR" sz="2800" dirty="0">
              <a:solidFill>
                <a:schemeClr val="bg1"/>
              </a:solidFill>
            </a:endParaRPr>
          </a:p>
        </p:txBody>
      </p:sp>
    </p:spTree>
    <p:extLst>
      <p:ext uri="{BB962C8B-B14F-4D97-AF65-F5344CB8AC3E}">
        <p14:creationId xmlns:p14="http://schemas.microsoft.com/office/powerpoint/2010/main" val="366401471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p:cNvGraphicFramePr>
            <a:graphicFrameLocks noGrp="1"/>
          </p:cNvGraphicFramePr>
          <p:nvPr>
            <p:extLst>
              <p:ext uri="{D42A27DB-BD31-4B8C-83A1-F6EECF244321}">
                <p14:modId xmlns:p14="http://schemas.microsoft.com/office/powerpoint/2010/main" val="1185284432"/>
              </p:ext>
            </p:extLst>
          </p:nvPr>
        </p:nvGraphicFramePr>
        <p:xfrm>
          <a:off x="395536" y="1124744"/>
          <a:ext cx="8424936" cy="4937760"/>
        </p:xfrm>
        <a:graphic>
          <a:graphicData uri="http://schemas.openxmlformats.org/drawingml/2006/table">
            <a:tbl>
              <a:tblPr firstRow="1" firstCol="1" bandRow="1">
                <a:tableStyleId>{5C22544A-7EE6-4342-B048-85BDC9FD1C3A}</a:tableStyleId>
              </a:tblPr>
              <a:tblGrid>
                <a:gridCol w="1800200"/>
                <a:gridCol w="6624736"/>
              </a:tblGrid>
              <a:tr h="0">
                <a:tc>
                  <a:txBody>
                    <a:bodyPr/>
                    <a:lstStyle/>
                    <a:p>
                      <a:pPr>
                        <a:lnSpc>
                          <a:spcPct val="115000"/>
                        </a:lnSpc>
                        <a:spcAft>
                          <a:spcPts val="0"/>
                        </a:spcAft>
                      </a:pPr>
                      <a:r>
                        <a:rPr lang="tr-TR" sz="2200" dirty="0">
                          <a:solidFill>
                            <a:schemeClr val="bg1"/>
                          </a:solidFill>
                          <a:effectLst/>
                        </a:rPr>
                        <a:t>TEMALAR</a:t>
                      </a:r>
                      <a:endParaRPr lang="tr-TR" sz="2200" dirty="0">
                        <a:solidFill>
                          <a:schemeClr val="bg1"/>
                        </a:solidFill>
                        <a:effectLst/>
                        <a:latin typeface="Calibri"/>
                        <a:ea typeface="Calibri"/>
                        <a:cs typeface="Times New Roman"/>
                      </a:endParaRPr>
                    </a:p>
                  </a:txBody>
                  <a:tcPr marL="68580" marR="68580" marT="0" marB="0" anchor="ctr"/>
                </a:tc>
                <a:tc>
                  <a:txBody>
                    <a:bodyPr/>
                    <a:lstStyle/>
                    <a:p>
                      <a:pPr>
                        <a:lnSpc>
                          <a:spcPct val="150000"/>
                        </a:lnSpc>
                      </a:pPr>
                      <a:r>
                        <a:rPr lang="tr-TR" sz="1800" b="0" kern="1200" dirty="0" smtClean="0">
                          <a:solidFill>
                            <a:schemeClr val="tx1"/>
                          </a:solidFill>
                          <a:effectLst/>
                          <a:latin typeface="+mn-lt"/>
                          <a:ea typeface="+mn-ea"/>
                          <a:cs typeface="+mn-cs"/>
                        </a:rPr>
                        <a:t>1. Güçlendirilmiş teknoloji transfer ve ticarileşme tesisleri.</a:t>
                      </a:r>
                    </a:p>
                    <a:p>
                      <a:pPr>
                        <a:lnSpc>
                          <a:spcPct val="150000"/>
                        </a:lnSpc>
                      </a:pPr>
                      <a:r>
                        <a:rPr lang="tr-TR" sz="1800" b="0" kern="1200" dirty="0" smtClean="0">
                          <a:solidFill>
                            <a:schemeClr val="tx1"/>
                          </a:solidFill>
                          <a:effectLst/>
                          <a:latin typeface="+mn-lt"/>
                          <a:ea typeface="+mn-ea"/>
                          <a:cs typeface="+mn-cs"/>
                        </a:rPr>
                        <a:t>2. Güçlendirilmiş ürün ve süreç gerçeklemesi (</a:t>
                      </a:r>
                      <a:r>
                        <a:rPr lang="tr-TR" sz="1800" b="0" kern="1200" dirty="0" err="1" smtClean="0">
                          <a:solidFill>
                            <a:schemeClr val="tx1"/>
                          </a:solidFill>
                          <a:effectLst/>
                          <a:latin typeface="+mn-lt"/>
                          <a:ea typeface="+mn-ea"/>
                          <a:cs typeface="+mn-cs"/>
                        </a:rPr>
                        <a:t>validasyon</a:t>
                      </a:r>
                      <a:r>
                        <a:rPr lang="tr-TR" sz="1800" b="0" kern="1200" dirty="0" smtClean="0">
                          <a:solidFill>
                            <a:schemeClr val="tx1"/>
                          </a:solidFill>
                          <a:effectLst/>
                          <a:latin typeface="+mn-lt"/>
                          <a:ea typeface="+mn-ea"/>
                          <a:cs typeface="+mn-cs"/>
                        </a:rPr>
                        <a:t>).</a:t>
                      </a:r>
                    </a:p>
                    <a:p>
                      <a:pPr>
                        <a:lnSpc>
                          <a:spcPct val="150000"/>
                        </a:lnSpc>
                      </a:pPr>
                      <a:r>
                        <a:rPr lang="tr-TR" sz="1800" b="0" kern="1200" dirty="0" smtClean="0">
                          <a:solidFill>
                            <a:schemeClr val="tx1"/>
                          </a:solidFill>
                          <a:effectLst/>
                          <a:latin typeface="+mn-lt"/>
                          <a:ea typeface="+mn-ea"/>
                          <a:cs typeface="+mn-cs"/>
                        </a:rPr>
                        <a:t>3. Teknoloji transferi ve ticarileşmeyi hızlandırıcı ve destekleyici platformlar.</a:t>
                      </a:r>
                    </a:p>
                    <a:p>
                      <a:pPr>
                        <a:lnSpc>
                          <a:spcPct val="150000"/>
                        </a:lnSpc>
                      </a:pPr>
                      <a:r>
                        <a:rPr lang="tr-TR" sz="1800" b="0" kern="1200" dirty="0" smtClean="0">
                          <a:solidFill>
                            <a:schemeClr val="tx1"/>
                          </a:solidFill>
                          <a:effectLst/>
                          <a:latin typeface="+mn-lt"/>
                          <a:ea typeface="+mn-ea"/>
                          <a:cs typeface="+mn-cs"/>
                        </a:rPr>
                        <a:t>4. Uzun vadeli teknoloji transferi ve ticarileşme ortaklıklar veya ağları.</a:t>
                      </a:r>
                    </a:p>
                    <a:p>
                      <a:pPr>
                        <a:lnSpc>
                          <a:spcPct val="150000"/>
                        </a:lnSpc>
                      </a:pPr>
                      <a:r>
                        <a:rPr lang="tr-TR" sz="1800" b="0" kern="1200" dirty="0" smtClean="0">
                          <a:solidFill>
                            <a:schemeClr val="tx1"/>
                          </a:solidFill>
                          <a:effectLst/>
                          <a:latin typeface="+mn-lt"/>
                          <a:ea typeface="+mn-ea"/>
                          <a:cs typeface="+mn-cs"/>
                        </a:rPr>
                        <a:t>5. Sanayi ihtiyaçları ve kapasiteleri doğrultusunda belirli tematik alanlarda ortaklıklar veya ağlar.</a:t>
                      </a:r>
                    </a:p>
                    <a:p>
                      <a:pPr>
                        <a:lnSpc>
                          <a:spcPct val="150000"/>
                        </a:lnSpc>
                      </a:pPr>
                      <a:r>
                        <a:rPr lang="tr-TR" sz="1800" b="0" kern="1200" dirty="0" smtClean="0">
                          <a:solidFill>
                            <a:schemeClr val="tx1"/>
                          </a:solidFill>
                          <a:effectLst/>
                          <a:latin typeface="+mn-lt"/>
                          <a:ea typeface="+mn-ea"/>
                          <a:cs typeface="+mn-cs"/>
                        </a:rPr>
                        <a:t>6. Teknoloji transferi ve ticarileşme </a:t>
                      </a:r>
                      <a:r>
                        <a:rPr lang="tr-TR" sz="1800" b="0" kern="1200" dirty="0" err="1" smtClean="0">
                          <a:solidFill>
                            <a:schemeClr val="tx1"/>
                          </a:solidFill>
                          <a:effectLst/>
                          <a:latin typeface="+mn-lt"/>
                          <a:ea typeface="+mn-ea"/>
                          <a:cs typeface="+mn-cs"/>
                        </a:rPr>
                        <a:t>plaformları</a:t>
                      </a:r>
                      <a:r>
                        <a:rPr lang="tr-TR" sz="1800" b="0" kern="1200" dirty="0" smtClean="0">
                          <a:solidFill>
                            <a:schemeClr val="tx1"/>
                          </a:solidFill>
                          <a:effectLst/>
                          <a:latin typeface="+mn-lt"/>
                          <a:ea typeface="+mn-ea"/>
                          <a:cs typeface="+mn-cs"/>
                        </a:rPr>
                        <a:t>, ağları, ortakları veya ürünlerinin </a:t>
                      </a:r>
                      <a:r>
                        <a:rPr lang="tr-TR" sz="1800" b="0" kern="1200" dirty="0" err="1" smtClean="0">
                          <a:solidFill>
                            <a:schemeClr val="tx1"/>
                          </a:solidFill>
                          <a:effectLst/>
                          <a:latin typeface="+mn-lt"/>
                          <a:ea typeface="+mn-ea"/>
                          <a:cs typeface="+mn-cs"/>
                        </a:rPr>
                        <a:t>uluslararasılaştırılması</a:t>
                      </a:r>
                      <a:r>
                        <a:rPr lang="tr-TR" sz="1800" b="0" kern="1200" dirty="0" smtClean="0">
                          <a:solidFill>
                            <a:schemeClr val="tx1"/>
                          </a:solidFill>
                          <a:effectLst/>
                          <a:latin typeface="+mn-lt"/>
                          <a:ea typeface="+mn-ea"/>
                          <a:cs typeface="+mn-cs"/>
                        </a:rPr>
                        <a:t>.</a:t>
                      </a:r>
                    </a:p>
                    <a:p>
                      <a:pPr>
                        <a:lnSpc>
                          <a:spcPct val="150000"/>
                        </a:lnSpc>
                      </a:pPr>
                      <a:r>
                        <a:rPr lang="tr-TR" sz="1800" b="0" kern="1200" dirty="0" smtClean="0">
                          <a:solidFill>
                            <a:schemeClr val="tx1"/>
                          </a:solidFill>
                          <a:effectLst/>
                          <a:latin typeface="+mn-lt"/>
                          <a:ea typeface="+mn-ea"/>
                          <a:cs typeface="+mn-cs"/>
                        </a:rPr>
                        <a:t>7. Teknoloji transferi ve ticarileşme sistemleri ve ürünlerin (bilgi sistemleri, fikri hakların yönetim yetkinliği, yasal rehberlik, küresel Pazar araştırması gibi) ortak kullanımı.</a:t>
                      </a:r>
                    </a:p>
                  </a:txBody>
                  <a:tcPr marL="68580" marR="68580" marT="0" marB="0">
                    <a:solidFill>
                      <a:schemeClr val="accent1">
                        <a:lumMod val="20000"/>
                        <a:lumOff val="80000"/>
                      </a:schemeClr>
                    </a:solidFill>
                  </a:tcPr>
                </a:tc>
              </a:tr>
            </a:tbl>
          </a:graphicData>
        </a:graphic>
      </p:graphicFrame>
      <p:sp>
        <p:nvSpPr>
          <p:cNvPr id="6" name="Başlık 1"/>
          <p:cNvSpPr>
            <a:spLocks noGrp="1"/>
          </p:cNvSpPr>
          <p:nvPr>
            <p:ph type="title"/>
          </p:nvPr>
        </p:nvSpPr>
        <p:spPr>
          <a:xfrm>
            <a:off x="457200" y="130622"/>
            <a:ext cx="8229600" cy="490066"/>
          </a:xfrm>
        </p:spPr>
        <p:txBody>
          <a:bodyPr>
            <a:noAutofit/>
          </a:bodyPr>
          <a:lstStyle/>
          <a:p>
            <a:r>
              <a:rPr lang="tr-TR" sz="2800" b="1" dirty="0">
                <a:solidFill>
                  <a:schemeClr val="bg1"/>
                </a:solidFill>
              </a:rPr>
              <a:t>Faaliyet </a:t>
            </a:r>
            <a:r>
              <a:rPr lang="tr-TR" sz="2800" b="1" dirty="0" smtClean="0">
                <a:solidFill>
                  <a:schemeClr val="bg1"/>
                </a:solidFill>
              </a:rPr>
              <a:t>2.2 Teknoloji Transferi ve Ticarileşme</a:t>
            </a:r>
            <a:endParaRPr lang="tr-TR" sz="2800" dirty="0">
              <a:solidFill>
                <a:schemeClr val="bg1"/>
              </a:solidFill>
            </a:endParaRPr>
          </a:p>
        </p:txBody>
      </p:sp>
    </p:spTree>
    <p:extLst>
      <p:ext uri="{BB962C8B-B14F-4D97-AF65-F5344CB8AC3E}">
        <p14:creationId xmlns:p14="http://schemas.microsoft.com/office/powerpoint/2010/main" val="27646610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2"/>
          <p:cNvSpPr>
            <a:spLocks noGrp="1"/>
          </p:cNvSpPr>
          <p:nvPr>
            <p:ph idx="1"/>
          </p:nvPr>
        </p:nvSpPr>
        <p:spPr>
          <a:xfrm>
            <a:off x="457200" y="836712"/>
            <a:ext cx="8507288" cy="5760640"/>
          </a:xfrm>
        </p:spPr>
        <p:txBody>
          <a:bodyPr>
            <a:noAutofit/>
          </a:bodyPr>
          <a:lstStyle/>
          <a:p>
            <a:pPr marL="0" indent="0">
              <a:buNone/>
            </a:pPr>
            <a:r>
              <a:rPr lang="tr-TR" sz="2200" b="1" u="sng" dirty="0" smtClean="0"/>
              <a:t>Örnek Faaliyet Türleri :</a:t>
            </a:r>
          </a:p>
          <a:p>
            <a:pPr lvl="0"/>
            <a:r>
              <a:rPr lang="tr-TR" sz="2200" dirty="0"/>
              <a:t>Teknoparkların, </a:t>
            </a:r>
            <a:r>
              <a:rPr lang="tr-TR" sz="2200" dirty="0" err="1"/>
              <a:t>TTO'ların</a:t>
            </a:r>
            <a:r>
              <a:rPr lang="tr-TR" sz="2200" dirty="0"/>
              <a:t> veya araştırma merkezlerinin hızlı ürün tasarımı, simülasyon, modelleme ve ürün </a:t>
            </a:r>
            <a:r>
              <a:rPr lang="tr-TR" sz="2200" dirty="0" smtClean="0"/>
              <a:t>gerçekleme (</a:t>
            </a:r>
            <a:r>
              <a:rPr lang="tr-TR" sz="2200" dirty="0" err="1"/>
              <a:t>validasyon</a:t>
            </a:r>
            <a:r>
              <a:rPr lang="tr-TR" sz="2200" dirty="0"/>
              <a:t>) altyapılarının (test ve belgelendirme), teknoloji transferi ve ticaret faaliyetlerinin hızlandırılmasını kolaylaştıracak mevcut tesislerin yetkinliklerin ve kalitesinin geliştirilmesi ve yeni tesislerin desteklenmesi için kapasite geliştirme hizmetleri</a:t>
            </a:r>
            <a:r>
              <a:rPr lang="tr-TR" sz="2200" dirty="0" smtClean="0"/>
              <a:t>.</a:t>
            </a:r>
          </a:p>
          <a:p>
            <a:r>
              <a:rPr lang="tr-TR" sz="2200" dirty="0"/>
              <a:t>Teknoloji transferinde sinerji oluşturmak için paydaşlar arası bağlantıların kurulması, bilgi paylaşımını ve işbirliğine dayalı çalışma ilişkilerini optimize etmek, ve belirli tematik alanlarda teknoloji ve araştırma kümeleri yaratmak veya güçlendirmek.</a:t>
            </a:r>
          </a:p>
          <a:p>
            <a:r>
              <a:rPr lang="tr-TR" sz="2200" dirty="0"/>
              <a:t>Ürün belgelendirme (sertifikasyon) amacıyla test ve akreditasyon hizmetleri sunma mekanizmalarının kurulması veya geliştirilmesi</a:t>
            </a:r>
            <a:r>
              <a:rPr lang="tr-TR" sz="2200" dirty="0" smtClean="0"/>
              <a:t>.</a:t>
            </a:r>
          </a:p>
          <a:p>
            <a:pPr lvl="0"/>
            <a:r>
              <a:rPr lang="tr-TR" sz="2200" dirty="0"/>
              <a:t>Uluslararası Ar-Ge kuruluşları ve merkezleri ile teknoloji transferi ve ticarileşme odaklı </a:t>
            </a:r>
            <a:r>
              <a:rPr lang="tr-TR" sz="2200" dirty="0" err="1"/>
              <a:t>işbirlği</a:t>
            </a:r>
            <a:r>
              <a:rPr lang="tr-TR" sz="2200" dirty="0"/>
              <a:t> ortaklıkları ve ağların kurulması.</a:t>
            </a:r>
          </a:p>
          <a:p>
            <a:endParaRPr lang="tr-TR" sz="2200" dirty="0"/>
          </a:p>
          <a:p>
            <a:pPr lvl="0"/>
            <a:endParaRPr lang="tr-TR" sz="2200" dirty="0"/>
          </a:p>
          <a:p>
            <a:pPr marL="0" indent="0">
              <a:buNone/>
            </a:pPr>
            <a:endParaRPr lang="tr-TR" sz="2200" b="1" u="sng" dirty="0"/>
          </a:p>
        </p:txBody>
      </p:sp>
      <p:sp>
        <p:nvSpPr>
          <p:cNvPr id="6" name="Başlık 1"/>
          <p:cNvSpPr>
            <a:spLocks noGrp="1"/>
          </p:cNvSpPr>
          <p:nvPr>
            <p:ph type="title"/>
          </p:nvPr>
        </p:nvSpPr>
        <p:spPr>
          <a:xfrm>
            <a:off x="457200" y="130622"/>
            <a:ext cx="8229600" cy="490066"/>
          </a:xfrm>
        </p:spPr>
        <p:txBody>
          <a:bodyPr>
            <a:noAutofit/>
          </a:bodyPr>
          <a:lstStyle/>
          <a:p>
            <a:r>
              <a:rPr lang="tr-TR" sz="2800" b="1" dirty="0">
                <a:solidFill>
                  <a:schemeClr val="bg1"/>
                </a:solidFill>
              </a:rPr>
              <a:t>Faaliyet </a:t>
            </a:r>
            <a:r>
              <a:rPr lang="tr-TR" sz="2800" b="1" dirty="0" smtClean="0">
                <a:solidFill>
                  <a:schemeClr val="bg1"/>
                </a:solidFill>
              </a:rPr>
              <a:t>2.2 Teknoloji Transferi ve Ticarileşme</a:t>
            </a:r>
            <a:endParaRPr lang="tr-TR" sz="2800" dirty="0">
              <a:solidFill>
                <a:schemeClr val="bg1"/>
              </a:solidFill>
            </a:endParaRPr>
          </a:p>
        </p:txBody>
      </p:sp>
    </p:spTree>
    <p:extLst>
      <p:ext uri="{BB962C8B-B14F-4D97-AF65-F5344CB8AC3E}">
        <p14:creationId xmlns:p14="http://schemas.microsoft.com/office/powerpoint/2010/main" val="65383505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2"/>
          <p:cNvSpPr>
            <a:spLocks noGrp="1"/>
          </p:cNvSpPr>
          <p:nvPr>
            <p:ph idx="1"/>
          </p:nvPr>
        </p:nvSpPr>
        <p:spPr>
          <a:xfrm>
            <a:off x="457200" y="836712"/>
            <a:ext cx="8507288" cy="5760640"/>
          </a:xfrm>
        </p:spPr>
        <p:txBody>
          <a:bodyPr>
            <a:noAutofit/>
          </a:bodyPr>
          <a:lstStyle/>
          <a:p>
            <a:pPr marL="0" indent="0">
              <a:buNone/>
            </a:pPr>
            <a:r>
              <a:rPr lang="tr-TR" sz="2200" b="1" u="sng" dirty="0" smtClean="0"/>
              <a:t>Örnek Faaliyet Türleri :</a:t>
            </a:r>
          </a:p>
          <a:p>
            <a:pPr lvl="0"/>
            <a:r>
              <a:rPr lang="tr-TR" sz="2200" dirty="0"/>
              <a:t>Başarı hikayeleri ile yetenekleri teşvik etmek için eğitim programları, öğrenci projeleri veya etkinlikler düzenleyerek özel sektör aktörlerini üniversiteler ile bağlayan platformların oluşturulması.</a:t>
            </a:r>
          </a:p>
          <a:p>
            <a:pPr lvl="0"/>
            <a:r>
              <a:rPr lang="tr-TR" sz="2200" dirty="0" err="1"/>
              <a:t>Mentörler</a:t>
            </a:r>
            <a:r>
              <a:rPr lang="tr-TR" sz="2200" dirty="0"/>
              <a:t>, akademisyenler, girişimciler gibi teknoloji transferi ve ticarileştirme aktörleri arasında bağların kurulması için patent ve teknoloji portföyü, veri tabanları ve platformlar (Bilgi Sistemleri, fikri hakların yönetim yetkinliği, hukuk danışmanlığı, küresel pazar araştırması vb.) gibi araçların ve hizmetlerin ortak kullanımının geliştirilmesi veya özelleştirilmesi</a:t>
            </a:r>
            <a:r>
              <a:rPr lang="tr-TR" sz="2200" dirty="0" smtClean="0"/>
              <a:t>.</a:t>
            </a:r>
          </a:p>
          <a:p>
            <a:r>
              <a:rPr lang="tr-TR" sz="2200" dirty="0"/>
              <a:t>İhtiyaç analizleri, tanı çalışmaları, haritalama, kıyaslama ve diğer </a:t>
            </a:r>
            <a:r>
              <a:rPr lang="tr-TR" sz="2200" dirty="0" err="1"/>
              <a:t>analik</a:t>
            </a:r>
            <a:r>
              <a:rPr lang="tr-TR" sz="2200" dirty="0"/>
              <a:t> çalışmalar, araştırmalar; teknoloji transferi ve ticari faaliyetler alanlarında sanayi-üniversite işbirliğini güçlendirici politika önerileri (basitleştirme dahil) üretilmesi.</a:t>
            </a:r>
          </a:p>
          <a:p>
            <a:pPr lvl="0"/>
            <a:r>
              <a:rPr lang="tr-TR" sz="2200" dirty="0" smtClean="0"/>
              <a:t>Uygun faaliyetlere yönelik süreçlerle ilgili danışmanlık</a:t>
            </a:r>
            <a:r>
              <a:rPr lang="tr-TR" sz="2200" dirty="0"/>
              <a:t>, eğitim, </a:t>
            </a:r>
            <a:r>
              <a:rPr lang="tr-TR" sz="2200" dirty="0" err="1"/>
              <a:t>mentörlük</a:t>
            </a:r>
            <a:r>
              <a:rPr lang="tr-TR" sz="2200" dirty="0"/>
              <a:t>, koçluk ve kapasite geliştirme faaliyetleri.</a:t>
            </a:r>
          </a:p>
          <a:p>
            <a:pPr marL="0" indent="0">
              <a:buNone/>
            </a:pPr>
            <a:endParaRPr lang="tr-TR" sz="2200" b="1" u="sng" dirty="0" smtClean="0"/>
          </a:p>
          <a:p>
            <a:pPr marL="0" indent="0">
              <a:buNone/>
            </a:pPr>
            <a:endParaRPr lang="tr-TR" sz="2200" b="1" u="sng" dirty="0"/>
          </a:p>
        </p:txBody>
      </p:sp>
      <p:sp>
        <p:nvSpPr>
          <p:cNvPr id="6" name="Başlık 1"/>
          <p:cNvSpPr>
            <a:spLocks noGrp="1"/>
          </p:cNvSpPr>
          <p:nvPr>
            <p:ph type="title"/>
          </p:nvPr>
        </p:nvSpPr>
        <p:spPr>
          <a:xfrm>
            <a:off x="457200" y="130622"/>
            <a:ext cx="8229600" cy="490066"/>
          </a:xfrm>
        </p:spPr>
        <p:txBody>
          <a:bodyPr>
            <a:noAutofit/>
          </a:bodyPr>
          <a:lstStyle/>
          <a:p>
            <a:r>
              <a:rPr lang="tr-TR" sz="2800" b="1" dirty="0">
                <a:solidFill>
                  <a:schemeClr val="bg1"/>
                </a:solidFill>
              </a:rPr>
              <a:t>Faaliyet </a:t>
            </a:r>
            <a:r>
              <a:rPr lang="tr-TR" sz="2800" b="1" dirty="0" smtClean="0">
                <a:solidFill>
                  <a:schemeClr val="bg1"/>
                </a:solidFill>
              </a:rPr>
              <a:t>2.2 Teknoloji Transferi ve Ticarileşme</a:t>
            </a:r>
            <a:endParaRPr lang="tr-TR" sz="2800" dirty="0">
              <a:solidFill>
                <a:schemeClr val="bg1"/>
              </a:solidFill>
            </a:endParaRPr>
          </a:p>
        </p:txBody>
      </p:sp>
    </p:spTree>
    <p:extLst>
      <p:ext uri="{BB962C8B-B14F-4D97-AF65-F5344CB8AC3E}">
        <p14:creationId xmlns:p14="http://schemas.microsoft.com/office/powerpoint/2010/main" val="335476763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çerik Yer Tutucusu 2"/>
          <p:cNvSpPr>
            <a:spLocks noGrp="1"/>
          </p:cNvSpPr>
          <p:nvPr>
            <p:ph idx="1"/>
          </p:nvPr>
        </p:nvSpPr>
        <p:spPr>
          <a:xfrm>
            <a:off x="457200" y="1340768"/>
            <a:ext cx="8507288" cy="2592288"/>
          </a:xfrm>
        </p:spPr>
        <p:txBody>
          <a:bodyPr>
            <a:noAutofit/>
          </a:bodyPr>
          <a:lstStyle/>
          <a:p>
            <a:pPr algn="just"/>
            <a:r>
              <a:rPr lang="tr-TR" sz="2200" b="1" dirty="0"/>
              <a:t>Faaliyet 2.1 Araştırma ve Geliştirme, </a:t>
            </a:r>
            <a:r>
              <a:rPr lang="tr-TR" sz="2200" dirty="0"/>
              <a:t>yeni ve yenilikçi ürünler geliştirilmesi ile </a:t>
            </a:r>
            <a:r>
              <a:rPr lang="tr-TR" sz="2200" dirty="0" smtClean="0"/>
              <a:t>sonuçlanacak yenilik </a:t>
            </a:r>
            <a:r>
              <a:rPr lang="tr-TR" sz="2200" dirty="0"/>
              <a:t>döngüsünün erken aşamalarının desteklenmesine odaklanmaktadır</a:t>
            </a:r>
            <a:r>
              <a:rPr lang="tr-TR" sz="2200" dirty="0" smtClean="0"/>
              <a:t>.</a:t>
            </a:r>
          </a:p>
          <a:p>
            <a:pPr marL="0" indent="0" algn="just">
              <a:buNone/>
            </a:pPr>
            <a:endParaRPr lang="tr-TR" sz="2200" dirty="0" smtClean="0"/>
          </a:p>
          <a:p>
            <a:pPr algn="just"/>
            <a:r>
              <a:rPr lang="tr-TR" sz="2200" b="1" dirty="0"/>
              <a:t>Faaliyet 2.2 </a:t>
            </a:r>
            <a:r>
              <a:rPr lang="tr-TR" sz="2200" b="1" dirty="0" smtClean="0"/>
              <a:t>Teknoloji </a:t>
            </a:r>
            <a:r>
              <a:rPr lang="tr-TR" sz="2200" b="1" dirty="0"/>
              <a:t>Transferi ve </a:t>
            </a:r>
            <a:r>
              <a:rPr lang="tr-TR" sz="2200" b="1" dirty="0" smtClean="0"/>
              <a:t>Ticarileştirme, </a:t>
            </a:r>
            <a:r>
              <a:rPr lang="tr-TR" sz="2200" dirty="0"/>
              <a:t>yenilik sürecinin pazara </a:t>
            </a:r>
            <a:r>
              <a:rPr lang="tr-TR" sz="2200" dirty="0" smtClean="0"/>
              <a:t>açılma aşamasına </a:t>
            </a:r>
            <a:r>
              <a:rPr lang="tr-TR" sz="2200" dirty="0"/>
              <a:t>odaklanmakta olup, ticarileştirme faaliyetlerini desteklemek üzere tasarlanmıştır.</a:t>
            </a:r>
            <a:endParaRPr lang="tr-TR" sz="2200" u="sng" dirty="0" smtClean="0"/>
          </a:p>
          <a:p>
            <a:pPr marL="0" indent="0">
              <a:buNone/>
            </a:pPr>
            <a:endParaRPr lang="tr-TR" sz="2200" b="1" u="sng" dirty="0"/>
          </a:p>
        </p:txBody>
      </p:sp>
    </p:spTree>
    <p:extLst>
      <p:ext uri="{BB962C8B-B14F-4D97-AF65-F5344CB8AC3E}">
        <p14:creationId xmlns:p14="http://schemas.microsoft.com/office/powerpoint/2010/main" val="123928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ikdörtgen 5"/>
          <p:cNvSpPr/>
          <p:nvPr/>
        </p:nvSpPr>
        <p:spPr>
          <a:xfrm>
            <a:off x="755576" y="908720"/>
            <a:ext cx="7344816" cy="5170646"/>
          </a:xfrm>
          <a:prstGeom prst="rect">
            <a:avLst/>
          </a:prstGeom>
          <a:solidFill>
            <a:schemeClr val="bg1">
              <a:lumMod val="85000"/>
            </a:schemeClr>
          </a:solidFill>
          <a:ln>
            <a:solidFill>
              <a:schemeClr val="accent1">
                <a:lumMod val="60000"/>
                <a:lumOff val="40000"/>
              </a:schemeClr>
            </a:solidFill>
          </a:ln>
        </p:spPr>
        <p:txBody>
          <a:bodyPr wrap="square">
            <a:spAutoFit/>
          </a:bodyPr>
          <a:lstStyle/>
          <a:p>
            <a:pPr>
              <a:lnSpc>
                <a:spcPct val="250000"/>
              </a:lnSpc>
            </a:pPr>
            <a:r>
              <a:rPr lang="tr-TR" sz="2200" b="1" dirty="0"/>
              <a:t>EYLEM </a:t>
            </a:r>
            <a:r>
              <a:rPr lang="tr-TR" sz="2200" b="1" dirty="0" smtClean="0"/>
              <a:t>1. ÖZEL </a:t>
            </a:r>
            <a:r>
              <a:rPr lang="tr-TR" sz="2200" b="1" dirty="0"/>
              <a:t>SEKTÖRÜN GELİŞTİRİLMESİ</a:t>
            </a:r>
          </a:p>
          <a:p>
            <a:pPr>
              <a:lnSpc>
                <a:spcPct val="250000"/>
              </a:lnSpc>
            </a:pPr>
            <a:r>
              <a:rPr lang="tr-TR" sz="2200" b="1" dirty="0" smtClean="0">
                <a:solidFill>
                  <a:srgbClr val="00B050"/>
                </a:solidFill>
              </a:rPr>
              <a:t>Faaliyet 1.1 İmalat </a:t>
            </a:r>
            <a:r>
              <a:rPr lang="tr-TR" sz="2200" b="1" dirty="0">
                <a:solidFill>
                  <a:srgbClr val="00B050"/>
                </a:solidFill>
              </a:rPr>
              <a:t>Sanayi</a:t>
            </a:r>
          </a:p>
          <a:p>
            <a:pPr>
              <a:lnSpc>
                <a:spcPct val="250000"/>
              </a:lnSpc>
            </a:pPr>
            <a:r>
              <a:rPr lang="tr-TR" sz="2200" b="1" dirty="0" smtClean="0">
                <a:solidFill>
                  <a:srgbClr val="C00000"/>
                </a:solidFill>
              </a:rPr>
              <a:t>Faaliyet 1.2 Hizmetler ve Yaratıcı Endüstriler</a:t>
            </a:r>
            <a:endParaRPr lang="tr-TR" sz="2200" b="1" dirty="0">
              <a:solidFill>
                <a:srgbClr val="C00000"/>
              </a:solidFill>
            </a:endParaRPr>
          </a:p>
          <a:p>
            <a:pPr>
              <a:lnSpc>
                <a:spcPct val="250000"/>
              </a:lnSpc>
            </a:pPr>
            <a:r>
              <a:rPr lang="tr-TR" sz="2200" b="1" dirty="0"/>
              <a:t>EYLEM </a:t>
            </a:r>
            <a:r>
              <a:rPr lang="tr-TR" sz="2200" b="1" dirty="0" smtClean="0"/>
              <a:t>2. BİLİM </a:t>
            </a:r>
            <a:r>
              <a:rPr lang="tr-TR" sz="2200" b="1" dirty="0"/>
              <a:t>TEKNOLOJİ YENİLİK</a:t>
            </a:r>
          </a:p>
          <a:p>
            <a:pPr>
              <a:lnSpc>
                <a:spcPct val="250000"/>
              </a:lnSpc>
            </a:pPr>
            <a:r>
              <a:rPr lang="tr-TR" sz="2200" b="1" dirty="0">
                <a:solidFill>
                  <a:srgbClr val="00B050"/>
                </a:solidFill>
              </a:rPr>
              <a:t>Faaliyet </a:t>
            </a:r>
            <a:r>
              <a:rPr lang="tr-TR" sz="2200" b="1" dirty="0" smtClean="0">
                <a:solidFill>
                  <a:srgbClr val="00B050"/>
                </a:solidFill>
              </a:rPr>
              <a:t>2.1 Araştırma ve Geliştirme</a:t>
            </a:r>
            <a:endParaRPr lang="tr-TR" sz="2200" b="1" dirty="0">
              <a:solidFill>
                <a:srgbClr val="00B050"/>
              </a:solidFill>
            </a:endParaRPr>
          </a:p>
          <a:p>
            <a:pPr>
              <a:lnSpc>
                <a:spcPct val="250000"/>
              </a:lnSpc>
            </a:pPr>
            <a:r>
              <a:rPr lang="tr-TR" sz="2200" b="1" dirty="0" smtClean="0">
                <a:solidFill>
                  <a:srgbClr val="00B050"/>
                </a:solidFill>
              </a:rPr>
              <a:t>Faaliyet 2.2 Teknoloji Transferi ve Ticarileştirme</a:t>
            </a:r>
            <a:endParaRPr lang="tr-TR" sz="2200" b="1" dirty="0">
              <a:solidFill>
                <a:srgbClr val="00B050"/>
              </a:solidFill>
            </a:endParaRPr>
          </a:p>
        </p:txBody>
      </p:sp>
    </p:spTree>
    <p:extLst>
      <p:ext uri="{BB962C8B-B14F-4D97-AF65-F5344CB8AC3E}">
        <p14:creationId xmlns:p14="http://schemas.microsoft.com/office/powerpoint/2010/main" val="70476858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124744"/>
            <a:ext cx="8435280" cy="4525963"/>
          </a:xfrm>
        </p:spPr>
        <p:txBody>
          <a:bodyPr>
            <a:normAutofit/>
          </a:bodyPr>
          <a:lstStyle/>
          <a:p>
            <a:pPr marL="0" indent="0" algn="just">
              <a:buNone/>
            </a:pPr>
            <a:r>
              <a:rPr lang="tr-TR" sz="2200" dirty="0"/>
              <a:t>Bu </a:t>
            </a:r>
            <a:r>
              <a:rPr lang="tr-TR" sz="2200" dirty="0" smtClean="0"/>
              <a:t>çağrılar;</a:t>
            </a:r>
          </a:p>
          <a:p>
            <a:pPr marL="0" indent="0" algn="just">
              <a:buNone/>
            </a:pPr>
            <a:r>
              <a:rPr lang="tr-TR" sz="2200" dirty="0" smtClean="0"/>
              <a:t>Program </a:t>
            </a:r>
            <a:r>
              <a:rPr lang="tr-TR" sz="2200" dirty="0"/>
              <a:t>Otoritesi’nin yararlanıcıya para aktarımı yaptığı ve yararlanıcının kendisi </a:t>
            </a:r>
            <a:r>
              <a:rPr lang="tr-TR" sz="2200" dirty="0" smtClean="0"/>
              <a:t>için “mallar </a:t>
            </a:r>
            <a:r>
              <a:rPr lang="tr-TR" sz="2200" dirty="0"/>
              <a:t>ve/veya hizmetler” satın aldığı bir </a:t>
            </a:r>
            <a:r>
              <a:rPr lang="tr-TR" sz="2200" b="1" dirty="0"/>
              <a:t>hibe teklif çağrısı </a:t>
            </a:r>
            <a:r>
              <a:rPr lang="tr-TR" sz="2200" dirty="0"/>
              <a:t>değildir. </a:t>
            </a:r>
            <a:endParaRPr lang="tr-TR" sz="2200" dirty="0" smtClean="0"/>
          </a:p>
          <a:p>
            <a:pPr marL="0" indent="0" algn="just">
              <a:buNone/>
            </a:pPr>
            <a:r>
              <a:rPr lang="tr-TR" sz="2200" dirty="0" smtClean="0"/>
              <a:t>Bu çağrılar; </a:t>
            </a:r>
          </a:p>
          <a:p>
            <a:pPr marL="0" indent="0" algn="just">
              <a:buNone/>
            </a:pPr>
            <a:r>
              <a:rPr lang="tr-TR" sz="2200" dirty="0" smtClean="0"/>
              <a:t>Yararlanıcı </a:t>
            </a:r>
            <a:r>
              <a:rPr lang="tr-TR" sz="2200" dirty="0"/>
              <a:t>(</a:t>
            </a:r>
            <a:r>
              <a:rPr lang="tr-TR" sz="2200" dirty="0" smtClean="0"/>
              <a:t>Nihai Faydalanıcı </a:t>
            </a:r>
            <a:r>
              <a:rPr lang="tr-TR" sz="2200" dirty="0"/>
              <a:t>– ERA olarak da </a:t>
            </a:r>
            <a:r>
              <a:rPr lang="tr-TR" sz="2200" dirty="0" smtClean="0"/>
              <a:t>adlandırılmaktadır</a:t>
            </a:r>
            <a:r>
              <a:rPr lang="tr-TR" sz="2200" dirty="0"/>
              <a:t>) tarafından geliştirilen teknik şartname </a:t>
            </a:r>
            <a:r>
              <a:rPr lang="tr-TR" sz="2200" dirty="0" smtClean="0"/>
              <a:t>ve şartname </a:t>
            </a:r>
            <a:r>
              <a:rPr lang="tr-TR" sz="2200" dirty="0"/>
              <a:t>(</a:t>
            </a:r>
            <a:r>
              <a:rPr lang="tr-TR" sz="2200" dirty="0" err="1"/>
              <a:t>ToR</a:t>
            </a:r>
            <a:r>
              <a:rPr lang="tr-TR" sz="2200" dirty="0"/>
              <a:t>) temelinde </a:t>
            </a:r>
            <a:r>
              <a:rPr lang="tr-TR" sz="2200" b="1" dirty="0"/>
              <a:t>ERA için </a:t>
            </a:r>
            <a:r>
              <a:rPr lang="tr-TR" sz="2200" dirty="0"/>
              <a:t>Program Otoritesi’nin mal, danışmanlık hizmeti ve diğer </a:t>
            </a:r>
            <a:r>
              <a:rPr lang="tr-TR" sz="2200" dirty="0" smtClean="0"/>
              <a:t>ilgili hizmetler </a:t>
            </a:r>
            <a:r>
              <a:rPr lang="tr-TR" sz="2200" dirty="0"/>
              <a:t>için ihale yapmayı ve söz konusu mal ve hizmetleri finanse etmeyi taahhüt ettiği </a:t>
            </a:r>
            <a:r>
              <a:rPr lang="tr-TR" sz="2200" dirty="0" smtClean="0"/>
              <a:t>mali yardıma </a:t>
            </a:r>
            <a:r>
              <a:rPr lang="tr-TR" sz="2200" dirty="0"/>
              <a:t>yönelik olarak </a:t>
            </a:r>
            <a:r>
              <a:rPr lang="tr-TR" sz="2200" b="1" dirty="0"/>
              <a:t>projelerin (operasyon olarak da adlandırılmaktadır) </a:t>
            </a:r>
            <a:r>
              <a:rPr lang="tr-TR" sz="2200" b="1" dirty="0" smtClean="0"/>
              <a:t>sunulması çağrısıdır</a:t>
            </a:r>
            <a:r>
              <a:rPr lang="tr-TR" sz="2200" dirty="0"/>
              <a:t>.</a:t>
            </a:r>
          </a:p>
        </p:txBody>
      </p:sp>
      <p:sp>
        <p:nvSpPr>
          <p:cNvPr id="4" name="Başlık 1"/>
          <p:cNvSpPr>
            <a:spLocks noGrp="1"/>
          </p:cNvSpPr>
          <p:nvPr>
            <p:ph type="title"/>
          </p:nvPr>
        </p:nvSpPr>
        <p:spPr>
          <a:xfrm>
            <a:off x="457200" y="130622"/>
            <a:ext cx="8229600" cy="490066"/>
          </a:xfrm>
        </p:spPr>
        <p:txBody>
          <a:bodyPr>
            <a:noAutofit/>
          </a:bodyPr>
          <a:lstStyle/>
          <a:p>
            <a:r>
              <a:rPr lang="tr-TR" sz="2800" b="1" dirty="0" smtClean="0">
                <a:solidFill>
                  <a:schemeClr val="bg1"/>
                </a:solidFill>
              </a:rPr>
              <a:t>Yöntem</a:t>
            </a:r>
            <a:endParaRPr lang="tr-TR" sz="2800" dirty="0">
              <a:solidFill>
                <a:schemeClr val="bg1"/>
              </a:solidFill>
            </a:endParaRPr>
          </a:p>
        </p:txBody>
      </p:sp>
    </p:spTree>
    <p:extLst>
      <p:ext uri="{BB962C8B-B14F-4D97-AF65-F5344CB8AC3E}">
        <p14:creationId xmlns:p14="http://schemas.microsoft.com/office/powerpoint/2010/main" val="352093339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o 4"/>
          <p:cNvGraphicFramePr>
            <a:graphicFrameLocks noGrp="1"/>
          </p:cNvGraphicFramePr>
          <p:nvPr>
            <p:extLst>
              <p:ext uri="{D42A27DB-BD31-4B8C-83A1-F6EECF244321}">
                <p14:modId xmlns:p14="http://schemas.microsoft.com/office/powerpoint/2010/main" val="716925715"/>
              </p:ext>
            </p:extLst>
          </p:nvPr>
        </p:nvGraphicFramePr>
        <p:xfrm>
          <a:off x="467544" y="836712"/>
          <a:ext cx="8424936" cy="5688632"/>
        </p:xfrm>
        <a:graphic>
          <a:graphicData uri="http://schemas.openxmlformats.org/drawingml/2006/table">
            <a:tbl>
              <a:tblPr>
                <a:tableStyleId>{5C22544A-7EE6-4342-B048-85BDC9FD1C3A}</a:tableStyleId>
              </a:tblPr>
              <a:tblGrid>
                <a:gridCol w="5386029"/>
                <a:gridCol w="3038907"/>
              </a:tblGrid>
              <a:tr h="504056">
                <a:tc>
                  <a:txBody>
                    <a:bodyPr/>
                    <a:lstStyle/>
                    <a:p>
                      <a:pPr algn="ctr" fontAlgn="ctr"/>
                      <a:r>
                        <a:rPr lang="tr-TR" sz="1800" b="1" u="none" strike="noStrike" dirty="0" smtClean="0">
                          <a:solidFill>
                            <a:schemeClr val="bg1"/>
                          </a:solidFill>
                          <a:effectLst/>
                        </a:rPr>
                        <a:t>Etkinlik</a:t>
                      </a:r>
                      <a:endParaRPr lang="tr-TR" sz="1800" b="1" i="0" u="none" strike="noStrike" dirty="0">
                        <a:solidFill>
                          <a:schemeClr val="bg1"/>
                        </a:solidFill>
                        <a:effectLst/>
                        <a:latin typeface="Calibri"/>
                      </a:endParaRPr>
                    </a:p>
                  </a:txBody>
                  <a:tcPr marL="9525" marR="9525" marT="9525" marB="0" anchor="ctr">
                    <a:solidFill>
                      <a:schemeClr val="tx2">
                        <a:lumMod val="60000"/>
                        <a:lumOff val="40000"/>
                      </a:schemeClr>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tr-TR" sz="1800" b="1" u="none" strike="noStrike" dirty="0" smtClean="0">
                          <a:solidFill>
                            <a:schemeClr val="bg1"/>
                          </a:solidFill>
                          <a:effectLst/>
                        </a:rPr>
                        <a:t>Tarih</a:t>
                      </a:r>
                      <a:endParaRPr lang="tr-TR" sz="1800" b="1" i="0" u="none" strike="noStrike" dirty="0">
                        <a:solidFill>
                          <a:schemeClr val="bg1"/>
                        </a:solidFill>
                        <a:effectLst/>
                        <a:latin typeface="Calibri"/>
                      </a:endParaRPr>
                    </a:p>
                  </a:txBody>
                  <a:tcPr marL="9525" marR="9525" marT="9525" marB="0" anchor="ctr">
                    <a:solidFill>
                      <a:schemeClr val="tx2">
                        <a:lumMod val="60000"/>
                        <a:lumOff val="40000"/>
                      </a:schemeClr>
                    </a:solidFill>
                  </a:tcPr>
                </a:tc>
              </a:tr>
              <a:tr h="381000">
                <a:tc>
                  <a:txBody>
                    <a:bodyPr/>
                    <a:lstStyle/>
                    <a:p>
                      <a:pPr algn="l" fontAlgn="ctr"/>
                      <a:r>
                        <a:rPr lang="tr-TR" sz="1800" u="none" strike="noStrike" dirty="0">
                          <a:effectLst/>
                        </a:rPr>
                        <a:t>Proje Teklif Çağrısı İlanına Çıkılması </a:t>
                      </a:r>
                      <a:endParaRPr lang="tr-TR" sz="1800" b="0" i="0" u="none" strike="noStrike" dirty="0">
                        <a:solidFill>
                          <a:srgbClr val="000000"/>
                        </a:solidFill>
                        <a:effectLst/>
                        <a:latin typeface="Calibri"/>
                      </a:endParaRPr>
                    </a:p>
                  </a:txBody>
                  <a:tcPr marL="9525" marR="9525" marT="9525" marB="0" anchor="ctr"/>
                </a:tc>
                <a:tc>
                  <a:txBody>
                    <a:bodyPr/>
                    <a:lstStyle/>
                    <a:p>
                      <a:pPr algn="r" fontAlgn="ctr"/>
                      <a:r>
                        <a:rPr lang="tr-TR" sz="1800" u="none" strike="noStrike" dirty="0" smtClean="0">
                          <a:effectLst/>
                        </a:rPr>
                        <a:t>Nisan 2017</a:t>
                      </a:r>
                      <a:endParaRPr lang="tr-TR" sz="1800" b="0" i="0" u="none" strike="noStrike" dirty="0">
                        <a:solidFill>
                          <a:srgbClr val="000000"/>
                        </a:solidFill>
                        <a:effectLst/>
                        <a:latin typeface="Calibri"/>
                      </a:endParaRPr>
                    </a:p>
                  </a:txBody>
                  <a:tcPr marL="9525" marR="9525" marT="9525" marB="0" anchor="ctr"/>
                </a:tc>
              </a:tr>
              <a:tr h="381000">
                <a:tc>
                  <a:txBody>
                    <a:bodyPr/>
                    <a:lstStyle/>
                    <a:p>
                      <a:pPr algn="l" fontAlgn="ctr"/>
                      <a:r>
                        <a:rPr lang="tr-TR" sz="1800" u="none" strike="noStrike" dirty="0">
                          <a:effectLst/>
                        </a:rPr>
                        <a:t>Bilgilendirme Seminerleri </a:t>
                      </a:r>
                      <a:endParaRPr lang="tr-TR" sz="1800" b="0" i="0" u="none" strike="noStrike" dirty="0">
                        <a:solidFill>
                          <a:srgbClr val="000000"/>
                        </a:solidFill>
                        <a:effectLst/>
                        <a:latin typeface="Calibri"/>
                      </a:endParaRPr>
                    </a:p>
                  </a:txBody>
                  <a:tcPr marL="9525" marR="9525" marT="9525" marB="0" anchor="ctr">
                    <a:solidFill>
                      <a:schemeClr val="tx2">
                        <a:lumMod val="20000"/>
                        <a:lumOff val="80000"/>
                      </a:schemeClr>
                    </a:solidFill>
                  </a:tcPr>
                </a:tc>
                <a:tc>
                  <a:txBody>
                    <a:bodyPr/>
                    <a:lstStyle/>
                    <a:p>
                      <a:pPr algn="r" fontAlgn="ctr"/>
                      <a:r>
                        <a:rPr lang="tr-TR" sz="1800" u="none" strike="noStrike" dirty="0">
                          <a:effectLst/>
                        </a:rPr>
                        <a:t>Tarihler web sayfasından ilan edilecektir</a:t>
                      </a:r>
                      <a:endParaRPr lang="tr-TR" sz="1800" b="0" i="0" u="none" strike="noStrike" dirty="0">
                        <a:solidFill>
                          <a:srgbClr val="000000"/>
                        </a:solidFill>
                        <a:effectLst/>
                        <a:latin typeface="Calibri"/>
                      </a:endParaRPr>
                    </a:p>
                  </a:txBody>
                  <a:tcPr marL="9525" marR="9525" marT="9525" marB="0" anchor="ctr">
                    <a:solidFill>
                      <a:schemeClr val="tx2">
                        <a:lumMod val="20000"/>
                        <a:lumOff val="80000"/>
                      </a:schemeClr>
                    </a:solidFill>
                  </a:tcPr>
                </a:tc>
              </a:tr>
              <a:tr h="381000">
                <a:tc>
                  <a:txBody>
                    <a:bodyPr/>
                    <a:lstStyle/>
                    <a:p>
                      <a:pPr algn="l" fontAlgn="ctr"/>
                      <a:r>
                        <a:rPr lang="tr-TR" sz="1800" u="none" strike="noStrike" dirty="0">
                          <a:effectLst/>
                        </a:rPr>
                        <a:t>Program Otoritesine çağrıyla ilgili soru yöneltmek için son tarih </a:t>
                      </a:r>
                      <a:endParaRPr lang="tr-TR" sz="1800" b="0" i="0" u="none" strike="noStrike" dirty="0">
                        <a:solidFill>
                          <a:srgbClr val="000000"/>
                        </a:solidFill>
                        <a:effectLst/>
                        <a:latin typeface="Calibri"/>
                      </a:endParaRPr>
                    </a:p>
                  </a:txBody>
                  <a:tcPr marL="9525" marR="9525" marT="9525" marB="0" anchor="ctr"/>
                </a:tc>
                <a:tc>
                  <a:txBody>
                    <a:bodyPr/>
                    <a:lstStyle/>
                    <a:p>
                      <a:pPr algn="r" fontAlgn="ctr"/>
                      <a:r>
                        <a:rPr lang="tr-TR" sz="1800" u="none" strike="noStrike">
                          <a:effectLst/>
                        </a:rPr>
                        <a:t>02.06.2017</a:t>
                      </a:r>
                      <a:endParaRPr lang="tr-TR" sz="1800" b="0" i="0" u="none" strike="noStrike">
                        <a:solidFill>
                          <a:srgbClr val="000000"/>
                        </a:solidFill>
                        <a:effectLst/>
                        <a:latin typeface="Calibri"/>
                      </a:endParaRPr>
                    </a:p>
                  </a:txBody>
                  <a:tcPr marL="9525" marR="9525" marT="9525" marB="0" anchor="ctr"/>
                </a:tc>
              </a:tr>
              <a:tr h="381000">
                <a:tc>
                  <a:txBody>
                    <a:bodyPr/>
                    <a:lstStyle/>
                    <a:p>
                      <a:pPr algn="l" fontAlgn="ctr"/>
                      <a:r>
                        <a:rPr lang="tr-TR" sz="1800" u="none" strike="noStrike" dirty="0">
                          <a:effectLst/>
                        </a:rPr>
                        <a:t>Sorulara yöneltilen cevapların Bakanlıkça ilamı için son tarih </a:t>
                      </a:r>
                      <a:endParaRPr lang="tr-TR" sz="1800" b="0" i="0" u="none" strike="noStrike" dirty="0">
                        <a:solidFill>
                          <a:srgbClr val="000000"/>
                        </a:solidFill>
                        <a:effectLst/>
                        <a:latin typeface="Calibri"/>
                      </a:endParaRPr>
                    </a:p>
                  </a:txBody>
                  <a:tcPr marL="9525" marR="9525" marT="9525" marB="0" anchor="ctr">
                    <a:solidFill>
                      <a:schemeClr val="tx2">
                        <a:lumMod val="20000"/>
                        <a:lumOff val="80000"/>
                      </a:schemeClr>
                    </a:solidFill>
                  </a:tcPr>
                </a:tc>
                <a:tc>
                  <a:txBody>
                    <a:bodyPr/>
                    <a:lstStyle/>
                    <a:p>
                      <a:pPr algn="r" fontAlgn="ctr"/>
                      <a:r>
                        <a:rPr lang="tr-TR" sz="1800" u="none" strike="noStrike" dirty="0">
                          <a:effectLst/>
                        </a:rPr>
                        <a:t>05.06.2017</a:t>
                      </a:r>
                      <a:endParaRPr lang="tr-TR" sz="1800" b="0" i="0" u="none" strike="noStrike" dirty="0">
                        <a:solidFill>
                          <a:srgbClr val="000000"/>
                        </a:solidFill>
                        <a:effectLst/>
                        <a:latin typeface="Calibri"/>
                      </a:endParaRPr>
                    </a:p>
                  </a:txBody>
                  <a:tcPr marL="9525" marR="9525" marT="9525" marB="0" anchor="ctr">
                    <a:solidFill>
                      <a:schemeClr val="tx2">
                        <a:lumMod val="20000"/>
                        <a:lumOff val="80000"/>
                      </a:schemeClr>
                    </a:solidFill>
                  </a:tcPr>
                </a:tc>
              </a:tr>
              <a:tr h="381000">
                <a:tc>
                  <a:txBody>
                    <a:bodyPr/>
                    <a:lstStyle/>
                    <a:p>
                      <a:pPr algn="l" fontAlgn="ctr"/>
                      <a:r>
                        <a:rPr lang="tr-TR" sz="1800" u="none" strike="noStrike">
                          <a:effectLst/>
                        </a:rPr>
                        <a:t>Elektronik Başvurular için son tarih</a:t>
                      </a:r>
                      <a:endParaRPr lang="tr-TR" sz="1800" b="0" i="0" u="none" strike="noStrike">
                        <a:solidFill>
                          <a:srgbClr val="000000"/>
                        </a:solidFill>
                        <a:effectLst/>
                        <a:latin typeface="Calibri"/>
                      </a:endParaRPr>
                    </a:p>
                  </a:txBody>
                  <a:tcPr marL="9525" marR="9525" marT="9525" marB="0" anchor="ctr"/>
                </a:tc>
                <a:tc>
                  <a:txBody>
                    <a:bodyPr/>
                    <a:lstStyle/>
                    <a:p>
                      <a:pPr algn="r" fontAlgn="ctr"/>
                      <a:r>
                        <a:rPr lang="tr-TR" sz="1800" u="none" strike="noStrike">
                          <a:effectLst/>
                        </a:rPr>
                        <a:t> 09.06.2017</a:t>
                      </a:r>
                      <a:endParaRPr lang="tr-TR" sz="1800" b="0" i="0" u="none" strike="noStrike">
                        <a:solidFill>
                          <a:srgbClr val="000000"/>
                        </a:solidFill>
                        <a:effectLst/>
                        <a:latin typeface="Calibri"/>
                      </a:endParaRPr>
                    </a:p>
                  </a:txBody>
                  <a:tcPr marL="9525" marR="9525" marT="9525" marB="0" anchor="ctr"/>
                </a:tc>
              </a:tr>
              <a:tr h="381000">
                <a:tc>
                  <a:txBody>
                    <a:bodyPr/>
                    <a:lstStyle/>
                    <a:p>
                      <a:pPr algn="l" fontAlgn="ctr"/>
                      <a:r>
                        <a:rPr lang="tr-TR" sz="1800" u="none" strike="noStrike" dirty="0">
                          <a:effectLst/>
                        </a:rPr>
                        <a:t>Başvuru evraklarının Bakanlığa teslimi </a:t>
                      </a:r>
                      <a:endParaRPr lang="tr-TR" sz="1800" b="0" i="0" u="none" strike="noStrike" dirty="0">
                        <a:solidFill>
                          <a:srgbClr val="000000"/>
                        </a:solidFill>
                        <a:effectLst/>
                        <a:latin typeface="Calibri"/>
                      </a:endParaRPr>
                    </a:p>
                  </a:txBody>
                  <a:tcPr marL="9525" marR="9525" marT="9525" marB="0" anchor="ctr">
                    <a:solidFill>
                      <a:schemeClr val="tx2">
                        <a:lumMod val="20000"/>
                        <a:lumOff val="80000"/>
                      </a:schemeClr>
                    </a:solidFill>
                  </a:tcPr>
                </a:tc>
                <a:tc>
                  <a:txBody>
                    <a:bodyPr/>
                    <a:lstStyle/>
                    <a:p>
                      <a:pPr algn="r" fontAlgn="ctr"/>
                      <a:r>
                        <a:rPr lang="tr-TR" sz="1800" u="none" strike="noStrike" dirty="0">
                          <a:effectLst/>
                        </a:rPr>
                        <a:t>16.06.2017</a:t>
                      </a:r>
                      <a:endParaRPr lang="tr-TR" sz="1800" b="0" i="0" u="none" strike="noStrike" dirty="0">
                        <a:solidFill>
                          <a:srgbClr val="000000"/>
                        </a:solidFill>
                        <a:effectLst/>
                        <a:latin typeface="Calibri"/>
                      </a:endParaRPr>
                    </a:p>
                  </a:txBody>
                  <a:tcPr marL="9525" marR="9525" marT="9525" marB="0" anchor="ctr">
                    <a:solidFill>
                      <a:schemeClr val="tx2">
                        <a:lumMod val="20000"/>
                        <a:lumOff val="80000"/>
                      </a:schemeClr>
                    </a:solidFill>
                  </a:tcPr>
                </a:tc>
              </a:tr>
              <a:tr h="381000">
                <a:tc>
                  <a:txBody>
                    <a:bodyPr/>
                    <a:lstStyle/>
                    <a:p>
                      <a:pPr algn="l" fontAlgn="ctr"/>
                      <a:r>
                        <a:rPr lang="tr-TR" sz="1800" u="none" strike="noStrike">
                          <a:effectLst/>
                        </a:rPr>
                        <a:t>Kısa listeye kalan başvuru sahiplerine niyet mektubu gönderilmesi </a:t>
                      </a:r>
                      <a:endParaRPr lang="tr-TR" sz="1800" b="0" i="0" u="none" strike="noStrike">
                        <a:solidFill>
                          <a:srgbClr val="000000"/>
                        </a:solidFill>
                        <a:effectLst/>
                        <a:latin typeface="Calibri"/>
                      </a:endParaRPr>
                    </a:p>
                  </a:txBody>
                  <a:tcPr marL="9525" marR="9525" marT="9525" marB="0" anchor="ctr"/>
                </a:tc>
                <a:tc>
                  <a:txBody>
                    <a:bodyPr/>
                    <a:lstStyle/>
                    <a:p>
                      <a:pPr algn="r" fontAlgn="ctr"/>
                      <a:r>
                        <a:rPr lang="tr-TR" sz="1800" u="none" strike="noStrike" dirty="0" smtClean="0">
                          <a:effectLst/>
                        </a:rPr>
                        <a:t>Eylül</a:t>
                      </a:r>
                      <a:r>
                        <a:rPr lang="tr-TR" sz="1800" u="none" strike="noStrike" baseline="0" dirty="0" smtClean="0">
                          <a:effectLst/>
                        </a:rPr>
                        <a:t> 20</a:t>
                      </a:r>
                      <a:r>
                        <a:rPr lang="tr-TR" sz="1800" u="none" strike="noStrike" dirty="0" smtClean="0">
                          <a:effectLst/>
                        </a:rPr>
                        <a:t>17</a:t>
                      </a:r>
                      <a:endParaRPr lang="tr-TR" sz="1800" b="0" i="0" u="none" strike="noStrike" dirty="0">
                        <a:solidFill>
                          <a:srgbClr val="000000"/>
                        </a:solidFill>
                        <a:effectLst/>
                        <a:latin typeface="Calibri"/>
                      </a:endParaRPr>
                    </a:p>
                  </a:txBody>
                  <a:tcPr marL="9525" marR="9525" marT="9525" marB="0" anchor="ctr"/>
                </a:tc>
              </a:tr>
              <a:tr h="381000">
                <a:tc>
                  <a:txBody>
                    <a:bodyPr/>
                    <a:lstStyle/>
                    <a:p>
                      <a:pPr algn="l" fontAlgn="ctr"/>
                      <a:r>
                        <a:rPr lang="tr-TR" sz="1800" u="none" strike="noStrike" dirty="0">
                          <a:effectLst/>
                        </a:rPr>
                        <a:t>Ek doğrulamaların tamamlanması </a:t>
                      </a:r>
                      <a:endParaRPr lang="tr-TR" sz="1800" b="0" i="0" u="none" strike="noStrike" dirty="0">
                        <a:solidFill>
                          <a:srgbClr val="000000"/>
                        </a:solidFill>
                        <a:effectLst/>
                        <a:latin typeface="Calibri"/>
                      </a:endParaRPr>
                    </a:p>
                  </a:txBody>
                  <a:tcPr marL="9525" marR="9525" marT="9525" marB="0" anchor="ctr">
                    <a:solidFill>
                      <a:schemeClr val="tx2">
                        <a:lumMod val="20000"/>
                        <a:lumOff val="80000"/>
                      </a:schemeClr>
                    </a:solidFill>
                  </a:tcPr>
                </a:tc>
                <a:tc>
                  <a:txBody>
                    <a:bodyPr/>
                    <a:lstStyle/>
                    <a:p>
                      <a:pPr algn="r" fontAlgn="ctr"/>
                      <a:r>
                        <a:rPr lang="tr-TR" sz="1800" u="none" strike="noStrike" dirty="0" smtClean="0">
                          <a:effectLst/>
                        </a:rPr>
                        <a:t>Ekim</a:t>
                      </a:r>
                      <a:r>
                        <a:rPr lang="tr-TR" sz="1800" u="none" strike="noStrike" baseline="0" dirty="0" smtClean="0">
                          <a:effectLst/>
                        </a:rPr>
                        <a:t> 20</a:t>
                      </a:r>
                      <a:r>
                        <a:rPr lang="tr-TR" sz="1800" u="none" strike="noStrike" dirty="0" smtClean="0">
                          <a:effectLst/>
                        </a:rPr>
                        <a:t>17</a:t>
                      </a:r>
                      <a:endParaRPr lang="tr-TR" sz="1800" b="0" i="0" u="none" strike="noStrike" dirty="0">
                        <a:solidFill>
                          <a:srgbClr val="000000"/>
                        </a:solidFill>
                        <a:effectLst/>
                        <a:latin typeface="Calibri"/>
                      </a:endParaRPr>
                    </a:p>
                  </a:txBody>
                  <a:tcPr marL="9525" marR="9525" marT="9525" marB="0" anchor="ctr">
                    <a:solidFill>
                      <a:schemeClr val="tx2">
                        <a:lumMod val="20000"/>
                        <a:lumOff val="80000"/>
                      </a:schemeClr>
                    </a:solidFill>
                  </a:tcPr>
                </a:tc>
              </a:tr>
              <a:tr h="381000">
                <a:tc>
                  <a:txBody>
                    <a:bodyPr/>
                    <a:lstStyle/>
                    <a:p>
                      <a:pPr algn="l" fontAlgn="ctr"/>
                      <a:r>
                        <a:rPr lang="tr-TR" sz="1800" u="none" strike="noStrike">
                          <a:effectLst/>
                        </a:rPr>
                        <a:t>Seçilme/reddedilme bildirimi ve Protokol imzalanması </a:t>
                      </a:r>
                      <a:endParaRPr lang="tr-TR" sz="1800" b="0" i="0" u="none" strike="noStrike">
                        <a:solidFill>
                          <a:srgbClr val="000000"/>
                        </a:solidFill>
                        <a:effectLst/>
                        <a:latin typeface="Calibri"/>
                      </a:endParaRPr>
                    </a:p>
                  </a:txBody>
                  <a:tcPr marL="9525" marR="9525" marT="9525" marB="0" anchor="ctr"/>
                </a:tc>
                <a:tc>
                  <a:txBody>
                    <a:bodyPr/>
                    <a:lstStyle/>
                    <a:p>
                      <a:pPr algn="r" fontAlgn="ctr"/>
                      <a:r>
                        <a:rPr lang="tr-TR" sz="1800" u="none" strike="noStrike" dirty="0" smtClean="0">
                          <a:effectLst/>
                        </a:rPr>
                        <a:t>Kasım 2017</a:t>
                      </a:r>
                      <a:endParaRPr lang="tr-TR" sz="1800" b="0" i="0" u="none" strike="noStrike" dirty="0">
                        <a:solidFill>
                          <a:srgbClr val="000000"/>
                        </a:solidFill>
                        <a:effectLst/>
                        <a:latin typeface="Calibri"/>
                      </a:endParaRPr>
                    </a:p>
                  </a:txBody>
                  <a:tcPr marL="9525" marR="9525" marT="9525" marB="0" anchor="ctr"/>
                </a:tc>
              </a:tr>
              <a:tr h="614868">
                <a:tc>
                  <a:txBody>
                    <a:bodyPr/>
                    <a:lstStyle/>
                    <a:p>
                      <a:pPr algn="l" fontAlgn="ctr"/>
                      <a:r>
                        <a:rPr lang="tr-TR" sz="1800" u="none" strike="noStrike" dirty="0" err="1">
                          <a:effectLst/>
                        </a:rPr>
                        <a:t>PTD’nın</a:t>
                      </a:r>
                      <a:r>
                        <a:rPr lang="tr-TR" sz="1800" u="none" strike="noStrike" dirty="0">
                          <a:effectLst/>
                        </a:rPr>
                        <a:t> olgunlaştırılması ve nihai hale getirilmesi ile </a:t>
                      </a:r>
                      <a:r>
                        <a:rPr lang="tr-TR" sz="1800" u="none" strike="noStrike" dirty="0" err="1">
                          <a:effectLst/>
                        </a:rPr>
                        <a:t>Operasyonel</a:t>
                      </a:r>
                      <a:r>
                        <a:rPr lang="tr-TR" sz="1800" u="none" strike="noStrike" dirty="0">
                          <a:effectLst/>
                        </a:rPr>
                        <a:t> Anlaşmanın imzalanması</a:t>
                      </a:r>
                      <a:endParaRPr lang="tr-TR" sz="1800" b="0" i="0" u="none" strike="noStrike" dirty="0">
                        <a:solidFill>
                          <a:srgbClr val="000000"/>
                        </a:solidFill>
                        <a:effectLst/>
                        <a:latin typeface="Calibri"/>
                      </a:endParaRPr>
                    </a:p>
                  </a:txBody>
                  <a:tcPr marL="9525" marR="9525" marT="9525" marB="0" anchor="ctr">
                    <a:solidFill>
                      <a:schemeClr val="tx2">
                        <a:lumMod val="20000"/>
                        <a:lumOff val="80000"/>
                      </a:schemeClr>
                    </a:solidFill>
                  </a:tcPr>
                </a:tc>
                <a:tc>
                  <a:txBody>
                    <a:bodyPr/>
                    <a:lstStyle/>
                    <a:p>
                      <a:pPr algn="r" fontAlgn="ctr"/>
                      <a:r>
                        <a:rPr lang="tr-TR" sz="1800" u="none" strike="noStrike" dirty="0">
                          <a:effectLst/>
                        </a:rPr>
                        <a:t>2018 1. Çeyrek</a:t>
                      </a:r>
                      <a:endParaRPr lang="tr-TR" sz="1800" b="0" i="0" u="none" strike="noStrike" dirty="0">
                        <a:solidFill>
                          <a:srgbClr val="000000"/>
                        </a:solidFill>
                        <a:effectLst/>
                        <a:latin typeface="Calibri"/>
                      </a:endParaRPr>
                    </a:p>
                  </a:txBody>
                  <a:tcPr marL="9525" marR="9525" marT="9525" marB="0" anchor="ctr">
                    <a:solidFill>
                      <a:schemeClr val="tx2">
                        <a:lumMod val="20000"/>
                        <a:lumOff val="80000"/>
                      </a:schemeClr>
                    </a:solidFill>
                  </a:tcPr>
                </a:tc>
              </a:tr>
              <a:tr h="432048">
                <a:tc>
                  <a:txBody>
                    <a:bodyPr/>
                    <a:lstStyle/>
                    <a:p>
                      <a:pPr algn="l" fontAlgn="ctr"/>
                      <a:r>
                        <a:rPr lang="tr-TR" sz="1800" b="0" i="0" u="none" strike="noStrike" dirty="0" smtClean="0">
                          <a:solidFill>
                            <a:srgbClr val="000000"/>
                          </a:solidFill>
                          <a:effectLst/>
                          <a:latin typeface="Calibri"/>
                        </a:rPr>
                        <a:t>Teknik Şartname hazırlıkları</a:t>
                      </a:r>
                      <a:r>
                        <a:rPr lang="tr-TR" sz="1800" b="0" i="0" u="none" strike="noStrike" baseline="0" dirty="0" smtClean="0">
                          <a:solidFill>
                            <a:srgbClr val="000000"/>
                          </a:solidFill>
                          <a:effectLst/>
                          <a:latin typeface="Calibri"/>
                        </a:rPr>
                        <a:t> </a:t>
                      </a:r>
                      <a:r>
                        <a:rPr lang="tr-TR" sz="1800" b="0" i="0" u="none" strike="noStrike" dirty="0" smtClean="0">
                          <a:solidFill>
                            <a:srgbClr val="000000"/>
                          </a:solidFill>
                          <a:effectLst/>
                          <a:latin typeface="Calibri"/>
                        </a:rPr>
                        <a:t>ve İhale Süreci</a:t>
                      </a:r>
                      <a:endParaRPr lang="tr-TR" sz="1800" b="0" i="0" u="none" strike="noStrike" dirty="0">
                        <a:solidFill>
                          <a:srgbClr val="000000"/>
                        </a:solidFill>
                        <a:effectLst/>
                        <a:latin typeface="Calibri"/>
                      </a:endParaRPr>
                    </a:p>
                  </a:txBody>
                  <a:tcPr marL="9525" marR="9525" marT="9525" marB="0" anchor="ctr"/>
                </a:tc>
                <a:tc>
                  <a:txBody>
                    <a:bodyPr/>
                    <a:lstStyle/>
                    <a:p>
                      <a:pPr algn="r" fontAlgn="ctr"/>
                      <a:r>
                        <a:rPr lang="tr-TR" sz="1800" b="0" i="0" u="none" strike="noStrike" dirty="0" smtClean="0">
                          <a:solidFill>
                            <a:srgbClr val="000000"/>
                          </a:solidFill>
                          <a:effectLst/>
                          <a:latin typeface="Calibri"/>
                        </a:rPr>
                        <a:t>2018</a:t>
                      </a:r>
                      <a:r>
                        <a:rPr lang="tr-TR" sz="1800" b="0" i="0" u="none" strike="noStrike" baseline="0" dirty="0" smtClean="0">
                          <a:solidFill>
                            <a:srgbClr val="000000"/>
                          </a:solidFill>
                          <a:effectLst/>
                          <a:latin typeface="Calibri"/>
                        </a:rPr>
                        <a:t> 1.-3. Çeyrek</a:t>
                      </a:r>
                      <a:endParaRPr lang="tr-TR" sz="1800" b="0" i="0" u="none" strike="noStrike" dirty="0">
                        <a:solidFill>
                          <a:srgbClr val="000000"/>
                        </a:solidFill>
                        <a:effectLst/>
                        <a:latin typeface="Calibri"/>
                      </a:endParaRPr>
                    </a:p>
                  </a:txBody>
                  <a:tcPr marL="9525" marR="9525" marT="9525" marB="0" anchor="ctr"/>
                </a:tc>
              </a:tr>
            </a:tbl>
          </a:graphicData>
        </a:graphic>
      </p:graphicFrame>
      <p:sp>
        <p:nvSpPr>
          <p:cNvPr id="6" name="Başlık 1"/>
          <p:cNvSpPr>
            <a:spLocks noGrp="1"/>
          </p:cNvSpPr>
          <p:nvPr>
            <p:ph type="title"/>
          </p:nvPr>
        </p:nvSpPr>
        <p:spPr>
          <a:xfrm>
            <a:off x="457200" y="130622"/>
            <a:ext cx="8229600" cy="490066"/>
          </a:xfrm>
        </p:spPr>
        <p:txBody>
          <a:bodyPr>
            <a:noAutofit/>
          </a:bodyPr>
          <a:lstStyle/>
          <a:p>
            <a:r>
              <a:rPr lang="tr-TR" sz="2800" b="1" dirty="0" smtClean="0">
                <a:solidFill>
                  <a:schemeClr val="bg1"/>
                </a:solidFill>
              </a:rPr>
              <a:t>Süreç</a:t>
            </a:r>
            <a:endParaRPr lang="tr-TR" sz="2800" dirty="0">
              <a:solidFill>
                <a:schemeClr val="bg1"/>
              </a:solidFill>
            </a:endParaRPr>
          </a:p>
        </p:txBody>
      </p:sp>
    </p:spTree>
    <p:extLst>
      <p:ext uri="{BB962C8B-B14F-4D97-AF65-F5344CB8AC3E}">
        <p14:creationId xmlns:p14="http://schemas.microsoft.com/office/powerpoint/2010/main" val="11563554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title"/>
          </p:nvPr>
        </p:nvSpPr>
        <p:spPr>
          <a:xfrm>
            <a:off x="457200" y="2646040"/>
            <a:ext cx="8229600" cy="1143000"/>
          </a:xfrm>
        </p:spPr>
        <p:txBody>
          <a:bodyPr/>
          <a:lstStyle/>
          <a:p>
            <a:r>
              <a:rPr lang="tr-TR" b="1" dirty="0" smtClean="0">
                <a:solidFill>
                  <a:schemeClr val="tx2">
                    <a:lumMod val="75000"/>
                  </a:schemeClr>
                </a:solidFill>
              </a:rPr>
              <a:t>Teşekkür Ederim…</a:t>
            </a:r>
            <a:endParaRPr lang="tr-TR" b="1" dirty="0">
              <a:solidFill>
                <a:schemeClr val="tx2">
                  <a:lumMod val="75000"/>
                </a:schemeClr>
              </a:solidFill>
            </a:endParaRPr>
          </a:p>
        </p:txBody>
      </p:sp>
    </p:spTree>
    <p:extLst>
      <p:ext uri="{BB962C8B-B14F-4D97-AF65-F5344CB8AC3E}">
        <p14:creationId xmlns:p14="http://schemas.microsoft.com/office/powerpoint/2010/main" val="35482269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30622"/>
            <a:ext cx="8229600" cy="490066"/>
          </a:xfrm>
        </p:spPr>
        <p:txBody>
          <a:bodyPr>
            <a:noAutofit/>
          </a:bodyPr>
          <a:lstStyle/>
          <a:p>
            <a:r>
              <a:rPr lang="tr-TR" sz="2800" b="1" dirty="0">
                <a:solidFill>
                  <a:schemeClr val="bg1"/>
                </a:solidFill>
              </a:rPr>
              <a:t>Faaliyet 1.1 İmalat </a:t>
            </a:r>
            <a:r>
              <a:rPr lang="tr-TR" sz="2800" b="1" dirty="0" smtClean="0">
                <a:solidFill>
                  <a:schemeClr val="bg1"/>
                </a:solidFill>
              </a:rPr>
              <a:t>Sanayi</a:t>
            </a:r>
            <a:endParaRPr lang="tr-TR" sz="2800" dirty="0">
              <a:solidFill>
                <a:schemeClr val="bg1"/>
              </a:solidFill>
            </a:endParaRP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776511553"/>
              </p:ext>
            </p:extLst>
          </p:nvPr>
        </p:nvGraphicFramePr>
        <p:xfrm>
          <a:off x="467544" y="1250408"/>
          <a:ext cx="8352928" cy="4626864"/>
        </p:xfrm>
        <a:graphic>
          <a:graphicData uri="http://schemas.openxmlformats.org/drawingml/2006/table">
            <a:tbl>
              <a:tblPr firstRow="1" firstCol="1" bandRow="1">
                <a:tableStyleId>{5C22544A-7EE6-4342-B048-85BDC9FD1C3A}</a:tableStyleId>
              </a:tblPr>
              <a:tblGrid>
                <a:gridCol w="3265960"/>
                <a:gridCol w="5086968"/>
              </a:tblGrid>
              <a:tr h="951910">
                <a:tc>
                  <a:txBody>
                    <a:bodyPr/>
                    <a:lstStyle/>
                    <a:p>
                      <a:pPr>
                        <a:lnSpc>
                          <a:spcPct val="115000"/>
                        </a:lnSpc>
                        <a:spcAft>
                          <a:spcPts val="0"/>
                        </a:spcAft>
                      </a:pPr>
                      <a:r>
                        <a:rPr lang="tr-TR" sz="2200" dirty="0">
                          <a:effectLst/>
                        </a:rPr>
                        <a:t>GENEL HEDEF</a:t>
                      </a:r>
                      <a:endParaRPr lang="tr-TR" sz="2200" dirty="0">
                        <a:effectLst/>
                        <a:latin typeface="Calibri"/>
                        <a:ea typeface="Calibri"/>
                        <a:cs typeface="Times New Roman"/>
                      </a:endParaRPr>
                    </a:p>
                  </a:txBody>
                  <a:tcPr marL="68580" marR="68580" marT="0" marB="0" anchor="ctr"/>
                </a:tc>
                <a:tc>
                  <a:txBody>
                    <a:bodyPr/>
                    <a:lstStyle/>
                    <a:p>
                      <a:pPr algn="just">
                        <a:lnSpc>
                          <a:spcPct val="115000"/>
                        </a:lnSpc>
                        <a:spcAft>
                          <a:spcPts val="0"/>
                        </a:spcAft>
                      </a:pPr>
                      <a:r>
                        <a:rPr lang="tr-TR" sz="2200" dirty="0">
                          <a:effectLst/>
                        </a:rPr>
                        <a:t>İmalat sanayini dönüştürmeye yardımcı olmak ve imalat sanayinin rekabetçiliğini artırarak küresel değer zincirlerinde üst sıralara çıkarmak şeklindedir.</a:t>
                      </a:r>
                      <a:endParaRPr lang="tr-TR" sz="2200" dirty="0">
                        <a:effectLst/>
                        <a:latin typeface="Calibri"/>
                        <a:ea typeface="Calibri"/>
                        <a:cs typeface="Times New Roman"/>
                      </a:endParaRPr>
                    </a:p>
                  </a:txBody>
                  <a:tcPr marL="68580" marR="68580" marT="0" marB="0"/>
                </a:tc>
              </a:tr>
              <a:tr h="1903819">
                <a:tc>
                  <a:txBody>
                    <a:bodyPr/>
                    <a:lstStyle/>
                    <a:p>
                      <a:pPr>
                        <a:lnSpc>
                          <a:spcPct val="115000"/>
                        </a:lnSpc>
                        <a:spcAft>
                          <a:spcPts val="0"/>
                        </a:spcAft>
                      </a:pPr>
                      <a:r>
                        <a:rPr lang="tr-TR" sz="2200" dirty="0">
                          <a:effectLst/>
                        </a:rPr>
                        <a:t>ÖZEL HEDEFLER</a:t>
                      </a:r>
                      <a:endParaRPr lang="tr-TR" sz="2200" dirty="0">
                        <a:effectLst/>
                        <a:latin typeface="Calibri"/>
                        <a:ea typeface="Calibri"/>
                        <a:cs typeface="Times New Roman"/>
                      </a:endParaRPr>
                    </a:p>
                  </a:txBody>
                  <a:tcPr marL="68580" marR="68580" marT="0" marB="0" anchor="ctr"/>
                </a:tc>
                <a:tc>
                  <a:txBody>
                    <a:bodyPr/>
                    <a:lstStyle/>
                    <a:p>
                      <a:pPr marL="342900" lvl="0" indent="-342900" algn="just">
                        <a:lnSpc>
                          <a:spcPct val="115000"/>
                        </a:lnSpc>
                        <a:spcAft>
                          <a:spcPts val="0"/>
                        </a:spcAft>
                        <a:buSzPts val="800"/>
                        <a:buFont typeface="Symbol"/>
                        <a:buChar char=""/>
                      </a:pPr>
                      <a:r>
                        <a:rPr lang="tr-TR" sz="2200" dirty="0">
                          <a:effectLst/>
                        </a:rPr>
                        <a:t>Değer zincirlerinin küresel, uluslararası ve bölgesel rekabetçiliğinin geliştirilmesi,</a:t>
                      </a:r>
                    </a:p>
                    <a:p>
                      <a:pPr marL="342900" lvl="0" indent="-342900" algn="just">
                        <a:lnSpc>
                          <a:spcPct val="115000"/>
                        </a:lnSpc>
                        <a:spcAft>
                          <a:spcPts val="0"/>
                        </a:spcAft>
                        <a:buSzPts val="800"/>
                        <a:buFont typeface="Symbol"/>
                        <a:buChar char=""/>
                      </a:pPr>
                      <a:r>
                        <a:rPr lang="tr-TR" sz="2200" dirty="0">
                          <a:effectLst/>
                        </a:rPr>
                        <a:t>KOBİ’lerin imalat değer zincirine entegrasyonunun güçlendirilmesi,</a:t>
                      </a:r>
                    </a:p>
                    <a:p>
                      <a:pPr marL="342900" lvl="0" indent="-342900" algn="just">
                        <a:lnSpc>
                          <a:spcPct val="115000"/>
                        </a:lnSpc>
                        <a:spcAft>
                          <a:spcPts val="0"/>
                        </a:spcAft>
                        <a:buSzPts val="800"/>
                        <a:buFont typeface="Symbol"/>
                        <a:buChar char=""/>
                      </a:pPr>
                      <a:r>
                        <a:rPr lang="tr-TR" sz="2200" dirty="0">
                          <a:effectLst/>
                        </a:rPr>
                        <a:t>KOBİ’lerin kaynak verimliliğini artırarak, KOBİ’lerin, yeşil ekonomiye geçişte ortaya çıkacak iş fırsatlarından yararlanmaları için desteklenmesi.</a:t>
                      </a:r>
                      <a:endParaRPr lang="tr-TR" sz="22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14454581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30622"/>
            <a:ext cx="8229600" cy="490066"/>
          </a:xfrm>
        </p:spPr>
        <p:txBody>
          <a:bodyPr>
            <a:noAutofit/>
          </a:bodyPr>
          <a:lstStyle/>
          <a:p>
            <a:r>
              <a:rPr lang="tr-TR" sz="2800" b="1" dirty="0">
                <a:solidFill>
                  <a:schemeClr val="bg1"/>
                </a:solidFill>
              </a:rPr>
              <a:t>Faaliyet 1.1 İmalat </a:t>
            </a:r>
            <a:r>
              <a:rPr lang="tr-TR" sz="2800" b="1" dirty="0" smtClean="0">
                <a:solidFill>
                  <a:schemeClr val="bg1"/>
                </a:solidFill>
              </a:rPr>
              <a:t>Sanayi</a:t>
            </a:r>
            <a:endParaRPr lang="tr-TR" sz="2800" dirty="0">
              <a:solidFill>
                <a:schemeClr val="bg1"/>
              </a:solidFill>
            </a:endParaRPr>
          </a:p>
        </p:txBody>
      </p:sp>
      <p:graphicFrame>
        <p:nvGraphicFramePr>
          <p:cNvPr id="5" name="Tablo 4"/>
          <p:cNvGraphicFramePr>
            <a:graphicFrameLocks noGrp="1"/>
          </p:cNvGraphicFramePr>
          <p:nvPr>
            <p:extLst>
              <p:ext uri="{D42A27DB-BD31-4B8C-83A1-F6EECF244321}">
                <p14:modId xmlns:p14="http://schemas.microsoft.com/office/powerpoint/2010/main" val="3518696575"/>
              </p:ext>
            </p:extLst>
          </p:nvPr>
        </p:nvGraphicFramePr>
        <p:xfrm>
          <a:off x="395536" y="872832"/>
          <a:ext cx="8640960" cy="5364480"/>
        </p:xfrm>
        <a:graphic>
          <a:graphicData uri="http://schemas.openxmlformats.org/drawingml/2006/table">
            <a:tbl>
              <a:tblPr firstRow="1" firstCol="1" bandRow="1">
                <a:tableStyleId>{5C22544A-7EE6-4342-B048-85BDC9FD1C3A}</a:tableStyleId>
              </a:tblPr>
              <a:tblGrid>
                <a:gridCol w="3378579"/>
                <a:gridCol w="5262381"/>
              </a:tblGrid>
              <a:tr h="0">
                <a:tc>
                  <a:txBody>
                    <a:bodyPr/>
                    <a:lstStyle/>
                    <a:p>
                      <a:pPr>
                        <a:lnSpc>
                          <a:spcPct val="100000"/>
                        </a:lnSpc>
                        <a:spcAft>
                          <a:spcPts val="0"/>
                        </a:spcAft>
                      </a:pPr>
                      <a:r>
                        <a:rPr lang="tr-TR" sz="2200" dirty="0">
                          <a:effectLst/>
                        </a:rPr>
                        <a:t>BÜTÇE </a:t>
                      </a:r>
                      <a:endParaRPr lang="tr-TR" sz="2200" dirty="0">
                        <a:effectLst/>
                        <a:latin typeface="Calibri"/>
                        <a:ea typeface="Calibri"/>
                        <a:cs typeface="Times New Roman"/>
                      </a:endParaRPr>
                    </a:p>
                  </a:txBody>
                  <a:tcPr marL="68580" marR="68580" marT="0" marB="0" anchor="ctr"/>
                </a:tc>
                <a:tc>
                  <a:txBody>
                    <a:bodyPr/>
                    <a:lstStyle/>
                    <a:p>
                      <a:pPr marL="111125" algn="just">
                        <a:lnSpc>
                          <a:spcPct val="100000"/>
                        </a:lnSpc>
                        <a:spcAft>
                          <a:spcPts val="0"/>
                        </a:spcAft>
                      </a:pPr>
                      <a:r>
                        <a:rPr lang="tr-TR" sz="2200" dirty="0">
                          <a:effectLst/>
                        </a:rPr>
                        <a:t>Bu Çağrı altında tahsis edilebilecek tahmini bütçe toplamı 60 milyon € olup Her bir proje için asgari ve azami destek miktarı asgari 2 milyon Avro ve azami 10 milyon Avro ‘dur</a:t>
                      </a:r>
                      <a:r>
                        <a:rPr lang="tr-TR" sz="2200" dirty="0" smtClean="0">
                          <a:effectLst/>
                        </a:rPr>
                        <a:t>.</a:t>
                      </a:r>
                      <a:r>
                        <a:rPr lang="tr-TR" sz="2200" dirty="0">
                          <a:effectLst/>
                        </a:rPr>
                        <a:t> </a:t>
                      </a:r>
                      <a:endParaRPr lang="tr-TR" sz="2200" dirty="0">
                        <a:effectLst/>
                        <a:latin typeface="Calibri"/>
                        <a:ea typeface="Calibri"/>
                        <a:cs typeface="Times New Roman"/>
                      </a:endParaRPr>
                    </a:p>
                  </a:txBody>
                  <a:tcPr marL="68580" marR="68580" marT="0" marB="0"/>
                </a:tc>
              </a:tr>
              <a:tr h="0">
                <a:tc>
                  <a:txBody>
                    <a:bodyPr/>
                    <a:lstStyle/>
                    <a:p>
                      <a:pPr>
                        <a:lnSpc>
                          <a:spcPct val="100000"/>
                        </a:lnSpc>
                        <a:spcAft>
                          <a:spcPts val="0"/>
                        </a:spcAft>
                      </a:pPr>
                      <a:r>
                        <a:rPr lang="tr-TR" sz="2200" dirty="0">
                          <a:effectLst/>
                        </a:rPr>
                        <a:t>UYGUN BAŞVURU SAHİPLERİ</a:t>
                      </a:r>
                      <a:endParaRPr lang="tr-TR" sz="2200" dirty="0">
                        <a:effectLst/>
                        <a:latin typeface="Calibri"/>
                        <a:ea typeface="Calibri"/>
                        <a:cs typeface="Times New Roman"/>
                      </a:endParaRPr>
                    </a:p>
                  </a:txBody>
                  <a:tcPr marL="68580" marR="68580" marT="0" marB="0" anchor="ctr"/>
                </a:tc>
                <a:tc>
                  <a:txBody>
                    <a:bodyPr/>
                    <a:lstStyle/>
                    <a:p>
                      <a:pPr marL="342900" lvl="0" indent="-342900" algn="just">
                        <a:lnSpc>
                          <a:spcPct val="100000"/>
                        </a:lnSpc>
                        <a:spcAft>
                          <a:spcPts val="0"/>
                        </a:spcAft>
                        <a:buSzPts val="800"/>
                        <a:buFont typeface="Symbol"/>
                        <a:buChar char=""/>
                      </a:pPr>
                      <a:r>
                        <a:rPr lang="tr-TR" sz="2200" dirty="0">
                          <a:effectLst/>
                        </a:rPr>
                        <a:t>Organize Sanayi Bölgeleri;</a:t>
                      </a:r>
                    </a:p>
                    <a:p>
                      <a:pPr marL="342900" lvl="0" indent="-342900" algn="just">
                        <a:lnSpc>
                          <a:spcPct val="100000"/>
                        </a:lnSpc>
                        <a:spcAft>
                          <a:spcPts val="0"/>
                        </a:spcAft>
                        <a:buSzPts val="800"/>
                        <a:buFont typeface="Symbol"/>
                        <a:buChar char=""/>
                      </a:pPr>
                      <a:r>
                        <a:rPr lang="tr-TR" sz="2200" dirty="0">
                          <a:effectLst/>
                        </a:rPr>
                        <a:t>İhracat Birlikleri;</a:t>
                      </a:r>
                    </a:p>
                    <a:p>
                      <a:pPr marL="342900" lvl="0" indent="-342900" algn="just">
                        <a:lnSpc>
                          <a:spcPct val="100000"/>
                        </a:lnSpc>
                        <a:spcAft>
                          <a:spcPts val="0"/>
                        </a:spcAft>
                        <a:buSzPts val="800"/>
                        <a:buFont typeface="Symbol"/>
                        <a:buChar char=""/>
                      </a:pPr>
                      <a:r>
                        <a:rPr lang="tr-TR" sz="2200" dirty="0">
                          <a:effectLst/>
                        </a:rPr>
                        <a:t>Ticaret ve/veya Sanayi Odaları; Ticaret Borsaları;</a:t>
                      </a:r>
                    </a:p>
                    <a:p>
                      <a:pPr marL="342900" lvl="0" indent="-342900" algn="just">
                        <a:lnSpc>
                          <a:spcPct val="100000"/>
                        </a:lnSpc>
                        <a:spcAft>
                          <a:spcPts val="0"/>
                        </a:spcAft>
                        <a:buSzPts val="800"/>
                        <a:buFont typeface="Symbol"/>
                        <a:buChar char=""/>
                      </a:pPr>
                      <a:r>
                        <a:rPr lang="tr-TR" sz="2200" dirty="0">
                          <a:effectLst/>
                        </a:rPr>
                        <a:t>Kalkınma Ajansları/İdareleri</a:t>
                      </a:r>
                    </a:p>
                    <a:p>
                      <a:pPr marL="342900" lvl="0" indent="-342900" algn="just">
                        <a:lnSpc>
                          <a:spcPct val="100000"/>
                        </a:lnSpc>
                        <a:spcAft>
                          <a:spcPts val="0"/>
                        </a:spcAft>
                        <a:buSzPts val="800"/>
                        <a:buFont typeface="Symbol"/>
                        <a:buChar char=""/>
                      </a:pPr>
                      <a:r>
                        <a:rPr lang="tr-TR" sz="2200" dirty="0">
                          <a:effectLst/>
                        </a:rPr>
                        <a:t>Meslek Kuruluşları (Dernek, federasyon, birlik vb.)</a:t>
                      </a:r>
                    </a:p>
                    <a:p>
                      <a:pPr marL="342900" lvl="0" indent="-342900" algn="just">
                        <a:lnSpc>
                          <a:spcPct val="100000"/>
                        </a:lnSpc>
                        <a:spcAft>
                          <a:spcPts val="0"/>
                        </a:spcAft>
                        <a:buSzPts val="800"/>
                        <a:buFont typeface="Symbol"/>
                        <a:buChar char=""/>
                      </a:pPr>
                      <a:r>
                        <a:rPr lang="tr-TR" sz="2200" dirty="0">
                          <a:effectLst/>
                        </a:rPr>
                        <a:t>Sanayi Siteleri (eski Küçük Sanayi Siteleri)</a:t>
                      </a:r>
                      <a:endParaRPr lang="tr-TR" sz="2200" dirty="0">
                        <a:effectLst/>
                        <a:latin typeface="Calibri"/>
                        <a:ea typeface="Calibri"/>
                        <a:cs typeface="Times New Roman"/>
                      </a:endParaRPr>
                    </a:p>
                  </a:txBody>
                  <a:tcPr marL="68580" marR="68580" marT="0" marB="0"/>
                </a:tc>
              </a:tr>
              <a:tr h="0">
                <a:tc>
                  <a:txBody>
                    <a:bodyPr/>
                    <a:lstStyle/>
                    <a:p>
                      <a:pPr>
                        <a:lnSpc>
                          <a:spcPct val="100000"/>
                        </a:lnSpc>
                        <a:spcAft>
                          <a:spcPts val="0"/>
                        </a:spcAft>
                      </a:pPr>
                      <a:r>
                        <a:rPr lang="tr-TR" sz="2200" dirty="0">
                          <a:effectLst/>
                        </a:rPr>
                        <a:t>UYGUN ORTAKLAR</a:t>
                      </a:r>
                      <a:endParaRPr lang="tr-TR" sz="2200" dirty="0">
                        <a:effectLst/>
                        <a:latin typeface="Calibri"/>
                        <a:ea typeface="Calibri"/>
                        <a:cs typeface="Times New Roman"/>
                      </a:endParaRPr>
                    </a:p>
                  </a:txBody>
                  <a:tcPr marL="68580" marR="68580" marT="0" marB="0" anchor="ctr"/>
                </a:tc>
                <a:tc>
                  <a:txBody>
                    <a:bodyPr/>
                    <a:lstStyle/>
                    <a:p>
                      <a:pPr marL="342900" lvl="0" indent="-342900" algn="just">
                        <a:lnSpc>
                          <a:spcPct val="100000"/>
                        </a:lnSpc>
                        <a:spcAft>
                          <a:spcPts val="0"/>
                        </a:spcAft>
                        <a:buSzPts val="800"/>
                        <a:buFont typeface="Symbol"/>
                        <a:buChar char=""/>
                      </a:pPr>
                      <a:r>
                        <a:rPr lang="tr-TR" sz="2200" dirty="0">
                          <a:effectLst/>
                        </a:rPr>
                        <a:t>Üniversiteler </a:t>
                      </a:r>
                    </a:p>
                    <a:p>
                      <a:pPr marL="342900" lvl="0" indent="-342900" algn="just">
                        <a:lnSpc>
                          <a:spcPct val="100000"/>
                        </a:lnSpc>
                        <a:spcAft>
                          <a:spcPts val="0"/>
                        </a:spcAft>
                        <a:buSzPts val="800"/>
                        <a:buFont typeface="Symbol"/>
                        <a:buChar char=""/>
                      </a:pPr>
                      <a:r>
                        <a:rPr lang="tr-TR" sz="2200" dirty="0">
                          <a:effectLst/>
                        </a:rPr>
                        <a:t>Valilikler </a:t>
                      </a:r>
                    </a:p>
                    <a:p>
                      <a:pPr marL="342900" lvl="0" indent="-342900" algn="just">
                        <a:lnSpc>
                          <a:spcPct val="100000"/>
                        </a:lnSpc>
                        <a:spcAft>
                          <a:spcPts val="0"/>
                        </a:spcAft>
                        <a:buSzPts val="800"/>
                        <a:buFont typeface="Symbol"/>
                        <a:buChar char=""/>
                      </a:pPr>
                      <a:r>
                        <a:rPr lang="tr-TR" sz="2200" dirty="0">
                          <a:effectLst/>
                        </a:rPr>
                        <a:t>Belediyeler</a:t>
                      </a:r>
                      <a:endParaRPr lang="tr-TR" sz="22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13140704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30622"/>
            <a:ext cx="8229600" cy="490066"/>
          </a:xfrm>
        </p:spPr>
        <p:txBody>
          <a:bodyPr>
            <a:noAutofit/>
          </a:bodyPr>
          <a:lstStyle/>
          <a:p>
            <a:r>
              <a:rPr lang="tr-TR" sz="2800" b="1" dirty="0">
                <a:solidFill>
                  <a:schemeClr val="bg1"/>
                </a:solidFill>
              </a:rPr>
              <a:t>Faaliyet 1.1 İmalat </a:t>
            </a:r>
            <a:r>
              <a:rPr lang="tr-TR" sz="2800" b="1" dirty="0" smtClean="0">
                <a:solidFill>
                  <a:schemeClr val="bg1"/>
                </a:solidFill>
              </a:rPr>
              <a:t>Sanayi</a:t>
            </a:r>
            <a:endParaRPr lang="tr-TR" sz="2800" dirty="0">
              <a:solidFill>
                <a:schemeClr val="bg1"/>
              </a:solidFill>
            </a:endParaRPr>
          </a:p>
        </p:txBody>
      </p:sp>
      <p:graphicFrame>
        <p:nvGraphicFramePr>
          <p:cNvPr id="3" name="Tablo 2"/>
          <p:cNvGraphicFramePr>
            <a:graphicFrameLocks noGrp="1"/>
          </p:cNvGraphicFramePr>
          <p:nvPr>
            <p:extLst>
              <p:ext uri="{D42A27DB-BD31-4B8C-83A1-F6EECF244321}">
                <p14:modId xmlns:p14="http://schemas.microsoft.com/office/powerpoint/2010/main" val="585248172"/>
              </p:ext>
            </p:extLst>
          </p:nvPr>
        </p:nvGraphicFramePr>
        <p:xfrm>
          <a:off x="323528" y="1052736"/>
          <a:ext cx="8684353" cy="4935840"/>
        </p:xfrm>
        <a:graphic>
          <a:graphicData uri="http://schemas.openxmlformats.org/drawingml/2006/table">
            <a:tbl>
              <a:tblPr firstRow="1" firstCol="1" bandRow="1">
                <a:tableStyleId>{5C22544A-7EE6-4342-B048-85BDC9FD1C3A}</a:tableStyleId>
              </a:tblPr>
              <a:tblGrid>
                <a:gridCol w="2808312"/>
                <a:gridCol w="5876041"/>
              </a:tblGrid>
              <a:tr h="1080120">
                <a:tc>
                  <a:txBody>
                    <a:bodyPr/>
                    <a:lstStyle/>
                    <a:p>
                      <a:pPr>
                        <a:lnSpc>
                          <a:spcPct val="115000"/>
                        </a:lnSpc>
                        <a:spcAft>
                          <a:spcPts val="0"/>
                        </a:spcAft>
                      </a:pPr>
                      <a:r>
                        <a:rPr lang="tr-TR" sz="2200" dirty="0">
                          <a:effectLst/>
                        </a:rPr>
                        <a:t>SÜRE</a:t>
                      </a:r>
                      <a:endParaRPr lang="tr-TR" sz="2200" dirty="0">
                        <a:effectLst/>
                        <a:latin typeface="Calibri"/>
                        <a:ea typeface="Calibri"/>
                        <a:cs typeface="Times New Roman"/>
                      </a:endParaRPr>
                    </a:p>
                  </a:txBody>
                  <a:tcPr marL="68580" marR="68580" marT="0" marB="0" anchor="ctr"/>
                </a:tc>
                <a:tc>
                  <a:txBody>
                    <a:bodyPr/>
                    <a:lstStyle/>
                    <a:p>
                      <a:pPr marL="21590" algn="just">
                        <a:lnSpc>
                          <a:spcPct val="115000"/>
                        </a:lnSpc>
                        <a:spcAft>
                          <a:spcPts val="0"/>
                        </a:spcAft>
                      </a:pPr>
                      <a:r>
                        <a:rPr lang="tr-TR" sz="2200">
                          <a:effectLst/>
                        </a:rPr>
                        <a:t>Bu Çağrı altında proje süresi (uygulama dönemi) 36 ayı geçemez.</a:t>
                      </a:r>
                      <a:endParaRPr lang="tr-TR" sz="2200">
                        <a:effectLst/>
                        <a:latin typeface="Calibri"/>
                        <a:ea typeface="Calibri"/>
                        <a:cs typeface="Times New Roman"/>
                      </a:endParaRPr>
                    </a:p>
                  </a:txBody>
                  <a:tcPr marL="68580" marR="68580" marT="0" marB="0"/>
                </a:tc>
              </a:tr>
              <a:tr h="0">
                <a:tc>
                  <a:txBody>
                    <a:bodyPr/>
                    <a:lstStyle/>
                    <a:p>
                      <a:pPr>
                        <a:lnSpc>
                          <a:spcPct val="115000"/>
                        </a:lnSpc>
                        <a:spcAft>
                          <a:spcPts val="0"/>
                        </a:spcAft>
                      </a:pPr>
                      <a:r>
                        <a:rPr lang="tr-TR" sz="2200" dirty="0">
                          <a:effectLst/>
                        </a:rPr>
                        <a:t>SEKTÖRLER</a:t>
                      </a:r>
                      <a:endParaRPr lang="tr-TR" sz="2200" dirty="0">
                        <a:effectLst/>
                        <a:latin typeface="Calibri"/>
                        <a:ea typeface="Calibri"/>
                        <a:cs typeface="Times New Roman"/>
                      </a:endParaRPr>
                    </a:p>
                  </a:txBody>
                  <a:tcPr marL="68580" marR="68580" marT="0" marB="0" anchor="ctr"/>
                </a:tc>
                <a:tc>
                  <a:txBody>
                    <a:bodyPr/>
                    <a:lstStyle/>
                    <a:p>
                      <a:pPr marL="342900" lvl="0" indent="-342900" algn="just">
                        <a:lnSpc>
                          <a:spcPct val="115000"/>
                        </a:lnSpc>
                        <a:spcAft>
                          <a:spcPts val="0"/>
                        </a:spcAft>
                        <a:buSzPts val="800"/>
                        <a:buFont typeface="Symbol"/>
                        <a:buChar char=""/>
                      </a:pPr>
                      <a:r>
                        <a:rPr lang="tr-TR" sz="2200" dirty="0">
                          <a:effectLst/>
                        </a:rPr>
                        <a:t>İmalat Sektörü</a:t>
                      </a:r>
                    </a:p>
                    <a:p>
                      <a:pPr marL="342900" lvl="0" indent="-342900" algn="just">
                        <a:lnSpc>
                          <a:spcPct val="115000"/>
                        </a:lnSpc>
                        <a:spcAft>
                          <a:spcPts val="0"/>
                        </a:spcAft>
                        <a:buSzPts val="800"/>
                        <a:buFont typeface="Symbol"/>
                        <a:buChar char=""/>
                      </a:pPr>
                      <a:r>
                        <a:rPr lang="tr-TR" sz="2200" dirty="0">
                          <a:effectLst/>
                        </a:rPr>
                        <a:t>İmalat sektörünün rekabetçiliğine katkı sağlayan ilgili hizmetler sektörleri (</a:t>
                      </a:r>
                      <a:r>
                        <a:rPr lang="tr-TR" sz="2200" dirty="0" err="1">
                          <a:effectLst/>
                        </a:rPr>
                        <a:t>örn</a:t>
                      </a:r>
                      <a:r>
                        <a:rPr lang="tr-TR" sz="2200" dirty="0">
                          <a:effectLst/>
                        </a:rPr>
                        <a:t>. yenilenebilir enerji üretimi, bilgisayar odaklı hizmetler, mühendislik hizmetleri, tasarım hizmetleri, lojistik vb.)</a:t>
                      </a:r>
                      <a:endParaRPr lang="tr-TR" sz="2200" dirty="0">
                        <a:effectLst/>
                        <a:latin typeface="Calibri"/>
                        <a:ea typeface="Calibri"/>
                        <a:cs typeface="Times New Roman"/>
                      </a:endParaRPr>
                    </a:p>
                  </a:txBody>
                  <a:tcPr marL="68580" marR="68580" marT="0" marB="0"/>
                </a:tc>
              </a:tr>
              <a:tr h="0">
                <a:tc>
                  <a:txBody>
                    <a:bodyPr/>
                    <a:lstStyle/>
                    <a:p>
                      <a:pPr>
                        <a:lnSpc>
                          <a:spcPct val="115000"/>
                        </a:lnSpc>
                        <a:spcAft>
                          <a:spcPts val="0"/>
                        </a:spcAft>
                      </a:pPr>
                      <a:r>
                        <a:rPr lang="tr-TR" sz="2200" dirty="0" smtClean="0">
                          <a:effectLst/>
                          <a:latin typeface="Calibri"/>
                          <a:ea typeface="Calibri"/>
                          <a:cs typeface="Times New Roman"/>
                        </a:rPr>
                        <a:t>UYGUN MALİYETLER</a:t>
                      </a:r>
                      <a:endParaRPr lang="tr-TR" sz="2200" dirty="0">
                        <a:effectLst/>
                        <a:latin typeface="Calibri"/>
                        <a:ea typeface="Calibri"/>
                        <a:cs typeface="Times New Roman"/>
                      </a:endParaRPr>
                    </a:p>
                  </a:txBody>
                  <a:tcPr marL="68580" marR="68580" marT="0" marB="0" anchor="ctr"/>
                </a:tc>
                <a:tc>
                  <a:txBody>
                    <a:bodyPr/>
                    <a:lstStyle/>
                    <a:p>
                      <a:pPr marL="342900" lvl="0" indent="-342900" algn="just">
                        <a:lnSpc>
                          <a:spcPct val="115000"/>
                        </a:lnSpc>
                        <a:spcAft>
                          <a:spcPts val="0"/>
                        </a:spcAft>
                        <a:buSzPts val="800"/>
                        <a:buFont typeface="Symbol"/>
                        <a:buChar char=""/>
                      </a:pPr>
                      <a:r>
                        <a:rPr lang="tr-TR" sz="2200" dirty="0" smtClean="0">
                          <a:effectLst/>
                          <a:latin typeface="Calibri"/>
                          <a:ea typeface="Calibri"/>
                          <a:cs typeface="Times New Roman"/>
                        </a:rPr>
                        <a:t>Tedarik: </a:t>
                      </a:r>
                      <a:r>
                        <a:rPr lang="tr-TR" sz="2200" dirty="0" err="1" smtClean="0">
                          <a:effectLst/>
                          <a:latin typeface="Calibri"/>
                          <a:ea typeface="Calibri"/>
                          <a:cs typeface="Times New Roman"/>
                        </a:rPr>
                        <a:t>Makine,ekipman</a:t>
                      </a:r>
                      <a:r>
                        <a:rPr lang="tr-TR" sz="2200" dirty="0" smtClean="0">
                          <a:effectLst/>
                          <a:latin typeface="Calibri"/>
                          <a:ea typeface="Calibri"/>
                          <a:cs typeface="Times New Roman"/>
                        </a:rPr>
                        <a:t>, </a:t>
                      </a:r>
                      <a:r>
                        <a:rPr lang="tr-TR" sz="2200" dirty="0" err="1" smtClean="0">
                          <a:effectLst/>
                          <a:latin typeface="Calibri"/>
                          <a:ea typeface="Calibri"/>
                          <a:cs typeface="Times New Roman"/>
                        </a:rPr>
                        <a:t>techizat</a:t>
                      </a:r>
                      <a:r>
                        <a:rPr lang="tr-TR" sz="2200" dirty="0" smtClean="0">
                          <a:effectLst/>
                          <a:latin typeface="Calibri"/>
                          <a:ea typeface="Calibri"/>
                          <a:cs typeface="Times New Roman"/>
                        </a:rPr>
                        <a:t> ve bunların</a:t>
                      </a:r>
                      <a:r>
                        <a:rPr lang="tr-TR" sz="2200" baseline="0" dirty="0" smtClean="0">
                          <a:effectLst/>
                          <a:latin typeface="Calibri"/>
                          <a:ea typeface="Calibri"/>
                          <a:cs typeface="Times New Roman"/>
                        </a:rPr>
                        <a:t> kurulumları</a:t>
                      </a:r>
                    </a:p>
                    <a:p>
                      <a:pPr marL="342900" lvl="0" indent="-342900" algn="just">
                        <a:lnSpc>
                          <a:spcPct val="115000"/>
                        </a:lnSpc>
                        <a:spcAft>
                          <a:spcPts val="0"/>
                        </a:spcAft>
                        <a:buSzPts val="800"/>
                        <a:buFont typeface="Symbol"/>
                        <a:buChar char=""/>
                      </a:pPr>
                      <a:r>
                        <a:rPr lang="tr-TR" sz="2200" baseline="0" dirty="0" smtClean="0">
                          <a:effectLst/>
                          <a:latin typeface="Calibri"/>
                          <a:ea typeface="Calibri"/>
                          <a:cs typeface="Times New Roman"/>
                        </a:rPr>
                        <a:t>Teknik Destek: Kapasite geliştirme, eğitim, danışmanlık, analiz, raporlama </a:t>
                      </a:r>
                      <a:r>
                        <a:rPr lang="tr-TR" sz="2200" baseline="0" dirty="0" err="1" smtClean="0">
                          <a:effectLst/>
                          <a:latin typeface="Calibri"/>
                          <a:ea typeface="Calibri"/>
                          <a:cs typeface="Times New Roman"/>
                        </a:rPr>
                        <a:t>v.s</a:t>
                      </a:r>
                      <a:r>
                        <a:rPr lang="tr-TR" sz="2200" baseline="0" dirty="0" smtClean="0">
                          <a:effectLst/>
                          <a:latin typeface="Calibri"/>
                          <a:ea typeface="Calibri"/>
                          <a:cs typeface="Times New Roman"/>
                        </a:rPr>
                        <a:t>.</a:t>
                      </a:r>
                      <a:endParaRPr lang="tr-TR" sz="22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17343494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30622"/>
            <a:ext cx="8229600" cy="490066"/>
          </a:xfrm>
        </p:spPr>
        <p:txBody>
          <a:bodyPr>
            <a:noAutofit/>
          </a:bodyPr>
          <a:lstStyle/>
          <a:p>
            <a:r>
              <a:rPr lang="tr-TR" sz="2800" b="1" dirty="0">
                <a:solidFill>
                  <a:schemeClr val="bg1"/>
                </a:solidFill>
              </a:rPr>
              <a:t>Faaliyet 1.1 İmalat </a:t>
            </a:r>
            <a:r>
              <a:rPr lang="tr-TR" sz="2800" b="1" dirty="0" smtClean="0">
                <a:solidFill>
                  <a:schemeClr val="bg1"/>
                </a:solidFill>
              </a:rPr>
              <a:t>Sanayi</a:t>
            </a:r>
            <a:endParaRPr lang="tr-TR" sz="2800" dirty="0">
              <a:solidFill>
                <a:schemeClr val="bg1"/>
              </a:solidFill>
            </a:endParaRPr>
          </a:p>
        </p:txBody>
      </p:sp>
      <p:graphicFrame>
        <p:nvGraphicFramePr>
          <p:cNvPr id="5" name="Tablo 4"/>
          <p:cNvGraphicFramePr>
            <a:graphicFrameLocks noGrp="1"/>
          </p:cNvGraphicFramePr>
          <p:nvPr>
            <p:extLst>
              <p:ext uri="{D42A27DB-BD31-4B8C-83A1-F6EECF244321}">
                <p14:modId xmlns:p14="http://schemas.microsoft.com/office/powerpoint/2010/main" val="3600752179"/>
              </p:ext>
            </p:extLst>
          </p:nvPr>
        </p:nvGraphicFramePr>
        <p:xfrm>
          <a:off x="467544" y="1052736"/>
          <a:ext cx="8424936" cy="4526280"/>
        </p:xfrm>
        <a:graphic>
          <a:graphicData uri="http://schemas.openxmlformats.org/drawingml/2006/table">
            <a:tbl>
              <a:tblPr firstRow="1" firstCol="1" bandRow="1">
                <a:tableStyleId>{5C22544A-7EE6-4342-B048-85BDC9FD1C3A}</a:tableStyleId>
              </a:tblPr>
              <a:tblGrid>
                <a:gridCol w="3294114"/>
                <a:gridCol w="5130822"/>
              </a:tblGrid>
              <a:tr h="3600400">
                <a:tc>
                  <a:txBody>
                    <a:bodyPr/>
                    <a:lstStyle/>
                    <a:p>
                      <a:pPr>
                        <a:lnSpc>
                          <a:spcPct val="150000"/>
                        </a:lnSpc>
                        <a:spcAft>
                          <a:spcPts val="0"/>
                        </a:spcAft>
                      </a:pPr>
                      <a:r>
                        <a:rPr lang="tr-TR" sz="2200" dirty="0">
                          <a:effectLst/>
                        </a:rPr>
                        <a:t>SONUÇ GÖSTERGELERİ</a:t>
                      </a:r>
                      <a:endParaRPr lang="tr-TR" sz="2200" dirty="0">
                        <a:effectLst/>
                        <a:latin typeface="Calibri"/>
                        <a:ea typeface="Calibri"/>
                        <a:cs typeface="Times New Roman"/>
                      </a:endParaRPr>
                    </a:p>
                  </a:txBody>
                  <a:tcPr marL="68580" marR="68580" marT="0" marB="0" anchor="ctr"/>
                </a:tc>
                <a:tc>
                  <a:txBody>
                    <a:bodyPr/>
                    <a:lstStyle/>
                    <a:p>
                      <a:pPr marL="342900" lvl="0" indent="-342900" algn="just">
                        <a:lnSpc>
                          <a:spcPct val="150000"/>
                        </a:lnSpc>
                        <a:spcAft>
                          <a:spcPts val="0"/>
                        </a:spcAft>
                        <a:buSzPts val="800"/>
                        <a:buFont typeface="Symbol"/>
                        <a:buChar char=""/>
                      </a:pPr>
                      <a:r>
                        <a:rPr lang="tr-TR" sz="2200" b="0" dirty="0">
                          <a:solidFill>
                            <a:schemeClr val="tx1"/>
                          </a:solidFill>
                          <a:effectLst/>
                        </a:rPr>
                        <a:t>Girdi maliyetlerini (enerji dâhil) azaltan KOBİ sayısı,</a:t>
                      </a:r>
                    </a:p>
                    <a:p>
                      <a:pPr marL="342900" lvl="0" indent="-342900" algn="just">
                        <a:lnSpc>
                          <a:spcPct val="150000"/>
                        </a:lnSpc>
                        <a:spcAft>
                          <a:spcPts val="0"/>
                        </a:spcAft>
                        <a:buSzPts val="800"/>
                        <a:buFont typeface="Symbol"/>
                        <a:buChar char=""/>
                      </a:pPr>
                      <a:r>
                        <a:rPr lang="tr-TR" sz="2200" b="0" dirty="0">
                          <a:solidFill>
                            <a:schemeClr val="tx1"/>
                          </a:solidFill>
                          <a:effectLst/>
                        </a:rPr>
                        <a:t>Satışlarını ve/veya ihracatını artıran KOBİ sayısı,</a:t>
                      </a:r>
                    </a:p>
                    <a:p>
                      <a:pPr marL="342900" lvl="0" indent="-342900" algn="just">
                        <a:lnSpc>
                          <a:spcPct val="150000"/>
                        </a:lnSpc>
                        <a:spcAft>
                          <a:spcPts val="0"/>
                        </a:spcAft>
                        <a:buSzPts val="800"/>
                        <a:buFont typeface="Symbol"/>
                        <a:buChar char=""/>
                      </a:pPr>
                      <a:r>
                        <a:rPr lang="tr-TR" sz="2200" b="0" dirty="0">
                          <a:solidFill>
                            <a:schemeClr val="tx1"/>
                          </a:solidFill>
                          <a:effectLst/>
                        </a:rPr>
                        <a:t>Yeni kurulan işletme sayısı,</a:t>
                      </a:r>
                    </a:p>
                    <a:p>
                      <a:pPr marL="342900" lvl="0" indent="-342900" algn="just">
                        <a:lnSpc>
                          <a:spcPct val="150000"/>
                        </a:lnSpc>
                        <a:spcAft>
                          <a:spcPts val="0"/>
                        </a:spcAft>
                        <a:buSzPts val="800"/>
                        <a:buFont typeface="Symbol"/>
                        <a:buChar char=""/>
                      </a:pPr>
                      <a:r>
                        <a:rPr lang="tr-TR" sz="2200" b="0" dirty="0">
                          <a:solidFill>
                            <a:schemeClr val="tx1"/>
                          </a:solidFill>
                          <a:effectLst/>
                        </a:rPr>
                        <a:t>İşletmelerde/kuruluşlarda yaratılan istihdam sayısı,</a:t>
                      </a:r>
                    </a:p>
                    <a:p>
                      <a:pPr marL="342900" lvl="0" indent="-342900" algn="just">
                        <a:lnSpc>
                          <a:spcPct val="150000"/>
                        </a:lnSpc>
                        <a:spcAft>
                          <a:spcPts val="0"/>
                        </a:spcAft>
                        <a:buSzPts val="800"/>
                        <a:buFont typeface="Symbol"/>
                        <a:buChar char=""/>
                      </a:pPr>
                      <a:r>
                        <a:rPr lang="tr-TR" sz="2200" b="0" dirty="0">
                          <a:solidFill>
                            <a:schemeClr val="tx1"/>
                          </a:solidFill>
                          <a:effectLst/>
                        </a:rPr>
                        <a:t>Yeşil yatırım yapan/yeşil çözümler sunan KOBİ sayısı.</a:t>
                      </a:r>
                      <a:endParaRPr lang="tr-TR" sz="2200" b="0" dirty="0">
                        <a:solidFill>
                          <a:schemeClr val="tx1"/>
                        </a:solidFill>
                        <a:effectLst/>
                        <a:latin typeface="Calibri"/>
                        <a:ea typeface="Calibri"/>
                        <a:cs typeface="Times New Roman"/>
                      </a:endParaRPr>
                    </a:p>
                  </a:txBody>
                  <a:tcPr marL="68580" marR="68580" marT="0" marB="0">
                    <a:solidFill>
                      <a:schemeClr val="accent1">
                        <a:lumMod val="20000"/>
                        <a:lumOff val="80000"/>
                      </a:schemeClr>
                    </a:solidFill>
                  </a:tcPr>
                </a:tc>
              </a:tr>
            </a:tbl>
          </a:graphicData>
        </a:graphic>
      </p:graphicFrame>
    </p:spTree>
    <p:extLst>
      <p:ext uri="{BB962C8B-B14F-4D97-AF65-F5344CB8AC3E}">
        <p14:creationId xmlns:p14="http://schemas.microsoft.com/office/powerpoint/2010/main" val="35482269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30622"/>
            <a:ext cx="8229600" cy="490066"/>
          </a:xfrm>
        </p:spPr>
        <p:txBody>
          <a:bodyPr>
            <a:noAutofit/>
          </a:bodyPr>
          <a:lstStyle/>
          <a:p>
            <a:r>
              <a:rPr lang="tr-TR" sz="2800" b="1" dirty="0">
                <a:solidFill>
                  <a:schemeClr val="bg1"/>
                </a:solidFill>
              </a:rPr>
              <a:t>Faaliyet 1.1 İmalat </a:t>
            </a:r>
            <a:r>
              <a:rPr lang="tr-TR" sz="2800" b="1" dirty="0" smtClean="0">
                <a:solidFill>
                  <a:schemeClr val="bg1"/>
                </a:solidFill>
              </a:rPr>
              <a:t>Sanayi</a:t>
            </a:r>
            <a:endParaRPr lang="tr-TR" sz="2800" dirty="0">
              <a:solidFill>
                <a:schemeClr val="bg1"/>
              </a:solidFill>
            </a:endParaRPr>
          </a:p>
        </p:txBody>
      </p:sp>
      <p:graphicFrame>
        <p:nvGraphicFramePr>
          <p:cNvPr id="4" name="Tablo 3"/>
          <p:cNvGraphicFramePr>
            <a:graphicFrameLocks noGrp="1"/>
          </p:cNvGraphicFramePr>
          <p:nvPr>
            <p:extLst>
              <p:ext uri="{D42A27DB-BD31-4B8C-83A1-F6EECF244321}">
                <p14:modId xmlns:p14="http://schemas.microsoft.com/office/powerpoint/2010/main" val="1111124586"/>
              </p:ext>
            </p:extLst>
          </p:nvPr>
        </p:nvGraphicFramePr>
        <p:xfrm>
          <a:off x="467544" y="1412776"/>
          <a:ext cx="8352928" cy="4023360"/>
        </p:xfrm>
        <a:graphic>
          <a:graphicData uri="http://schemas.openxmlformats.org/drawingml/2006/table">
            <a:tbl>
              <a:tblPr firstRow="1" firstCol="1" bandRow="1">
                <a:tableStyleId>{5C22544A-7EE6-4342-B048-85BDC9FD1C3A}</a:tableStyleId>
              </a:tblPr>
              <a:tblGrid>
                <a:gridCol w="3265959"/>
                <a:gridCol w="5086969"/>
              </a:tblGrid>
              <a:tr h="0">
                <a:tc>
                  <a:txBody>
                    <a:bodyPr/>
                    <a:lstStyle/>
                    <a:p>
                      <a:pPr>
                        <a:lnSpc>
                          <a:spcPct val="115000"/>
                        </a:lnSpc>
                        <a:spcAft>
                          <a:spcPts val="0"/>
                        </a:spcAft>
                      </a:pPr>
                      <a:r>
                        <a:rPr lang="tr-TR" sz="2200" dirty="0">
                          <a:effectLst/>
                        </a:rPr>
                        <a:t>ÇIKTI GÖSTERGELERİ</a:t>
                      </a:r>
                      <a:endParaRPr lang="tr-TR" sz="2200" dirty="0">
                        <a:effectLst/>
                        <a:latin typeface="Calibri"/>
                        <a:ea typeface="Calibri"/>
                        <a:cs typeface="Times New Roman"/>
                      </a:endParaRPr>
                    </a:p>
                  </a:txBody>
                  <a:tcPr marL="68580" marR="68580" marT="0" marB="0" anchor="ctr"/>
                </a:tc>
                <a:tc>
                  <a:txBody>
                    <a:bodyPr/>
                    <a:lstStyle/>
                    <a:p>
                      <a:pPr marL="342900" lvl="0" indent="-342900" algn="just">
                        <a:lnSpc>
                          <a:spcPct val="150000"/>
                        </a:lnSpc>
                        <a:spcAft>
                          <a:spcPts val="0"/>
                        </a:spcAft>
                        <a:buSzPts val="800"/>
                        <a:buFont typeface="Symbol"/>
                        <a:buChar char=""/>
                      </a:pPr>
                      <a:r>
                        <a:rPr lang="tr-TR" sz="2200" b="0" dirty="0">
                          <a:solidFill>
                            <a:schemeClr val="tx1"/>
                          </a:solidFill>
                          <a:effectLst/>
                        </a:rPr>
                        <a:t>Kurulan/desteklenen ortak kullanım tesisi sayısı</a:t>
                      </a:r>
                    </a:p>
                    <a:p>
                      <a:pPr marL="342900" lvl="0" indent="-342900" algn="just">
                        <a:lnSpc>
                          <a:spcPct val="150000"/>
                        </a:lnSpc>
                        <a:spcAft>
                          <a:spcPts val="0"/>
                        </a:spcAft>
                        <a:buSzPts val="800"/>
                        <a:buFont typeface="Symbol"/>
                        <a:buChar char=""/>
                      </a:pPr>
                      <a:r>
                        <a:rPr lang="tr-TR" sz="2200" b="0" dirty="0">
                          <a:solidFill>
                            <a:schemeClr val="tx1"/>
                          </a:solidFill>
                          <a:effectLst/>
                        </a:rPr>
                        <a:t>Kurulan/desteklenen ortak kullanım tesislerinden yararlanan KOBİ sayısı</a:t>
                      </a:r>
                    </a:p>
                    <a:p>
                      <a:pPr marL="342900" lvl="0" indent="-342900" algn="just">
                        <a:lnSpc>
                          <a:spcPct val="150000"/>
                        </a:lnSpc>
                        <a:spcAft>
                          <a:spcPts val="0"/>
                        </a:spcAft>
                        <a:buSzPts val="800"/>
                        <a:buFont typeface="Symbol"/>
                        <a:buChar char=""/>
                      </a:pPr>
                      <a:r>
                        <a:rPr lang="tr-TR" sz="2200" b="0" dirty="0">
                          <a:solidFill>
                            <a:schemeClr val="tx1"/>
                          </a:solidFill>
                          <a:effectLst/>
                        </a:rPr>
                        <a:t>Danışmanlık, eğitim rehberlik, danışmanlık vb. destekleri alan KOBİ, başlangıç şirketi ve girişimci sayısı</a:t>
                      </a:r>
                    </a:p>
                    <a:p>
                      <a:pPr marL="342900" lvl="0" indent="-342900" algn="just">
                        <a:lnSpc>
                          <a:spcPct val="150000"/>
                        </a:lnSpc>
                        <a:spcAft>
                          <a:spcPts val="0"/>
                        </a:spcAft>
                        <a:buSzPts val="800"/>
                        <a:buFont typeface="Symbol"/>
                        <a:buChar char=""/>
                      </a:pPr>
                      <a:r>
                        <a:rPr lang="tr-TR" sz="2200" b="0" dirty="0">
                          <a:solidFill>
                            <a:schemeClr val="tx1"/>
                          </a:solidFill>
                          <a:effectLst/>
                        </a:rPr>
                        <a:t>Kurulan/desteklenen küme sayısı</a:t>
                      </a:r>
                      <a:endParaRPr lang="tr-TR" sz="2200" b="0" dirty="0">
                        <a:solidFill>
                          <a:schemeClr val="tx1"/>
                        </a:solidFill>
                        <a:effectLst/>
                        <a:latin typeface="Calibri"/>
                        <a:ea typeface="Calibri"/>
                        <a:cs typeface="Times New Roman"/>
                      </a:endParaRPr>
                    </a:p>
                  </a:txBody>
                  <a:tcPr marL="68580" marR="68580" marT="0" marB="0">
                    <a:solidFill>
                      <a:schemeClr val="accent1">
                        <a:lumMod val="20000"/>
                        <a:lumOff val="80000"/>
                      </a:schemeClr>
                    </a:solidFill>
                  </a:tcPr>
                </a:tc>
              </a:tr>
            </a:tbl>
          </a:graphicData>
        </a:graphic>
      </p:graphicFrame>
    </p:spTree>
    <p:extLst>
      <p:ext uri="{BB962C8B-B14F-4D97-AF65-F5344CB8AC3E}">
        <p14:creationId xmlns:p14="http://schemas.microsoft.com/office/powerpoint/2010/main" val="35482269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30622"/>
            <a:ext cx="8229600" cy="490066"/>
          </a:xfrm>
        </p:spPr>
        <p:txBody>
          <a:bodyPr>
            <a:noAutofit/>
          </a:bodyPr>
          <a:lstStyle/>
          <a:p>
            <a:r>
              <a:rPr lang="tr-TR" sz="2800" b="1" dirty="0">
                <a:solidFill>
                  <a:schemeClr val="bg1"/>
                </a:solidFill>
              </a:rPr>
              <a:t>Faaliyet 1.1 İmalat </a:t>
            </a:r>
            <a:r>
              <a:rPr lang="tr-TR" sz="2800" b="1" dirty="0" smtClean="0">
                <a:solidFill>
                  <a:schemeClr val="bg1"/>
                </a:solidFill>
              </a:rPr>
              <a:t>Sanayi</a:t>
            </a:r>
            <a:endParaRPr lang="tr-TR" sz="2800" dirty="0">
              <a:solidFill>
                <a:schemeClr val="bg1"/>
              </a:solidFill>
            </a:endParaRPr>
          </a:p>
        </p:txBody>
      </p:sp>
      <p:graphicFrame>
        <p:nvGraphicFramePr>
          <p:cNvPr id="4" name="Tablo 3"/>
          <p:cNvGraphicFramePr>
            <a:graphicFrameLocks noGrp="1"/>
          </p:cNvGraphicFramePr>
          <p:nvPr>
            <p:extLst>
              <p:ext uri="{D42A27DB-BD31-4B8C-83A1-F6EECF244321}">
                <p14:modId xmlns:p14="http://schemas.microsoft.com/office/powerpoint/2010/main" val="4045876819"/>
              </p:ext>
            </p:extLst>
          </p:nvPr>
        </p:nvGraphicFramePr>
        <p:xfrm>
          <a:off x="395536" y="1124744"/>
          <a:ext cx="8424936" cy="5029200"/>
        </p:xfrm>
        <a:graphic>
          <a:graphicData uri="http://schemas.openxmlformats.org/drawingml/2006/table">
            <a:tbl>
              <a:tblPr firstRow="1" firstCol="1" bandRow="1">
                <a:tableStyleId>{5C22544A-7EE6-4342-B048-85BDC9FD1C3A}</a:tableStyleId>
              </a:tblPr>
              <a:tblGrid>
                <a:gridCol w="3024336"/>
                <a:gridCol w="5400600"/>
              </a:tblGrid>
              <a:tr h="0">
                <a:tc>
                  <a:txBody>
                    <a:bodyPr/>
                    <a:lstStyle/>
                    <a:p>
                      <a:pPr>
                        <a:lnSpc>
                          <a:spcPct val="115000"/>
                        </a:lnSpc>
                        <a:spcAft>
                          <a:spcPts val="0"/>
                        </a:spcAft>
                      </a:pPr>
                      <a:r>
                        <a:rPr lang="tr-TR" sz="2200" dirty="0">
                          <a:effectLst/>
                        </a:rPr>
                        <a:t>TEMALAR</a:t>
                      </a:r>
                      <a:endParaRPr lang="tr-TR" sz="2200" dirty="0">
                        <a:effectLst/>
                        <a:latin typeface="Calibri"/>
                        <a:ea typeface="Calibri"/>
                        <a:cs typeface="Times New Roman"/>
                      </a:endParaRPr>
                    </a:p>
                  </a:txBody>
                  <a:tcPr marL="68580" marR="68580" marT="0" marB="0" anchor="ctr"/>
                </a:tc>
                <a:tc>
                  <a:txBody>
                    <a:bodyPr/>
                    <a:lstStyle/>
                    <a:p>
                      <a:pPr algn="just">
                        <a:lnSpc>
                          <a:spcPct val="150000"/>
                        </a:lnSpc>
                        <a:spcAft>
                          <a:spcPts val="0"/>
                        </a:spcAft>
                      </a:pPr>
                      <a:r>
                        <a:rPr lang="tr-TR" sz="2200" b="0" dirty="0">
                          <a:solidFill>
                            <a:schemeClr val="tx1"/>
                          </a:solidFill>
                          <a:effectLst/>
                        </a:rPr>
                        <a:t>1. Yeni pazarlara erişim</a:t>
                      </a:r>
                    </a:p>
                    <a:p>
                      <a:pPr algn="just">
                        <a:lnSpc>
                          <a:spcPct val="150000"/>
                        </a:lnSpc>
                        <a:spcAft>
                          <a:spcPts val="0"/>
                        </a:spcAft>
                      </a:pPr>
                      <a:r>
                        <a:rPr lang="tr-TR" sz="2200" b="0" dirty="0">
                          <a:solidFill>
                            <a:schemeClr val="tx1"/>
                          </a:solidFill>
                          <a:effectLst/>
                        </a:rPr>
                        <a:t>2. Sanayinin ithalata olan bağımlılığının azaltılması ve ihracatın artması</a:t>
                      </a:r>
                    </a:p>
                    <a:p>
                      <a:pPr algn="just">
                        <a:lnSpc>
                          <a:spcPct val="150000"/>
                        </a:lnSpc>
                        <a:spcAft>
                          <a:spcPts val="0"/>
                        </a:spcAft>
                      </a:pPr>
                      <a:r>
                        <a:rPr lang="tr-TR" sz="2200" b="0" dirty="0">
                          <a:solidFill>
                            <a:schemeClr val="tx1"/>
                          </a:solidFill>
                          <a:effectLst/>
                        </a:rPr>
                        <a:t>3. Yeni ürünler (yenilikçi ürünler)</a:t>
                      </a:r>
                    </a:p>
                    <a:p>
                      <a:pPr algn="just">
                        <a:lnSpc>
                          <a:spcPct val="150000"/>
                        </a:lnSpc>
                        <a:spcAft>
                          <a:spcPts val="0"/>
                        </a:spcAft>
                      </a:pPr>
                      <a:r>
                        <a:rPr lang="tr-TR" sz="2200" b="0" dirty="0">
                          <a:solidFill>
                            <a:schemeClr val="tx1"/>
                          </a:solidFill>
                          <a:effectLst/>
                        </a:rPr>
                        <a:t>4. Çıktı lojistiği ve yeni satış yöntemleri</a:t>
                      </a:r>
                    </a:p>
                    <a:p>
                      <a:pPr algn="just">
                        <a:lnSpc>
                          <a:spcPct val="150000"/>
                        </a:lnSpc>
                        <a:spcAft>
                          <a:spcPts val="0"/>
                        </a:spcAft>
                      </a:pPr>
                      <a:r>
                        <a:rPr lang="tr-TR" sz="2200" b="0" dirty="0">
                          <a:solidFill>
                            <a:schemeClr val="tx1"/>
                          </a:solidFill>
                          <a:effectLst/>
                        </a:rPr>
                        <a:t>5. Girdi lojistiği ve yeni alım yöntemleri</a:t>
                      </a:r>
                    </a:p>
                    <a:p>
                      <a:pPr algn="just">
                        <a:lnSpc>
                          <a:spcPct val="150000"/>
                        </a:lnSpc>
                        <a:spcAft>
                          <a:spcPts val="0"/>
                        </a:spcAft>
                      </a:pPr>
                      <a:r>
                        <a:rPr lang="tr-TR" sz="2200" b="0" dirty="0">
                          <a:solidFill>
                            <a:schemeClr val="tx1"/>
                          </a:solidFill>
                          <a:effectLst/>
                        </a:rPr>
                        <a:t>6. Uzmanlaşma, ağ oluşturma ve işbirliği</a:t>
                      </a:r>
                    </a:p>
                    <a:p>
                      <a:pPr algn="just">
                        <a:lnSpc>
                          <a:spcPct val="150000"/>
                        </a:lnSpc>
                        <a:spcAft>
                          <a:spcPts val="0"/>
                        </a:spcAft>
                      </a:pPr>
                      <a:r>
                        <a:rPr lang="tr-TR" sz="2200" b="0" dirty="0">
                          <a:solidFill>
                            <a:schemeClr val="tx1"/>
                          </a:solidFill>
                          <a:effectLst/>
                        </a:rPr>
                        <a:t>7. Akıllı imalat - Sanayi 4.0 </a:t>
                      </a:r>
                    </a:p>
                    <a:p>
                      <a:pPr algn="just">
                        <a:lnSpc>
                          <a:spcPct val="150000"/>
                        </a:lnSpc>
                        <a:spcAft>
                          <a:spcPts val="0"/>
                        </a:spcAft>
                      </a:pPr>
                      <a:r>
                        <a:rPr lang="tr-TR" sz="2200" b="0" dirty="0">
                          <a:solidFill>
                            <a:schemeClr val="tx1"/>
                          </a:solidFill>
                          <a:effectLst/>
                        </a:rPr>
                        <a:t>8. Maliyet optimizasyonu</a:t>
                      </a:r>
                    </a:p>
                    <a:p>
                      <a:pPr algn="just">
                        <a:lnSpc>
                          <a:spcPct val="150000"/>
                        </a:lnSpc>
                        <a:spcAft>
                          <a:spcPts val="0"/>
                        </a:spcAft>
                      </a:pPr>
                      <a:r>
                        <a:rPr lang="tr-TR" sz="2200" b="0" dirty="0">
                          <a:solidFill>
                            <a:schemeClr val="tx1"/>
                          </a:solidFill>
                          <a:effectLst/>
                        </a:rPr>
                        <a:t>9. Kaynak verimliliği</a:t>
                      </a:r>
                      <a:endParaRPr lang="tr-TR" sz="2200" b="0" dirty="0">
                        <a:solidFill>
                          <a:schemeClr val="tx1"/>
                        </a:solidFill>
                        <a:effectLst/>
                        <a:latin typeface="Calibri"/>
                        <a:ea typeface="Calibri"/>
                        <a:cs typeface="Times New Roman"/>
                      </a:endParaRPr>
                    </a:p>
                  </a:txBody>
                  <a:tcPr marL="68580" marR="68580" marT="0" marB="0">
                    <a:solidFill>
                      <a:schemeClr val="accent1">
                        <a:lumMod val="20000"/>
                        <a:lumOff val="80000"/>
                      </a:schemeClr>
                    </a:solidFill>
                  </a:tcPr>
                </a:tc>
              </a:tr>
            </a:tbl>
          </a:graphicData>
        </a:graphic>
      </p:graphicFrame>
    </p:spTree>
    <p:extLst>
      <p:ext uri="{BB962C8B-B14F-4D97-AF65-F5344CB8AC3E}">
        <p14:creationId xmlns:p14="http://schemas.microsoft.com/office/powerpoint/2010/main" val="354822694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1029</TotalTime>
  <Words>2241</Words>
  <Application>Microsoft Office PowerPoint</Application>
  <PresentationFormat>Ekran Gösterisi (4:3)</PresentationFormat>
  <Paragraphs>250</Paragraphs>
  <Slides>32</Slides>
  <Notes>1</Notes>
  <HiddenSlides>0</HiddenSlides>
  <MMClips>0</MMClips>
  <ScaleCrop>false</ScaleCrop>
  <HeadingPairs>
    <vt:vector size="4" baseType="variant">
      <vt:variant>
        <vt:lpstr>Tema</vt:lpstr>
      </vt:variant>
      <vt:variant>
        <vt:i4>1</vt:i4>
      </vt:variant>
      <vt:variant>
        <vt:lpstr>Slayt Başlıkları</vt:lpstr>
      </vt:variant>
      <vt:variant>
        <vt:i4>32</vt:i4>
      </vt:variant>
    </vt:vector>
  </HeadingPairs>
  <TitlesOfParts>
    <vt:vector size="33" baseType="lpstr">
      <vt:lpstr>Ofis Teması</vt:lpstr>
      <vt:lpstr>PowerPoint Sunusu</vt:lpstr>
      <vt:lpstr>PowerPoint Sunusu</vt:lpstr>
      <vt:lpstr>PowerPoint Sunusu</vt:lpstr>
      <vt:lpstr>Faaliyet 1.1 İmalat Sanayi</vt:lpstr>
      <vt:lpstr>Faaliyet 1.1 İmalat Sanayi</vt:lpstr>
      <vt:lpstr>Faaliyet 1.1 İmalat Sanayi</vt:lpstr>
      <vt:lpstr>Faaliyet 1.1 İmalat Sanayi</vt:lpstr>
      <vt:lpstr>Faaliyet 1.1 İmalat Sanayi</vt:lpstr>
      <vt:lpstr>Faaliyet 1.1 İmalat Sanayi</vt:lpstr>
      <vt:lpstr>Faaliyet 1.1 İmalat Sanayi</vt:lpstr>
      <vt:lpstr>Faaliyet 2.1 Araştırma ve Geliştirme</vt:lpstr>
      <vt:lpstr>Faaliyet 2.1 Araştırma ve Geliştirme</vt:lpstr>
      <vt:lpstr>Faaliyet 2.1 Araştırma ve Geliştirme</vt:lpstr>
      <vt:lpstr>Faaliyet 2.1 Araştırma ve Geliştirme</vt:lpstr>
      <vt:lpstr>Faaliyet 2.1 Araştırma ve Geliştirme</vt:lpstr>
      <vt:lpstr>Faaliyet 2.1 Araştırma ve Geliştirme</vt:lpstr>
      <vt:lpstr>Faaliyet 2.1 Araştırma ve Geliştirme</vt:lpstr>
      <vt:lpstr>Faaliyet 2.1 Araştırma ve Geliştirme</vt:lpstr>
      <vt:lpstr>Faaliyet 2.1 Araştırma ve Geliştirme</vt:lpstr>
      <vt:lpstr>Faaliyet 2.2 Teknoloji Transferi ve Ticarileşme</vt:lpstr>
      <vt:lpstr>Faaliyet 2.2 Teknoloji Transferi ve Ticarileşme</vt:lpstr>
      <vt:lpstr>Faaliyet 2.2 Teknoloji Transferi ve Ticarileşme</vt:lpstr>
      <vt:lpstr>Faaliyet 2.2 Teknoloji Transferi ve Ticarileşme</vt:lpstr>
      <vt:lpstr>Faaliyet 2.2 Teknoloji Transferi ve Ticarileşme</vt:lpstr>
      <vt:lpstr>Faaliyet 2.2 Teknoloji Transferi ve Ticarileşme</vt:lpstr>
      <vt:lpstr>Faaliyet 2.2 Teknoloji Transferi ve Ticarileşme</vt:lpstr>
      <vt:lpstr>Faaliyet 2.2 Teknoloji Transferi ve Ticarileşme</vt:lpstr>
      <vt:lpstr>Faaliyet 2.2 Teknoloji Transferi ve Ticarileşme</vt:lpstr>
      <vt:lpstr>PowerPoint Sunusu</vt:lpstr>
      <vt:lpstr>Yöntem</vt:lpstr>
      <vt:lpstr>Süreç</vt:lpstr>
      <vt:lpstr>Teşekkür Ederim…</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OĞUZ ALİBEKİROĞLU</dc:creator>
  <cp:lastModifiedBy>OGUZ ALIBEKIROGLU</cp:lastModifiedBy>
  <cp:revision>22</cp:revision>
  <dcterms:created xsi:type="dcterms:W3CDTF">2017-04-13T05:48:03Z</dcterms:created>
  <dcterms:modified xsi:type="dcterms:W3CDTF">2017-04-17T10:40:09Z</dcterms:modified>
</cp:coreProperties>
</file>