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48" r:id="rId2"/>
  </p:sldMasterIdLst>
  <p:notesMasterIdLst>
    <p:notesMasterId r:id="rId21"/>
  </p:notesMasterIdLst>
  <p:handoutMasterIdLst>
    <p:handoutMasterId r:id="rId22"/>
  </p:handoutMasterIdLst>
  <p:sldIdLst>
    <p:sldId id="456" r:id="rId3"/>
    <p:sldId id="426" r:id="rId4"/>
    <p:sldId id="457" r:id="rId5"/>
    <p:sldId id="466" r:id="rId6"/>
    <p:sldId id="467" r:id="rId7"/>
    <p:sldId id="468" r:id="rId8"/>
    <p:sldId id="469" r:id="rId9"/>
    <p:sldId id="465" r:id="rId10"/>
    <p:sldId id="460" r:id="rId11"/>
    <p:sldId id="462" r:id="rId12"/>
    <p:sldId id="463" r:id="rId13"/>
    <p:sldId id="464" r:id="rId14"/>
    <p:sldId id="470" r:id="rId15"/>
    <p:sldId id="471" r:id="rId16"/>
    <p:sldId id="472" r:id="rId17"/>
    <p:sldId id="473" r:id="rId18"/>
    <p:sldId id="474" r:id="rId19"/>
    <p:sldId id="461" r:id="rId20"/>
  </p:sldIdLst>
  <p:sldSz cx="9144000" cy="6858000" type="screen4x3"/>
  <p:notesSz cx="6724650" cy="9774238"/>
  <p:defaultTextStyle>
    <a:defPPr>
      <a:defRPr lang="en-US"/>
    </a:defPPr>
    <a:lvl1pPr algn="l" rtl="0" eaLnBrk="0" fontAlgn="base" hangingPunct="0">
      <a:spcBef>
        <a:spcPct val="0"/>
      </a:spcBef>
      <a:spcAft>
        <a:spcPct val="0"/>
      </a:spcAft>
      <a:defRPr sz="2400" b="1" kern="1200">
        <a:solidFill>
          <a:srgbClr val="FFFFFF"/>
        </a:solidFill>
        <a:latin typeface="Arial" charset="0"/>
        <a:ea typeface="+mn-ea"/>
        <a:cs typeface="+mn-cs"/>
      </a:defRPr>
    </a:lvl1pPr>
    <a:lvl2pPr marL="457200" algn="l" rtl="0" eaLnBrk="0" fontAlgn="base" hangingPunct="0">
      <a:spcBef>
        <a:spcPct val="0"/>
      </a:spcBef>
      <a:spcAft>
        <a:spcPct val="0"/>
      </a:spcAft>
      <a:defRPr sz="2400" b="1" kern="1200">
        <a:solidFill>
          <a:srgbClr val="FFFFFF"/>
        </a:solidFill>
        <a:latin typeface="Arial" charset="0"/>
        <a:ea typeface="+mn-ea"/>
        <a:cs typeface="+mn-cs"/>
      </a:defRPr>
    </a:lvl2pPr>
    <a:lvl3pPr marL="914400" algn="l" rtl="0" eaLnBrk="0" fontAlgn="base" hangingPunct="0">
      <a:spcBef>
        <a:spcPct val="0"/>
      </a:spcBef>
      <a:spcAft>
        <a:spcPct val="0"/>
      </a:spcAft>
      <a:defRPr sz="2400" b="1" kern="1200">
        <a:solidFill>
          <a:srgbClr val="FFFFFF"/>
        </a:solidFill>
        <a:latin typeface="Arial" charset="0"/>
        <a:ea typeface="+mn-ea"/>
        <a:cs typeface="+mn-cs"/>
      </a:defRPr>
    </a:lvl3pPr>
    <a:lvl4pPr marL="1371600" algn="l" rtl="0" eaLnBrk="0" fontAlgn="base" hangingPunct="0">
      <a:spcBef>
        <a:spcPct val="0"/>
      </a:spcBef>
      <a:spcAft>
        <a:spcPct val="0"/>
      </a:spcAft>
      <a:defRPr sz="2400" b="1" kern="1200">
        <a:solidFill>
          <a:srgbClr val="FFFFFF"/>
        </a:solidFill>
        <a:latin typeface="Arial" charset="0"/>
        <a:ea typeface="+mn-ea"/>
        <a:cs typeface="+mn-cs"/>
      </a:defRPr>
    </a:lvl4pPr>
    <a:lvl5pPr marL="1828800" algn="l" rtl="0" eaLnBrk="0" fontAlgn="base" hangingPunct="0">
      <a:spcBef>
        <a:spcPct val="0"/>
      </a:spcBef>
      <a:spcAft>
        <a:spcPct val="0"/>
      </a:spcAft>
      <a:defRPr sz="2400" b="1" kern="1200">
        <a:solidFill>
          <a:srgbClr val="FFFFFF"/>
        </a:solidFill>
        <a:latin typeface="Arial" charset="0"/>
        <a:ea typeface="+mn-ea"/>
        <a:cs typeface="+mn-cs"/>
      </a:defRPr>
    </a:lvl5pPr>
    <a:lvl6pPr marL="2286000" algn="l" defTabSz="914400" rtl="0" eaLnBrk="1" latinLnBrk="0" hangingPunct="1">
      <a:defRPr sz="2400" b="1" kern="1200">
        <a:solidFill>
          <a:srgbClr val="FFFFFF"/>
        </a:solidFill>
        <a:latin typeface="Arial" charset="0"/>
        <a:ea typeface="+mn-ea"/>
        <a:cs typeface="+mn-cs"/>
      </a:defRPr>
    </a:lvl6pPr>
    <a:lvl7pPr marL="2743200" algn="l" defTabSz="914400" rtl="0" eaLnBrk="1" latinLnBrk="0" hangingPunct="1">
      <a:defRPr sz="2400" b="1" kern="1200">
        <a:solidFill>
          <a:srgbClr val="FFFFFF"/>
        </a:solidFill>
        <a:latin typeface="Arial" charset="0"/>
        <a:ea typeface="+mn-ea"/>
        <a:cs typeface="+mn-cs"/>
      </a:defRPr>
    </a:lvl7pPr>
    <a:lvl8pPr marL="3200400" algn="l" defTabSz="914400" rtl="0" eaLnBrk="1" latinLnBrk="0" hangingPunct="1">
      <a:defRPr sz="2400" b="1" kern="1200">
        <a:solidFill>
          <a:srgbClr val="FFFFFF"/>
        </a:solidFill>
        <a:latin typeface="Arial" charset="0"/>
        <a:ea typeface="+mn-ea"/>
        <a:cs typeface="+mn-cs"/>
      </a:defRPr>
    </a:lvl8pPr>
    <a:lvl9pPr marL="3657600" algn="l" defTabSz="914400" rtl="0" eaLnBrk="1" latinLnBrk="0" hangingPunct="1">
      <a:defRPr sz="2400" b="1"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416"/>
    <a:srgbClr val="CCFFFF"/>
    <a:srgbClr val="FFFF99"/>
    <a:srgbClr val="CC99FF"/>
    <a:srgbClr val="33CCCC"/>
    <a:srgbClr val="FFFFFF"/>
    <a:srgbClr val="FF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9712" autoAdjust="0"/>
  </p:normalViewPr>
  <p:slideViewPr>
    <p:cSldViewPr snapToGrid="0">
      <p:cViewPr varScale="1">
        <p:scale>
          <a:sx n="92" d="100"/>
          <a:sy n="92"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1836" y="-9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FFC9C3CC-9597-47F1-A667-AF5685A8ECE1}" type="presOf" srcId="{9D4E730C-A576-402D-A699-7D7820A0E89A}" destId="{A312C754-F549-4D61-BCEB-B6DA573E91B9}"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A078AFF9-7CD8-444C-B310-F2412F1B729C}" type="presOf" srcId="{557DCDCA-CDEE-440D-8BD5-C85FDFC53F90}" destId="{68412632-0E80-4093-B135-2D9A20AA473F}" srcOrd="0" destOrd="0" presId="urn:microsoft.com/office/officeart/2005/8/layout/process1"/>
    <dgm:cxn modelId="{BB389E88-583C-4D1A-AA52-B9EB35478472}"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47E16377-2FBE-40C0-B564-7EA427BF93DA}" type="presOf" srcId="{557DCDCA-CDEE-440D-8BD5-C85FDFC53F90}" destId="{68412632-0E80-4093-B135-2D9A20AA473F}" srcOrd="0" destOrd="0" presId="urn:microsoft.com/office/officeart/2005/8/layout/process1"/>
    <dgm:cxn modelId="{95D0352C-6E36-4E9F-AB36-619E644D6D47}" type="presOf" srcId="{9D4E730C-A576-402D-A699-7D7820A0E89A}" destId="{A312C754-F549-4D61-BCEB-B6DA573E91B9}"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E52EA597-854B-4CC0-ABC3-230766B4BF2C}"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41B2B5F1-3967-4817-A74F-99741C2FA392}" type="presOf" srcId="{9D4E730C-A576-402D-A699-7D7820A0E89A}" destId="{A312C754-F549-4D61-BCEB-B6DA573E91B9}" srcOrd="0" destOrd="0" presId="urn:microsoft.com/office/officeart/2005/8/layout/process1"/>
    <dgm:cxn modelId="{435AF227-6214-415D-9CEB-D24E321D5382}" type="presOf" srcId="{557DCDCA-CDEE-440D-8BD5-C85FDFC53F90}" destId="{68412632-0E80-4093-B135-2D9A20AA473F}"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87C80B63-8241-4CC6-9412-947E675EEEBF}"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D11C1F92-F39F-4EED-B1D4-173E96216E99}" type="presOf" srcId="{557DCDCA-CDEE-440D-8BD5-C85FDFC53F90}" destId="{68412632-0E80-4093-B135-2D9A20AA473F}" srcOrd="0" destOrd="0" presId="urn:microsoft.com/office/officeart/2005/8/layout/process1"/>
    <dgm:cxn modelId="{EF138967-8D3B-4EA0-A3EA-3A92907FF58E}" type="presOf" srcId="{9D4E730C-A576-402D-A699-7D7820A0E89A}" destId="{A312C754-F549-4D61-BCEB-B6DA573E91B9}"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CE9B5DBE-CA93-4726-B198-6266867EDB09}"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BE33836A-3B5B-40E4-AB81-0763F1C3873D}" srcId="{9D4E730C-A576-402D-A699-7D7820A0E89A}" destId="{557DCDCA-CDEE-440D-8BD5-C85FDFC53F90}" srcOrd="0" destOrd="0" parTransId="{B0FBA1F4-8878-48E4-8554-4EC582AF4EF9}" sibTransId="{13C9B0E5-4BC1-4D18-9A41-B2D8B2776777}"/>
    <dgm:cxn modelId="{B2AF4E9F-028B-447D-B27F-AC7C120104A8}" type="presOf" srcId="{557DCDCA-CDEE-440D-8BD5-C85FDFC53F90}" destId="{68412632-0E80-4093-B135-2D9A20AA473F}" srcOrd="0" destOrd="0" presId="urn:microsoft.com/office/officeart/2005/8/layout/process1"/>
    <dgm:cxn modelId="{3321FC39-05AE-495E-A019-183E34C78FCC}" type="presOf" srcId="{9D4E730C-A576-402D-A699-7D7820A0E89A}" destId="{A312C754-F549-4D61-BCEB-B6DA573E91B9}" srcOrd="0" destOrd="0" presId="urn:microsoft.com/office/officeart/2005/8/layout/process1"/>
    <dgm:cxn modelId="{417A0D97-3E33-4F1A-BD0C-F3991D79EA84}"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D4346085-772F-47B9-8226-5B0AA54617A0}" type="presOf" srcId="{9D4E730C-A576-402D-A699-7D7820A0E89A}" destId="{A312C754-F549-4D61-BCEB-B6DA573E91B9}" srcOrd="0" destOrd="0" presId="urn:microsoft.com/office/officeart/2005/8/layout/process1"/>
    <dgm:cxn modelId="{ED17753F-95A9-4A6B-AFB7-C75496E309E8}" type="presOf" srcId="{557DCDCA-CDEE-440D-8BD5-C85FDFC53F90}" destId="{68412632-0E80-4093-B135-2D9A20AA473F}"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DF3335B8-C289-4137-8415-4203970B1C3F}"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BE33836A-3B5B-40E4-AB81-0763F1C3873D}" srcId="{9D4E730C-A576-402D-A699-7D7820A0E89A}" destId="{557DCDCA-CDEE-440D-8BD5-C85FDFC53F90}" srcOrd="0" destOrd="0" parTransId="{B0FBA1F4-8878-48E4-8554-4EC582AF4EF9}" sibTransId="{13C9B0E5-4BC1-4D18-9A41-B2D8B2776777}"/>
    <dgm:cxn modelId="{842AB209-5AD8-4295-B677-0B9F553203B5}" type="presOf" srcId="{557DCDCA-CDEE-440D-8BD5-C85FDFC53F90}" destId="{68412632-0E80-4093-B135-2D9A20AA473F}" srcOrd="0" destOrd="0" presId="urn:microsoft.com/office/officeart/2005/8/layout/process1"/>
    <dgm:cxn modelId="{B22DC895-7EB0-4DB5-8B16-164A31C36757}" type="presOf" srcId="{9D4E730C-A576-402D-A699-7D7820A0E89A}" destId="{A312C754-F549-4D61-BCEB-B6DA573E91B9}" srcOrd="0" destOrd="0" presId="urn:microsoft.com/office/officeart/2005/8/layout/process1"/>
    <dgm:cxn modelId="{6637416B-DA21-4776-9108-3E38B1811507}"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035B0148-0D38-47C4-B725-76F6EAD8B5D7}" type="presOf" srcId="{557DCDCA-CDEE-440D-8BD5-C85FDFC53F90}" destId="{68412632-0E80-4093-B135-2D9A20AA473F}"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F1228933-397A-4479-8068-DE9A573EE65A}" type="presOf" srcId="{9D4E730C-A576-402D-A699-7D7820A0E89A}" destId="{A312C754-F549-4D61-BCEB-B6DA573E91B9}" srcOrd="0" destOrd="0" presId="urn:microsoft.com/office/officeart/2005/8/layout/process1"/>
    <dgm:cxn modelId="{C1B7A89F-E239-4669-B7BE-68733718C490}"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BAC602FC-6178-4262-8353-AE73FEC2DBE8}" type="presOf" srcId="{557DCDCA-CDEE-440D-8BD5-C85FDFC53F90}" destId="{68412632-0E80-4093-B135-2D9A20AA473F}" srcOrd="0" destOrd="0" presId="urn:microsoft.com/office/officeart/2005/8/layout/process1"/>
    <dgm:cxn modelId="{78C58354-67DB-4E17-B514-38737CD196A4}" type="presOf" srcId="{9D4E730C-A576-402D-A699-7D7820A0E89A}" destId="{A312C754-F549-4D61-BCEB-B6DA573E91B9}"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02E77D84-3C36-4DBC-AA35-75BA883E00D5}"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0C74F772-A0C1-43E8-B1F5-4322C07F8E01}" type="presOf" srcId="{9D4E730C-A576-402D-A699-7D7820A0E89A}" destId="{A312C754-F549-4D61-BCEB-B6DA573E91B9}" srcOrd="0" destOrd="0" presId="urn:microsoft.com/office/officeart/2005/8/layout/process1"/>
    <dgm:cxn modelId="{CC6CCEF3-1B50-4A8B-A1BC-5AE500FEFBE7}" type="presOf" srcId="{557DCDCA-CDEE-440D-8BD5-C85FDFC53F90}" destId="{68412632-0E80-4093-B135-2D9A20AA473F}"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560CE328-B595-438A-9E70-FFC974BDFB1B}"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BA062E35-AF06-4C62-92D6-BB3202704464}" type="presOf" srcId="{557DCDCA-CDEE-440D-8BD5-C85FDFC53F90}" destId="{68412632-0E80-4093-B135-2D9A20AA473F}"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10A68906-B6DD-4623-8225-6ECAD1DDB63F}" type="presOf" srcId="{9D4E730C-A576-402D-A699-7D7820A0E89A}" destId="{A312C754-F549-4D61-BCEB-B6DA573E91B9}" srcOrd="0" destOrd="0" presId="urn:microsoft.com/office/officeart/2005/8/layout/process1"/>
    <dgm:cxn modelId="{A9892E34-52FE-4E15-B3C8-078B351E30FC}"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BE33836A-3B5B-40E4-AB81-0763F1C3873D}" srcId="{9D4E730C-A576-402D-A699-7D7820A0E89A}" destId="{557DCDCA-CDEE-440D-8BD5-C85FDFC53F90}" srcOrd="0" destOrd="0" parTransId="{B0FBA1F4-8878-48E4-8554-4EC582AF4EF9}" sibTransId="{13C9B0E5-4BC1-4D18-9A41-B2D8B2776777}"/>
    <dgm:cxn modelId="{F41B7326-E467-4AA4-9DB3-77D6620E3D09}" type="presOf" srcId="{9D4E730C-A576-402D-A699-7D7820A0E89A}" destId="{A312C754-F549-4D61-BCEB-B6DA573E91B9}" srcOrd="0" destOrd="0" presId="urn:microsoft.com/office/officeart/2005/8/layout/process1"/>
    <dgm:cxn modelId="{CBA8A3F9-5F7C-4958-8D38-D5DECE950C03}" type="presOf" srcId="{557DCDCA-CDEE-440D-8BD5-C85FDFC53F90}" destId="{68412632-0E80-4093-B135-2D9A20AA473F}" srcOrd="0" destOrd="0" presId="urn:microsoft.com/office/officeart/2005/8/layout/process1"/>
    <dgm:cxn modelId="{2CBBDA44-20FE-4233-AFAA-5F5BC15AE11E}"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91F954D7-CC00-472B-99CC-D4D6F047ADBD}" type="presOf" srcId="{557DCDCA-CDEE-440D-8BD5-C85FDFC53F90}" destId="{68412632-0E80-4093-B135-2D9A20AA473F}"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9FF08CD6-D3C7-4069-AFD9-D52E622C9937}" type="presOf" srcId="{9D4E730C-A576-402D-A699-7D7820A0E89A}" destId="{A312C754-F549-4D61-BCEB-B6DA573E91B9}" srcOrd="0" destOrd="0" presId="urn:microsoft.com/office/officeart/2005/8/layout/process1"/>
    <dgm:cxn modelId="{6B59F510-7AAD-4809-8508-ACB354ABD559}"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BE33836A-3B5B-40E4-AB81-0763F1C3873D}" srcId="{9D4E730C-A576-402D-A699-7D7820A0E89A}" destId="{557DCDCA-CDEE-440D-8BD5-C85FDFC53F90}" srcOrd="0" destOrd="0" parTransId="{B0FBA1F4-8878-48E4-8554-4EC582AF4EF9}" sibTransId="{13C9B0E5-4BC1-4D18-9A41-B2D8B2776777}"/>
    <dgm:cxn modelId="{2F060710-A487-40EE-8008-CE3BB35BB038}" type="presOf" srcId="{557DCDCA-CDEE-440D-8BD5-C85FDFC53F90}" destId="{68412632-0E80-4093-B135-2D9A20AA473F}" srcOrd="0" destOrd="0" presId="urn:microsoft.com/office/officeart/2005/8/layout/process1"/>
    <dgm:cxn modelId="{AB6C60DE-5607-47F9-8628-9051959C21C2}" type="presOf" srcId="{9D4E730C-A576-402D-A699-7D7820A0E89A}" destId="{A312C754-F549-4D61-BCEB-B6DA573E91B9}" srcOrd="0" destOrd="0" presId="urn:microsoft.com/office/officeart/2005/8/layout/process1"/>
    <dgm:cxn modelId="{11F573C6-93E6-4988-AF8C-6B51B5D221C6}"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A9BF3F9C-9CDF-4A27-9CBC-3F90F72BA0A9}" type="presOf" srcId="{9D4E730C-A576-402D-A699-7D7820A0E89A}" destId="{A312C754-F549-4D61-BCEB-B6DA573E91B9}" srcOrd="0" destOrd="0" presId="urn:microsoft.com/office/officeart/2005/8/layout/process1"/>
    <dgm:cxn modelId="{F100EEBE-DE30-4F2B-9B6A-43A8DB059C0A}" type="presOf" srcId="{557DCDCA-CDEE-440D-8BD5-C85FDFC53F90}" destId="{68412632-0E80-4093-B135-2D9A20AA473F}"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EBF4FC24-B30F-46FD-A4BD-CD9BD66628C8}"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4E730C-A576-402D-A699-7D7820A0E89A}" type="doc">
      <dgm:prSet loTypeId="urn:microsoft.com/office/officeart/2005/8/layout/process1" loCatId="process" qsTypeId="urn:microsoft.com/office/officeart/2005/8/quickstyle/3d9" qsCatId="3D" csTypeId="urn:microsoft.com/office/officeart/2005/8/colors/accent1_2" csCatId="accent1" phldr="1"/>
      <dgm:spPr/>
      <dgm:t>
        <a:bodyPr/>
        <a:lstStyle/>
        <a:p>
          <a:endParaRPr lang="tr-TR"/>
        </a:p>
      </dgm:t>
    </dgm:pt>
    <dgm:pt modelId="{557DCDCA-CDEE-440D-8BD5-C85FDFC53F90}">
      <dgm:prSet custT="1"/>
      <dgm:spPr/>
      <dgm:t>
        <a:bodyPr/>
        <a:lstStyle/>
        <a:p>
          <a:pPr rtl="0"/>
          <a:r>
            <a:rPr lang="tr-TR" sz="3200" b="1" dirty="0" smtClean="0"/>
            <a:t>Hatay Sosyal Güvenlik İl Müdürlüğü</a:t>
          </a:r>
          <a:endParaRPr lang="tr-TR" sz="3200" dirty="0"/>
        </a:p>
      </dgm:t>
    </dgm:pt>
    <dgm:pt modelId="{B0FBA1F4-8878-48E4-8554-4EC582AF4EF9}" type="parTrans" cxnId="{BE33836A-3B5B-40E4-AB81-0763F1C3873D}">
      <dgm:prSet/>
      <dgm:spPr/>
      <dgm:t>
        <a:bodyPr/>
        <a:lstStyle/>
        <a:p>
          <a:endParaRPr lang="tr-TR"/>
        </a:p>
      </dgm:t>
    </dgm:pt>
    <dgm:pt modelId="{13C9B0E5-4BC1-4D18-9A41-B2D8B2776777}" type="sibTrans" cxnId="{BE33836A-3B5B-40E4-AB81-0763F1C3873D}">
      <dgm:prSet/>
      <dgm:spPr/>
      <dgm:t>
        <a:bodyPr/>
        <a:lstStyle/>
        <a:p>
          <a:endParaRPr lang="tr-TR"/>
        </a:p>
      </dgm:t>
    </dgm:pt>
    <dgm:pt modelId="{A312C754-F549-4D61-BCEB-B6DA573E91B9}" type="pres">
      <dgm:prSet presAssocID="{9D4E730C-A576-402D-A699-7D7820A0E89A}" presName="Name0" presStyleCnt="0">
        <dgm:presLayoutVars>
          <dgm:dir/>
          <dgm:resizeHandles val="exact"/>
        </dgm:presLayoutVars>
      </dgm:prSet>
      <dgm:spPr/>
      <dgm:t>
        <a:bodyPr/>
        <a:lstStyle/>
        <a:p>
          <a:endParaRPr lang="tr-TR"/>
        </a:p>
      </dgm:t>
    </dgm:pt>
    <dgm:pt modelId="{68412632-0E80-4093-B135-2D9A20AA473F}" type="pres">
      <dgm:prSet presAssocID="{557DCDCA-CDEE-440D-8BD5-C85FDFC53F90}" presName="node" presStyleLbl="node1" presStyleIdx="0" presStyleCnt="1" custAng="720000" custLinFactNeighborX="2596">
        <dgm:presLayoutVars>
          <dgm:bulletEnabled val="1"/>
        </dgm:presLayoutVars>
      </dgm:prSet>
      <dgm:spPr/>
      <dgm:t>
        <a:bodyPr/>
        <a:lstStyle/>
        <a:p>
          <a:endParaRPr lang="tr-TR"/>
        </a:p>
      </dgm:t>
    </dgm:pt>
  </dgm:ptLst>
  <dgm:cxnLst>
    <dgm:cxn modelId="{256868C2-EB47-4951-9C8A-990E5BD981C9}" type="presOf" srcId="{9D4E730C-A576-402D-A699-7D7820A0E89A}" destId="{A312C754-F549-4D61-BCEB-B6DA573E91B9}" srcOrd="0" destOrd="0" presId="urn:microsoft.com/office/officeart/2005/8/layout/process1"/>
    <dgm:cxn modelId="{BE33836A-3B5B-40E4-AB81-0763F1C3873D}" srcId="{9D4E730C-A576-402D-A699-7D7820A0E89A}" destId="{557DCDCA-CDEE-440D-8BD5-C85FDFC53F90}" srcOrd="0" destOrd="0" parTransId="{B0FBA1F4-8878-48E4-8554-4EC582AF4EF9}" sibTransId="{13C9B0E5-4BC1-4D18-9A41-B2D8B2776777}"/>
    <dgm:cxn modelId="{F5D597C9-160F-4A71-BA54-01AEE82503B5}" type="presOf" srcId="{557DCDCA-CDEE-440D-8BD5-C85FDFC53F90}" destId="{68412632-0E80-4093-B135-2D9A20AA473F}" srcOrd="0" destOrd="0" presId="urn:microsoft.com/office/officeart/2005/8/layout/process1"/>
    <dgm:cxn modelId="{36938161-7AF9-454B-AC69-2445B7E22306}" type="presParOf" srcId="{A312C754-F549-4D61-BCEB-B6DA573E91B9}" destId="{68412632-0E80-4093-B135-2D9A20AA473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2632-0E80-4093-B135-2D9A20AA473F}">
      <dsp:nvSpPr>
        <dsp:cNvPr id="0" name=""/>
        <dsp:cNvSpPr/>
      </dsp:nvSpPr>
      <dsp:spPr>
        <a:xfrm rot="720000">
          <a:off x="231837" y="0"/>
          <a:ext cx="8765544" cy="161223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rtl="0">
            <a:lnSpc>
              <a:spcPct val="90000"/>
            </a:lnSpc>
            <a:spcBef>
              <a:spcPct val="0"/>
            </a:spcBef>
            <a:spcAft>
              <a:spcPct val="35000"/>
            </a:spcAft>
          </a:pPr>
          <a:r>
            <a:rPr lang="tr-TR" sz="3200" b="1" kern="1200" dirty="0" smtClean="0"/>
            <a:t>Hatay Sosyal Güvenlik İl Müdürlüğü</a:t>
          </a:r>
          <a:endParaRPr lang="tr-TR" sz="3200" kern="1200" dirty="0"/>
        </a:p>
      </dsp:txBody>
      <dsp:txXfrm>
        <a:off x="279058" y="47221"/>
        <a:ext cx="8671102" cy="15177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13063" cy="488950"/>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l" eaLnBrk="1" hangingPunct="1">
              <a:lnSpc>
                <a:spcPct val="100000"/>
              </a:lnSpc>
              <a:defRPr sz="1200" b="0">
                <a:solidFill>
                  <a:schemeClr val="tx1"/>
                </a:solidFill>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810000" y="0"/>
            <a:ext cx="2913063" cy="488950"/>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r" eaLnBrk="1" hangingPunct="1">
              <a:lnSpc>
                <a:spcPct val="100000"/>
              </a:lnSpc>
              <a:defRPr sz="1200" b="0">
                <a:solidFill>
                  <a:schemeClr val="tx1"/>
                </a:solidFill>
                <a:latin typeface="Times New Roman" pitchFamily="18" charset="0"/>
              </a:defRPr>
            </a:lvl1pPr>
          </a:lstStyle>
          <a:p>
            <a:pPr>
              <a:defRPr/>
            </a:pPr>
            <a:endParaRPr lang="en-US"/>
          </a:p>
        </p:txBody>
      </p:sp>
      <p:sp>
        <p:nvSpPr>
          <p:cNvPr id="81924" name="Rectangle 4"/>
          <p:cNvSpPr>
            <a:spLocks noGrp="1" noChangeArrowheads="1"/>
          </p:cNvSpPr>
          <p:nvPr>
            <p:ph type="ftr" sz="quarter" idx="2"/>
          </p:nvPr>
        </p:nvSpPr>
        <p:spPr bwMode="auto">
          <a:xfrm>
            <a:off x="0" y="9283700"/>
            <a:ext cx="2913063" cy="488950"/>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l" eaLnBrk="1" hangingPunct="1">
              <a:lnSpc>
                <a:spcPct val="100000"/>
              </a:lnSpc>
              <a:defRPr sz="1200" b="0">
                <a:solidFill>
                  <a:schemeClr val="tx1"/>
                </a:solidFill>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810000" y="9283700"/>
            <a:ext cx="2913063" cy="488950"/>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fld id="{6BC4708F-583D-4651-A081-3A652F69FC4A}" type="slidenum">
              <a:rPr lang="en-US" altLang="tr-TR"/>
              <a:pPr>
                <a:defRPr/>
              </a:pPr>
              <a:t>‹#›</a:t>
            </a:fld>
            <a:endParaRPr lang="en-US" altLang="tr-TR"/>
          </a:p>
        </p:txBody>
      </p:sp>
    </p:spTree>
    <p:extLst>
      <p:ext uri="{BB962C8B-B14F-4D97-AF65-F5344CB8AC3E}">
        <p14:creationId xmlns:p14="http://schemas.microsoft.com/office/powerpoint/2010/main" val="352770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3063" cy="488950"/>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l" eaLnBrk="1" hangingPunct="1">
              <a:lnSpc>
                <a:spcPct val="100000"/>
              </a:lnSpc>
              <a:defRPr sz="1200" b="0">
                <a:solidFill>
                  <a:schemeClr val="tx1"/>
                </a:solidFill>
                <a:latin typeface="Times New Roman" pitchFamily="18" charset="0"/>
              </a:defRPr>
            </a:lvl1pPr>
          </a:lstStyle>
          <a:p>
            <a:pPr>
              <a:defRPr/>
            </a:pPr>
            <a:endParaRPr lang="de-DE"/>
          </a:p>
        </p:txBody>
      </p:sp>
      <p:sp>
        <p:nvSpPr>
          <p:cNvPr id="8195" name="Rectangle 3"/>
          <p:cNvSpPr>
            <a:spLocks noGrp="1" noChangeArrowheads="1"/>
          </p:cNvSpPr>
          <p:nvPr>
            <p:ph type="dt" idx="1"/>
          </p:nvPr>
        </p:nvSpPr>
        <p:spPr bwMode="auto">
          <a:xfrm>
            <a:off x="3810000" y="0"/>
            <a:ext cx="2913063" cy="488950"/>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r" eaLnBrk="1" hangingPunct="1">
              <a:lnSpc>
                <a:spcPct val="100000"/>
              </a:lnSpc>
              <a:defRPr sz="1200" b="0">
                <a:solidFill>
                  <a:schemeClr val="tx1"/>
                </a:solidFill>
                <a:latin typeface="Times New Roman" pitchFamily="18" charset="0"/>
              </a:defRPr>
            </a:lvl1pPr>
          </a:lstStyle>
          <a:p>
            <a:pPr>
              <a:defRPr/>
            </a:pPr>
            <a:endParaRPr lang="de-DE"/>
          </a:p>
        </p:txBody>
      </p:sp>
      <p:sp>
        <p:nvSpPr>
          <p:cNvPr id="31748" name="Rectangle 4"/>
          <p:cNvSpPr>
            <a:spLocks noGrp="1" noRot="1" noChangeAspect="1" noChangeArrowheads="1" noTextEdit="1"/>
          </p:cNvSpPr>
          <p:nvPr>
            <p:ph type="sldImg" idx="2"/>
          </p:nvPr>
        </p:nvSpPr>
        <p:spPr bwMode="auto">
          <a:xfrm>
            <a:off x="868363" y="857250"/>
            <a:ext cx="4887912"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1513" y="4641850"/>
            <a:ext cx="5381625" cy="4398963"/>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283700"/>
            <a:ext cx="2913063" cy="488950"/>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l" eaLnBrk="1" hangingPunct="1">
              <a:lnSpc>
                <a:spcPct val="100000"/>
              </a:lnSpc>
              <a:defRPr sz="1200" b="0">
                <a:solidFill>
                  <a:schemeClr val="tx1"/>
                </a:solidFill>
                <a:latin typeface="Times New Roman" pitchFamily="18" charset="0"/>
              </a:defRPr>
            </a:lvl1pPr>
          </a:lstStyle>
          <a:p>
            <a:pPr>
              <a:defRPr/>
            </a:pPr>
            <a:endParaRPr lang="de-DE"/>
          </a:p>
        </p:txBody>
      </p:sp>
      <p:sp>
        <p:nvSpPr>
          <p:cNvPr id="8199" name="Rectangle 7"/>
          <p:cNvSpPr>
            <a:spLocks noGrp="1" noChangeArrowheads="1"/>
          </p:cNvSpPr>
          <p:nvPr>
            <p:ph type="sldNum" sz="quarter" idx="5"/>
          </p:nvPr>
        </p:nvSpPr>
        <p:spPr bwMode="auto">
          <a:xfrm>
            <a:off x="3810000" y="9283700"/>
            <a:ext cx="2913063" cy="488950"/>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fld id="{7968543C-EDDF-42EC-A64F-7AA73FC37F4C}" type="slidenum">
              <a:rPr lang="de-DE" altLang="tr-TR"/>
              <a:pPr>
                <a:defRPr/>
              </a:pPr>
              <a:t>‹#›</a:t>
            </a:fld>
            <a:endParaRPr lang="de-DE" altLang="tr-TR"/>
          </a:p>
        </p:txBody>
      </p:sp>
    </p:spTree>
    <p:extLst>
      <p:ext uri="{BB962C8B-B14F-4D97-AF65-F5344CB8AC3E}">
        <p14:creationId xmlns:p14="http://schemas.microsoft.com/office/powerpoint/2010/main" val="2311929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Görüntüsü Yer Tutucusu 1"/>
          <p:cNvSpPr>
            <a:spLocks noGrp="1" noRot="1" noChangeAspect="1" noTextEdit="1"/>
          </p:cNvSpPr>
          <p:nvPr>
            <p:ph type="sldImg"/>
          </p:nvPr>
        </p:nvSpPr>
        <p:spPr>
          <a:ln/>
        </p:spPr>
      </p:sp>
      <p:sp>
        <p:nvSpPr>
          <p:cNvPr id="3277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277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62DDFC18-D3B7-4DED-9408-9DC23E519C7D}" type="slidenum">
              <a:rPr lang="de-DE" altLang="tr-TR" sz="1200" b="0" smtClean="0">
                <a:solidFill>
                  <a:schemeClr val="tx1"/>
                </a:solidFill>
                <a:latin typeface="Times New Roman" pitchFamily="18" charset="0"/>
              </a:rPr>
              <a:pPr/>
              <a:t>2</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a:ln/>
        </p:spPr>
      </p:sp>
      <p:sp>
        <p:nvSpPr>
          <p:cNvPr id="4198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198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63CED675-CA82-450B-86AB-FEDD3030A096}" type="slidenum">
              <a:rPr lang="de-DE" altLang="tr-TR" sz="1200" b="0" smtClean="0">
                <a:solidFill>
                  <a:schemeClr val="tx1"/>
                </a:solidFill>
                <a:latin typeface="Times New Roman" pitchFamily="18" charset="0"/>
              </a:rPr>
              <a:pPr/>
              <a:t>11</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a:ln/>
        </p:spPr>
      </p:sp>
      <p:sp>
        <p:nvSpPr>
          <p:cNvPr id="4301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301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F07165D4-C3AB-40DC-96A1-90489403B006}" type="slidenum">
              <a:rPr lang="de-DE" altLang="tr-TR" sz="1200" b="0" smtClean="0">
                <a:solidFill>
                  <a:schemeClr val="tx1"/>
                </a:solidFill>
                <a:latin typeface="Times New Roman" pitchFamily="18" charset="0"/>
              </a:rPr>
              <a:pPr/>
              <a:t>12</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403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D1ADEDAB-9D81-433A-8045-257126179A2B}" type="slidenum">
              <a:rPr lang="de-DE" altLang="tr-TR" sz="1200" b="0" smtClean="0">
                <a:solidFill>
                  <a:schemeClr val="tx1"/>
                </a:solidFill>
                <a:latin typeface="Times New Roman" pitchFamily="18" charset="0"/>
              </a:rPr>
              <a:pPr/>
              <a:t>13</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a:ln/>
        </p:spPr>
      </p:sp>
      <p:sp>
        <p:nvSpPr>
          <p:cNvPr id="4505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5060"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1117F58B-1872-4A03-826F-D6ED159AAEC9}" type="slidenum">
              <a:rPr lang="de-DE" altLang="tr-TR" sz="1200" b="0" smtClean="0">
                <a:solidFill>
                  <a:schemeClr val="tx1"/>
                </a:solidFill>
                <a:latin typeface="Times New Roman" pitchFamily="18" charset="0"/>
              </a:rPr>
              <a:pPr/>
              <a:t>14</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Görüntüsü Yer Tutucusu 1"/>
          <p:cNvSpPr>
            <a:spLocks noGrp="1" noRot="1" noChangeAspect="1" noTextEdit="1"/>
          </p:cNvSpPr>
          <p:nvPr>
            <p:ph type="sldImg"/>
          </p:nvPr>
        </p:nvSpPr>
        <p:spPr>
          <a:ln/>
        </p:spPr>
      </p:sp>
      <p:sp>
        <p:nvSpPr>
          <p:cNvPr id="4608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6084"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AF9FF835-0DEB-4A13-8B86-B1E577820DB8}" type="slidenum">
              <a:rPr lang="de-DE" altLang="tr-TR" sz="1200" b="0" smtClean="0">
                <a:solidFill>
                  <a:schemeClr val="tx1"/>
                </a:solidFill>
                <a:latin typeface="Times New Roman" pitchFamily="18" charset="0"/>
              </a:rPr>
              <a:pPr/>
              <a:t>15</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a:ln/>
        </p:spPr>
      </p:sp>
      <p:sp>
        <p:nvSpPr>
          <p:cNvPr id="4710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710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987DA5AD-3CFB-4FE7-A9AA-85026FB7A73B}" type="slidenum">
              <a:rPr lang="de-DE" altLang="tr-TR" sz="1200" b="0" smtClean="0">
                <a:solidFill>
                  <a:schemeClr val="tx1"/>
                </a:solidFill>
                <a:latin typeface="Times New Roman" pitchFamily="18" charset="0"/>
              </a:rPr>
              <a:pPr/>
              <a:t>16</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a:ln/>
        </p:spPr>
      </p:sp>
      <p:sp>
        <p:nvSpPr>
          <p:cNvPr id="4813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813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CFA023C3-CE1F-4747-86A7-066E7DB5B8E8}" type="slidenum">
              <a:rPr lang="de-DE" altLang="tr-TR" sz="1200" b="0" smtClean="0">
                <a:solidFill>
                  <a:schemeClr val="tx1"/>
                </a:solidFill>
                <a:latin typeface="Times New Roman" pitchFamily="18" charset="0"/>
              </a:rPr>
              <a:pPr/>
              <a:t>17</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p:cNvSpPr>
            <a:spLocks noGrp="1" noRot="1" noChangeAspect="1" noTextEdit="1"/>
          </p:cNvSpPr>
          <p:nvPr>
            <p:ph type="sldImg"/>
          </p:nvPr>
        </p:nvSpPr>
        <p:spPr>
          <a:ln/>
        </p:spPr>
      </p:sp>
      <p:sp>
        <p:nvSpPr>
          <p:cNvPr id="3379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379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31CA4797-95A7-4FD2-A75A-3692C9CFC908}" type="slidenum">
              <a:rPr lang="de-DE" altLang="tr-TR" sz="1200" b="0" smtClean="0">
                <a:solidFill>
                  <a:schemeClr val="tx1"/>
                </a:solidFill>
                <a:latin typeface="Times New Roman" pitchFamily="18" charset="0"/>
              </a:rPr>
              <a:pPr/>
              <a:t>3</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Görüntüsü Yer Tutucusu 1"/>
          <p:cNvSpPr>
            <a:spLocks noGrp="1" noRot="1" noChangeAspect="1" noTextEdit="1"/>
          </p:cNvSpPr>
          <p:nvPr>
            <p:ph type="sldImg"/>
          </p:nvPr>
        </p:nvSpPr>
        <p:spPr>
          <a:ln/>
        </p:spPr>
      </p:sp>
      <p:sp>
        <p:nvSpPr>
          <p:cNvPr id="3481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4820"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8E5A1691-7F43-491E-B955-A5D13942E3DD}" type="slidenum">
              <a:rPr lang="de-DE" altLang="tr-TR" sz="1200" b="0" smtClean="0">
                <a:solidFill>
                  <a:schemeClr val="tx1"/>
                </a:solidFill>
                <a:latin typeface="Times New Roman" pitchFamily="18" charset="0"/>
              </a:rPr>
              <a:pPr/>
              <a:t>4</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a:ln/>
        </p:spPr>
      </p:sp>
      <p:sp>
        <p:nvSpPr>
          <p:cNvPr id="3584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5844"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785FADE4-DAA5-47D4-A0C4-BDDC278630FD}" type="slidenum">
              <a:rPr lang="de-DE" altLang="tr-TR" sz="1200" b="0" smtClean="0">
                <a:solidFill>
                  <a:schemeClr val="tx1"/>
                </a:solidFill>
                <a:latin typeface="Times New Roman" pitchFamily="18" charset="0"/>
              </a:rPr>
              <a:pPr/>
              <a:t>5</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Görüntüsü Yer Tutucusu 1"/>
          <p:cNvSpPr>
            <a:spLocks noGrp="1" noRot="1" noChangeAspect="1" noTextEdit="1"/>
          </p:cNvSpPr>
          <p:nvPr>
            <p:ph type="sldImg"/>
          </p:nvPr>
        </p:nvSpPr>
        <p:spPr>
          <a:ln/>
        </p:spPr>
      </p:sp>
      <p:sp>
        <p:nvSpPr>
          <p:cNvPr id="3686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686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DA474466-59A8-49EA-8FC3-AF76CC5B2E49}" type="slidenum">
              <a:rPr lang="de-DE" altLang="tr-TR" sz="1200" b="0" smtClean="0">
                <a:solidFill>
                  <a:schemeClr val="tx1"/>
                </a:solidFill>
                <a:latin typeface="Times New Roman" pitchFamily="18" charset="0"/>
              </a:rPr>
              <a:pPr/>
              <a:t>6</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789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789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B2F288D9-4016-4B6A-B470-2B2488859A09}" type="slidenum">
              <a:rPr lang="de-DE" altLang="tr-TR" sz="1200" b="0" smtClean="0">
                <a:solidFill>
                  <a:schemeClr val="tx1"/>
                </a:solidFill>
                <a:latin typeface="Times New Roman" pitchFamily="18" charset="0"/>
              </a:rPr>
              <a:pPr/>
              <a:t>7</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yt Görüntüsü Yer Tutucusu 1"/>
          <p:cNvSpPr>
            <a:spLocks noGrp="1" noRot="1" noChangeAspect="1" noTextEdit="1"/>
          </p:cNvSpPr>
          <p:nvPr>
            <p:ph type="sldImg"/>
          </p:nvPr>
        </p:nvSpPr>
        <p:spPr>
          <a:ln/>
        </p:spPr>
      </p:sp>
      <p:sp>
        <p:nvSpPr>
          <p:cNvPr id="3891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891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47A19CA5-CF14-4DAE-B6CA-ABF274AF77BD}" type="slidenum">
              <a:rPr lang="de-DE" altLang="tr-TR" sz="1200" b="0" smtClean="0">
                <a:solidFill>
                  <a:schemeClr val="tx1"/>
                </a:solidFill>
                <a:latin typeface="Times New Roman" pitchFamily="18" charset="0"/>
              </a:rPr>
              <a:pPr/>
              <a:t>8</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a:ln/>
        </p:spPr>
      </p:sp>
      <p:sp>
        <p:nvSpPr>
          <p:cNvPr id="3993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39940"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375D78D9-4E7A-4C0B-AED3-E44A55962E19}" type="slidenum">
              <a:rPr lang="de-DE" altLang="tr-TR" sz="1200" b="0" smtClean="0">
                <a:solidFill>
                  <a:schemeClr val="tx1"/>
                </a:solidFill>
                <a:latin typeface="Times New Roman" pitchFamily="18" charset="0"/>
              </a:rPr>
              <a:pPr/>
              <a:t>9</a:t>
            </a:fld>
            <a:endParaRPr lang="de-DE" altLang="tr-TR" sz="1200" b="0" smtClean="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a:ln/>
        </p:spPr>
      </p:sp>
      <p:sp>
        <p:nvSpPr>
          <p:cNvPr id="4096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0964"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eaLnBrk="0" fontAlgn="base" hangingPunct="0">
              <a:spcBef>
                <a:spcPct val="0"/>
              </a:spcBef>
              <a:spcAft>
                <a:spcPct val="0"/>
              </a:spcAft>
              <a:defRPr sz="2400" b="1">
                <a:solidFill>
                  <a:srgbClr val="FFFFFF"/>
                </a:solidFill>
                <a:latin typeface="Arial" charset="0"/>
              </a:defRPr>
            </a:lvl6pPr>
            <a:lvl7pPr marL="2971800" indent="-228600" eaLnBrk="0" fontAlgn="base" hangingPunct="0">
              <a:spcBef>
                <a:spcPct val="0"/>
              </a:spcBef>
              <a:spcAft>
                <a:spcPct val="0"/>
              </a:spcAft>
              <a:defRPr sz="2400" b="1">
                <a:solidFill>
                  <a:srgbClr val="FFFFFF"/>
                </a:solidFill>
                <a:latin typeface="Arial" charset="0"/>
              </a:defRPr>
            </a:lvl7pPr>
            <a:lvl8pPr marL="3429000" indent="-228600" eaLnBrk="0" fontAlgn="base" hangingPunct="0">
              <a:spcBef>
                <a:spcPct val="0"/>
              </a:spcBef>
              <a:spcAft>
                <a:spcPct val="0"/>
              </a:spcAft>
              <a:defRPr sz="2400" b="1">
                <a:solidFill>
                  <a:srgbClr val="FFFFFF"/>
                </a:solidFill>
                <a:latin typeface="Arial" charset="0"/>
              </a:defRPr>
            </a:lvl8pPr>
            <a:lvl9pPr marL="3886200" indent="-228600" eaLnBrk="0" fontAlgn="base" hangingPunct="0">
              <a:spcBef>
                <a:spcPct val="0"/>
              </a:spcBef>
              <a:spcAft>
                <a:spcPct val="0"/>
              </a:spcAft>
              <a:defRPr sz="2400" b="1">
                <a:solidFill>
                  <a:srgbClr val="FFFFFF"/>
                </a:solidFill>
                <a:latin typeface="Arial" charset="0"/>
              </a:defRPr>
            </a:lvl9pPr>
          </a:lstStyle>
          <a:p>
            <a:fld id="{9727C52C-EBA2-49C8-8C05-846A454A900E}" type="slidenum">
              <a:rPr lang="de-DE" altLang="tr-TR" sz="1200" b="0" smtClean="0">
                <a:solidFill>
                  <a:schemeClr val="tx1"/>
                </a:solidFill>
                <a:latin typeface="Times New Roman" pitchFamily="18" charset="0"/>
              </a:rPr>
              <a:pPr/>
              <a:t>10</a:t>
            </a:fld>
            <a:endParaRPr lang="de-DE" altLang="tr-TR" sz="1200" b="0" smtClean="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gray">
          <a:xfrm>
            <a:off x="2162175" y="6408738"/>
            <a:ext cx="4784725" cy="247650"/>
          </a:xfrm>
          <a:prstGeom prst="rect">
            <a:avLst/>
          </a:prstGeom>
          <a:noFill/>
          <a:ln>
            <a:noFill/>
          </a:ln>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algn="ctr" eaLnBrk="1" hangingPunct="1">
              <a:defRPr/>
            </a:pPr>
            <a:endParaRPr lang="tr-TR" altLang="tr-TR" sz="1000" b="0" smtClean="0">
              <a:solidFill>
                <a:schemeClr val="tx1"/>
              </a:solidFill>
            </a:endParaRPr>
          </a:p>
        </p:txBody>
      </p:sp>
      <p:pic>
        <p:nvPicPr>
          <p:cNvPr id="5" name="Picture 16" descr="amble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486400"/>
            <a:ext cx="131603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7"/>
          <p:cNvSpPr>
            <a:spLocks noGrp="1" noChangeArrowheads="1"/>
          </p:cNvSpPr>
          <p:nvPr>
            <p:ph type="ctrTitle"/>
          </p:nvPr>
        </p:nvSpPr>
        <p:spPr>
          <a:xfrm>
            <a:off x="863600" y="3883025"/>
            <a:ext cx="7485063" cy="960438"/>
          </a:xfrm>
        </p:spPr>
        <p:txBody>
          <a:bodyPr anchor="t"/>
          <a:lstStyle>
            <a:lvl1pPr>
              <a:defRPr sz="3200" smtClean="0">
                <a:solidFill>
                  <a:schemeClr val="tx1"/>
                </a:solidFill>
              </a:defRPr>
            </a:lvl1pPr>
          </a:lstStyle>
          <a:p>
            <a:pPr lvl="0"/>
            <a:r>
              <a:rPr lang="de-DE" noProof="0" smtClean="0"/>
              <a:t>Titelmasterformat durch Klicken bearbeiten</a:t>
            </a:r>
          </a:p>
        </p:txBody>
      </p:sp>
      <p:sp>
        <p:nvSpPr>
          <p:cNvPr id="31755" name="Rectangle 12"/>
          <p:cNvSpPr>
            <a:spLocks noGrp="1" noChangeArrowheads="1"/>
          </p:cNvSpPr>
          <p:nvPr>
            <p:ph type="subTitle" idx="1"/>
          </p:nvPr>
        </p:nvSpPr>
        <p:spPr>
          <a:xfrm>
            <a:off x="863600" y="5037138"/>
            <a:ext cx="7510463" cy="800100"/>
          </a:xfrm>
        </p:spPr>
        <p:txBody>
          <a:bodyPr/>
          <a:lstStyle>
            <a:lvl1pPr marL="0" indent="0">
              <a:buFont typeface="Wingdings" pitchFamily="2" charset="2"/>
              <a:buNone/>
              <a:defRPr sz="2200" b="0" smtClean="0">
                <a:solidFill>
                  <a:srgbClr val="000000"/>
                </a:solidFill>
              </a:defRPr>
            </a:lvl1pPr>
          </a:lstStyle>
          <a:p>
            <a:pPr lvl="0"/>
            <a:r>
              <a:rPr lang="de-DE" noProof="0" smtClean="0"/>
              <a:t>Formatvorlage des Untertitelmasters durch Klicken bearbeiten</a:t>
            </a:r>
          </a:p>
        </p:txBody>
      </p:sp>
      <p:sp>
        <p:nvSpPr>
          <p:cNvPr id="6" name="Rectangle 10"/>
          <p:cNvSpPr>
            <a:spLocks noGrp="1" noChangeArrowheads="1"/>
          </p:cNvSpPr>
          <p:nvPr>
            <p:ph type="ftr" sz="quarter" idx="10"/>
          </p:nvPr>
        </p:nvSpPr>
        <p:spPr>
          <a:xfrm>
            <a:off x="307975" y="5400675"/>
            <a:ext cx="8836025" cy="1457325"/>
          </a:xfrm>
        </p:spPr>
        <p:txBody>
          <a:bodyPr/>
          <a:lstStyle>
            <a:lvl1pPr algn="ctr">
              <a:defRPr sz="1200" b="1">
                <a:latin typeface="Arial" charset="0"/>
              </a:defRPr>
            </a:lvl1pPr>
          </a:lstStyle>
          <a:p>
            <a:pPr>
              <a:defRPr/>
            </a:pPr>
            <a:r>
              <a:rPr lang="tr-TR"/>
              <a:t>Kurumsal Gelişim Destek Ekibi</a:t>
            </a:r>
            <a:endParaRPr lang="de-DE"/>
          </a:p>
        </p:txBody>
      </p:sp>
      <p:sp>
        <p:nvSpPr>
          <p:cNvPr id="7" name="Rectangle 14"/>
          <p:cNvSpPr>
            <a:spLocks noGrp="1" noChangeArrowheads="1"/>
          </p:cNvSpPr>
          <p:nvPr>
            <p:ph type="sldNum" sz="quarter" idx="11"/>
          </p:nvPr>
        </p:nvSpPr>
        <p:spPr bwMode="auto">
          <a:xfrm>
            <a:off x="252413" y="5114925"/>
            <a:ext cx="8672512" cy="1743075"/>
          </a:xfrm>
          <a:prstGeom prst="rect">
            <a:avLst/>
          </a:prstGeom>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8CA09062-28BD-4903-B6CA-AD2D251A7C48}" type="slidenum">
              <a:rPr lang="tr-TR" altLang="tr-TR"/>
              <a:pPr>
                <a:defRPr/>
              </a:pPr>
              <a:t>‹#›</a:t>
            </a:fld>
            <a:endParaRPr lang="tr-TR" altLang="tr-TR"/>
          </a:p>
        </p:txBody>
      </p:sp>
    </p:spTree>
    <p:extLst>
      <p:ext uri="{BB962C8B-B14F-4D97-AF65-F5344CB8AC3E}">
        <p14:creationId xmlns:p14="http://schemas.microsoft.com/office/powerpoint/2010/main" val="2144902607"/>
      </p:ext>
    </p:extLst>
  </p:cSld>
  <p:clrMapOvr>
    <a:masterClrMapping/>
  </p:clrMapOvr>
  <p:transition spd="slow">
    <p:split orient="vert"/>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6"/>
              <a:chOff x="0" y="2642"/>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5"/>
              <a:ext cx="5742" cy="1183"/>
              <a:chOff x="0" y="2642"/>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16" name="Rectangle 97"/>
              <p:cNvSpPr>
                <a:spLocks noChangeArrowheads="1"/>
              </p:cNvSpPr>
              <p:nvPr userDrawn="1"/>
            </p:nvSpPr>
            <p:spPr bwMode="ltGray">
              <a:xfrm>
                <a:off x="0" y="2643"/>
                <a:ext cx="5760" cy="98"/>
              </a:xfrm>
              <a:prstGeom prst="rect">
                <a:avLst/>
              </a:prstGeom>
              <a:solidFill>
                <a:schemeClr val="accent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05"/>
            <p:cNvSpPr>
              <a:spLocks/>
            </p:cNvSpPr>
            <p:nvPr/>
          </p:nvSpPr>
          <p:spPr bwMode="white">
            <a:xfrm>
              <a:off x="5520" y="3978"/>
              <a:ext cx="240" cy="348"/>
            </a:xfrm>
            <a:custGeom>
              <a:avLst/>
              <a:gdLst>
                <a:gd name="T0" fmla="*/ 54 w 246"/>
                <a:gd name="T1" fmla="*/ 0 h 348"/>
                <a:gd name="T2" fmla="*/ 38 w 246"/>
                <a:gd name="T3" fmla="*/ 196 h 348"/>
                <a:gd name="T4" fmla="*/ 20 w 246"/>
                <a:gd name="T5" fmla="*/ 282 h 348"/>
                <a:gd name="T6" fmla="*/ 0 w 246"/>
                <a:gd name="T7" fmla="*/ 342 h 348"/>
                <a:gd name="T8" fmla="*/ 54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23" name="30 Resim" descr="q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1438"/>
            <a:ext cx="24304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3350391438"/>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357188" y="6492875"/>
            <a:ext cx="1357312" cy="365125"/>
          </a:xfrm>
          <a:prstGeom prst="rect">
            <a:avLst/>
          </a:prstGeom>
        </p:spPr>
        <p:txBody>
          <a:bodyPr anchor="ctr"/>
          <a:lstStyle>
            <a:lvl1pPr algn="l">
              <a:defRPr sz="1200" b="1">
                <a:solidFill>
                  <a:schemeClr val="tx1"/>
                </a:solidFill>
              </a:defRPr>
            </a:lvl1pPr>
          </a:lstStyle>
          <a:p>
            <a:pPr eaLnBrk="1" hangingPunct="1">
              <a:defRPr/>
            </a:pPr>
            <a:fld id="{7EFC573B-7069-4A5C-9596-597F9A83DC07}" type="datetime4">
              <a:rPr lang="tr-TR" smtClean="0">
                <a:solidFill>
                  <a:srgbClr val="046CA6"/>
                </a:solidFill>
                <a:cs typeface="Arial" charset="0"/>
              </a:rPr>
              <a:pPr eaLnBrk="1" hangingPunct="1">
                <a:defRPr/>
              </a:pPr>
              <a:t>14 Şubat 2017</a:t>
            </a:fld>
            <a:endParaRPr lang="tr-TR" dirty="0">
              <a:solidFill>
                <a:srgbClr val="046CA6"/>
              </a:solidFill>
              <a:cs typeface="Arial" charset="0"/>
            </a:endParaRPr>
          </a:p>
        </p:txBody>
      </p:sp>
      <p:sp>
        <p:nvSpPr>
          <p:cNvPr id="5" name="10 Metin kutusu"/>
          <p:cNvSpPr txBox="1">
            <a:spLocks noChangeArrowheads="1"/>
          </p:cNvSpPr>
          <p:nvPr userDrawn="1"/>
        </p:nvSpPr>
        <p:spPr bwMode="auto">
          <a:xfrm>
            <a:off x="8597900" y="6543675"/>
            <a:ext cx="5715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1200" smtClean="0">
                <a:solidFill>
                  <a:srgbClr val="046CA6"/>
                </a:solidFill>
                <a:cs typeface="Arial" charset="0"/>
              </a:rPr>
              <a:t>/174</a:t>
            </a: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6" name="4 Veri Yer Tutucusu"/>
          <p:cNvSpPr>
            <a:spLocks noGrp="1"/>
          </p:cNvSpPr>
          <p:nvPr>
            <p:ph type="dt" sz="half" idx="10"/>
          </p:nvPr>
        </p:nvSpPr>
        <p:spPr>
          <a:xfrm>
            <a:off x="6248400" y="0"/>
            <a:ext cx="2667000" cy="228600"/>
          </a:xfrm>
        </p:spPr>
        <p:txBody>
          <a:bodyPr/>
          <a:lstStyle>
            <a:lvl1pPr eaLnBrk="0" hangingPunct="0">
              <a:lnSpc>
                <a:spcPct val="95000"/>
              </a:lnSpc>
              <a:defRPr/>
            </a:lvl1pPr>
          </a:lstStyle>
          <a:p>
            <a:pPr>
              <a:defRPr/>
            </a:pPr>
            <a:fld id="{AAF2740A-C9DE-4F98-A3E0-630AB148C47F}" type="datetime4">
              <a:rPr lang="tr-TR"/>
              <a:pPr>
                <a:defRPr/>
              </a:pPr>
              <a:t>14 Şubat 2017</a:t>
            </a:fld>
            <a:endParaRPr lang="en-US" dirty="0"/>
          </a:p>
        </p:txBody>
      </p:sp>
      <p:sp>
        <p:nvSpPr>
          <p:cNvPr id="7" name="11 Altbilgi Yer Tutucusu"/>
          <p:cNvSpPr>
            <a:spLocks noGrp="1"/>
          </p:cNvSpPr>
          <p:nvPr>
            <p:ph type="ftr" sz="quarter" idx="11"/>
          </p:nvPr>
        </p:nvSpPr>
        <p:spPr>
          <a:xfrm>
            <a:off x="1714500" y="6492875"/>
            <a:ext cx="6170613" cy="365125"/>
          </a:xfrm>
        </p:spPr>
        <p:txBody>
          <a:bodyPr/>
          <a:lstStyle>
            <a:lvl1pPr algn="ctr" eaLnBrk="0" hangingPunct="0">
              <a:lnSpc>
                <a:spcPct val="95000"/>
              </a:lnSpc>
              <a:defRPr sz="1200" b="1">
                <a:solidFill>
                  <a:srgbClr val="046CA6"/>
                </a:solidFill>
              </a:defRPr>
            </a:lvl1pPr>
          </a:lstStyle>
          <a:p>
            <a:pPr>
              <a:defRPr/>
            </a:pPr>
            <a:r>
              <a:rPr lang="tr-TR"/>
              <a:t>Hizmet Sunumu Genel Müdürlüğü</a:t>
            </a:r>
          </a:p>
        </p:txBody>
      </p:sp>
      <p:sp>
        <p:nvSpPr>
          <p:cNvPr id="8" name="12 Slayt Numarası Yer Tutucusu"/>
          <p:cNvSpPr>
            <a:spLocks noGrp="1"/>
          </p:cNvSpPr>
          <p:nvPr>
            <p:ph type="sldNum" sz="quarter" idx="12"/>
          </p:nvPr>
        </p:nvSpPr>
        <p:spPr>
          <a:xfrm>
            <a:off x="7956550" y="6492875"/>
            <a:ext cx="830263" cy="365125"/>
          </a:xfrm>
        </p:spPr>
        <p:txBody>
          <a:bodyPr/>
          <a:lstStyle>
            <a:lvl1pPr eaLnBrk="0" hangingPunct="0">
              <a:lnSpc>
                <a:spcPct val="95000"/>
              </a:lnSpc>
              <a:defRPr/>
            </a:lvl1pPr>
          </a:lstStyle>
          <a:p>
            <a:pPr>
              <a:defRPr/>
            </a:pPr>
            <a:fld id="{AABADE0D-2D38-4F1C-88E7-657547BA1F3A}" type="slidenum">
              <a:rPr lang="tr-TR" altLang="tr-TR"/>
              <a:pPr>
                <a:defRPr/>
              </a:pPr>
              <a:t>‹#›</a:t>
            </a:fld>
            <a:endParaRPr lang="tr-TR" altLang="tr-TR"/>
          </a:p>
        </p:txBody>
      </p:sp>
    </p:spTree>
    <p:extLst>
      <p:ext uri="{BB962C8B-B14F-4D97-AF65-F5344CB8AC3E}">
        <p14:creationId xmlns:p14="http://schemas.microsoft.com/office/powerpoint/2010/main" val="451639590"/>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9"/>
              <a:ext cx="5742" cy="1183"/>
              <a:chOff x="0" y="2644"/>
              <a:chExt cx="5760" cy="1676"/>
            </a:xfrm>
          </p:grpSpPr>
          <p:sp>
            <p:nvSpPr>
              <p:cNvPr id="15" name="Rectangle 96"/>
              <p:cNvSpPr>
                <a:spLocks noChangeArrowheads="1"/>
              </p:cNvSpPr>
              <p:nvPr userDrawn="1"/>
            </p:nvSpPr>
            <p:spPr bwMode="ltGray">
              <a:xfrm>
                <a:off x="0" y="2642"/>
                <a:ext cx="5760" cy="1678"/>
              </a:xfrm>
              <a:prstGeom prst="rect">
                <a:avLst/>
              </a:prstGeom>
              <a:solidFill>
                <a:schemeClr val="accent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16" name="Rectangle 97"/>
              <p:cNvSpPr>
                <a:spLocks noChangeArrowheads="1"/>
              </p:cNvSpPr>
              <p:nvPr userDrawn="1"/>
            </p:nvSpPr>
            <p:spPr bwMode="ltGray">
              <a:xfrm>
                <a:off x="0" y="2642"/>
                <a:ext cx="5760" cy="95"/>
              </a:xfrm>
              <a:prstGeom prst="rect">
                <a:avLst/>
              </a:prstGeom>
              <a:solidFill>
                <a:schemeClr val="accent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05"/>
            <p:cNvSpPr>
              <a:spLocks/>
            </p:cNvSpPr>
            <p:nvPr/>
          </p:nvSpPr>
          <p:spPr bwMode="white">
            <a:xfrm>
              <a:off x="5520" y="3978"/>
              <a:ext cx="240" cy="348"/>
            </a:xfrm>
            <a:custGeom>
              <a:avLst/>
              <a:gdLst>
                <a:gd name="T0" fmla="*/ 54 w 246"/>
                <a:gd name="T1" fmla="*/ 0 h 348"/>
                <a:gd name="T2" fmla="*/ 38 w 246"/>
                <a:gd name="T3" fmla="*/ 196 h 348"/>
                <a:gd name="T4" fmla="*/ 20 w 246"/>
                <a:gd name="T5" fmla="*/ 282 h 348"/>
                <a:gd name="T6" fmla="*/ 0 w 246"/>
                <a:gd name="T7" fmla="*/ 342 h 348"/>
                <a:gd name="T8" fmla="*/ 54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23" name="31 Resim" descr="q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24304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txBox="1">
            <a:spLocks noChangeArrowheads="1"/>
          </p:cNvSpPr>
          <p:nvPr userDrawn="1"/>
        </p:nvSpPr>
        <p:spPr bwMode="white">
          <a:xfrm>
            <a:off x="2286000" y="2643188"/>
            <a:ext cx="4857750" cy="17145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4000" smtClean="0">
                <a:solidFill>
                  <a:srgbClr val="046CA6"/>
                </a:solidFill>
                <a:latin typeface="Calibri" pitchFamily="34" charset="0"/>
                <a:cs typeface="Arial" charset="0"/>
              </a:rPr>
              <a:t>Arz / Teşekkür Ederiz.</a:t>
            </a:r>
            <a:endParaRPr lang="en-US" sz="4000" smtClean="0">
              <a:solidFill>
                <a:srgbClr val="046CA6"/>
              </a:solidFill>
              <a:latin typeface="Calibri" pitchFamily="34" charset="0"/>
              <a:cs typeface="Arial"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657564782"/>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t="19019" b="23721"/>
          <a:stretch>
            <a:fillRect/>
          </a:stretch>
        </p:blipFill>
        <p:spPr bwMode="auto">
          <a:xfrm>
            <a:off x="3951288" y="5692775"/>
            <a:ext cx="14366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mble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397500"/>
            <a:ext cx="1800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dpt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9600" y="5562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Grp="1" noChangeArrowheads="1"/>
          </p:cNvSpPr>
          <p:nvPr>
            <p:ph type="ftr" sz="quarter" idx="10"/>
          </p:nvPr>
        </p:nvSpPr>
        <p:spPr/>
        <p:txBody>
          <a:bodyPr/>
          <a:lstStyle>
            <a:lvl1pPr>
              <a:defRPr/>
            </a:lvl1pPr>
          </a:lstStyle>
          <a:p>
            <a:pPr>
              <a:defRPr/>
            </a:pPr>
            <a:r>
              <a:rPr lang="de-DE" altLang="tr-TR"/>
              <a:t>Page </a:t>
            </a:r>
            <a:r>
              <a:rPr lang="de-DE" altLang="tr-TR">
                <a:sym typeface="Wingdings" pitchFamily="2" charset="2"/>
              </a:rPr>
              <a:t></a:t>
            </a:r>
            <a:r>
              <a:rPr lang="de-DE" altLang="tr-TR"/>
              <a:t> </a:t>
            </a:r>
            <a:fld id="{802188F9-89B7-4879-A5DB-CAA4EC44C3EE}" type="slidenum">
              <a:rPr lang="de-DE" altLang="tr-TR"/>
              <a:pPr>
                <a:defRPr/>
              </a:pPr>
              <a:t>‹#›</a:t>
            </a:fld>
            <a:endParaRPr lang="de-DE" altLang="tr-TR"/>
          </a:p>
        </p:txBody>
      </p:sp>
    </p:spTree>
    <p:extLst>
      <p:ext uri="{BB962C8B-B14F-4D97-AF65-F5344CB8AC3E}">
        <p14:creationId xmlns:p14="http://schemas.microsoft.com/office/powerpoint/2010/main" val="2245940571"/>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t="19019" b="23721"/>
          <a:stretch>
            <a:fillRect/>
          </a:stretch>
        </p:blipFill>
        <p:spPr bwMode="auto">
          <a:xfrm>
            <a:off x="3951288" y="5692775"/>
            <a:ext cx="14366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mble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397500"/>
            <a:ext cx="1800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dpt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9600" y="5562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8" name="Rectangle 10"/>
          <p:cNvSpPr>
            <a:spLocks noGrp="1" noChangeArrowheads="1"/>
          </p:cNvSpPr>
          <p:nvPr>
            <p:ph type="ftr" sz="quarter" idx="10"/>
          </p:nvPr>
        </p:nvSpPr>
        <p:spPr/>
        <p:txBody>
          <a:bodyPr/>
          <a:lstStyle>
            <a:lvl1pPr>
              <a:defRPr/>
            </a:lvl1pPr>
          </a:lstStyle>
          <a:p>
            <a:pPr>
              <a:defRPr/>
            </a:pPr>
            <a:r>
              <a:rPr lang="de-DE" altLang="tr-TR"/>
              <a:t>Page </a:t>
            </a:r>
            <a:r>
              <a:rPr lang="de-DE" altLang="tr-TR">
                <a:sym typeface="Wingdings" pitchFamily="2" charset="2"/>
              </a:rPr>
              <a:t></a:t>
            </a:r>
            <a:r>
              <a:rPr lang="de-DE" altLang="tr-TR"/>
              <a:t> </a:t>
            </a:r>
            <a:fld id="{0F158526-02AF-4606-9341-22E7E0C75B2A}" type="slidenum">
              <a:rPr lang="de-DE" altLang="tr-TR"/>
              <a:pPr>
                <a:defRPr/>
              </a:pPr>
              <a:t>‹#›</a:t>
            </a:fld>
            <a:endParaRPr lang="de-DE" altLang="tr-TR"/>
          </a:p>
        </p:txBody>
      </p:sp>
    </p:spTree>
    <p:extLst>
      <p:ext uri="{BB962C8B-B14F-4D97-AF65-F5344CB8AC3E}">
        <p14:creationId xmlns:p14="http://schemas.microsoft.com/office/powerpoint/2010/main" val="3922936164"/>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t="19019" b="23721"/>
          <a:stretch>
            <a:fillRect/>
          </a:stretch>
        </p:blipFill>
        <p:spPr bwMode="auto">
          <a:xfrm>
            <a:off x="3951288" y="5692775"/>
            <a:ext cx="14366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mble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397500"/>
            <a:ext cx="1800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dpt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9600" y="5562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8" name="Rectangle 10"/>
          <p:cNvSpPr>
            <a:spLocks noGrp="1" noChangeArrowheads="1"/>
          </p:cNvSpPr>
          <p:nvPr>
            <p:ph type="ftr" sz="quarter" idx="10"/>
          </p:nvPr>
        </p:nvSpPr>
        <p:spPr/>
        <p:txBody>
          <a:bodyPr/>
          <a:lstStyle>
            <a:lvl1pPr>
              <a:defRPr/>
            </a:lvl1pPr>
          </a:lstStyle>
          <a:p>
            <a:pPr>
              <a:defRPr/>
            </a:pPr>
            <a:r>
              <a:rPr lang="de-DE" altLang="tr-TR"/>
              <a:t>Page </a:t>
            </a:r>
            <a:r>
              <a:rPr lang="de-DE" altLang="tr-TR">
                <a:sym typeface="Wingdings" pitchFamily="2" charset="2"/>
              </a:rPr>
              <a:t></a:t>
            </a:r>
            <a:r>
              <a:rPr lang="de-DE" altLang="tr-TR"/>
              <a:t> </a:t>
            </a:r>
            <a:fld id="{DDBF6045-4584-49D9-AC79-31BC97B67E7C}" type="slidenum">
              <a:rPr lang="de-DE" altLang="tr-TR"/>
              <a:pPr>
                <a:defRPr/>
              </a:pPr>
              <a:t>‹#›</a:t>
            </a:fld>
            <a:endParaRPr lang="de-DE" altLang="tr-TR"/>
          </a:p>
        </p:txBody>
      </p:sp>
    </p:spTree>
    <p:extLst>
      <p:ext uri="{BB962C8B-B14F-4D97-AF65-F5344CB8AC3E}">
        <p14:creationId xmlns:p14="http://schemas.microsoft.com/office/powerpoint/2010/main" val="624335371"/>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t="19019" b="23721"/>
          <a:stretch>
            <a:fillRect/>
          </a:stretch>
        </p:blipFill>
        <p:spPr bwMode="auto">
          <a:xfrm>
            <a:off x="3951288" y="5692775"/>
            <a:ext cx="14366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mble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397500"/>
            <a:ext cx="1800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pt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9600" y="5562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ftr" sz="quarter" idx="10"/>
          </p:nvPr>
        </p:nvSpPr>
        <p:spPr/>
        <p:txBody>
          <a:bodyPr/>
          <a:lstStyle>
            <a:lvl1pPr>
              <a:defRPr/>
            </a:lvl1pPr>
          </a:lstStyle>
          <a:p>
            <a:pPr>
              <a:defRPr/>
            </a:pPr>
            <a:r>
              <a:rPr lang="de-DE" altLang="tr-TR"/>
              <a:t>Page </a:t>
            </a:r>
            <a:r>
              <a:rPr lang="de-DE" altLang="tr-TR">
                <a:sym typeface="Wingdings" pitchFamily="2" charset="2"/>
              </a:rPr>
              <a:t></a:t>
            </a:r>
            <a:r>
              <a:rPr lang="de-DE" altLang="tr-TR"/>
              <a:t> </a:t>
            </a:r>
            <a:fld id="{36AB0825-2093-4FF7-9E02-FE6B6F0FC559}" type="slidenum">
              <a:rPr lang="de-DE" altLang="tr-TR"/>
              <a:pPr>
                <a:defRPr/>
              </a:pPr>
              <a:t>‹#›</a:t>
            </a:fld>
            <a:endParaRPr lang="de-DE" altLang="tr-TR"/>
          </a:p>
        </p:txBody>
      </p:sp>
    </p:spTree>
    <p:extLst>
      <p:ext uri="{BB962C8B-B14F-4D97-AF65-F5344CB8AC3E}">
        <p14:creationId xmlns:p14="http://schemas.microsoft.com/office/powerpoint/2010/main" val="1657873502"/>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t="19019" b="23721"/>
          <a:stretch>
            <a:fillRect/>
          </a:stretch>
        </p:blipFill>
        <p:spPr bwMode="auto">
          <a:xfrm>
            <a:off x="3951288" y="5692775"/>
            <a:ext cx="14366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mble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397500"/>
            <a:ext cx="18002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pt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9600" y="5562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kaler Titel 1"/>
          <p:cNvSpPr>
            <a:spLocks noGrp="1"/>
          </p:cNvSpPr>
          <p:nvPr>
            <p:ph type="title" orient="vert"/>
          </p:nvPr>
        </p:nvSpPr>
        <p:spPr>
          <a:xfrm>
            <a:off x="6708775" y="119063"/>
            <a:ext cx="2130425" cy="5886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14325" y="119063"/>
            <a:ext cx="6242050" cy="5886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ftr" sz="quarter" idx="10"/>
          </p:nvPr>
        </p:nvSpPr>
        <p:spPr/>
        <p:txBody>
          <a:bodyPr/>
          <a:lstStyle>
            <a:lvl1pPr>
              <a:defRPr/>
            </a:lvl1pPr>
          </a:lstStyle>
          <a:p>
            <a:pPr>
              <a:defRPr/>
            </a:pPr>
            <a:r>
              <a:rPr lang="de-DE" altLang="tr-TR"/>
              <a:t>Page </a:t>
            </a:r>
            <a:r>
              <a:rPr lang="de-DE" altLang="tr-TR">
                <a:sym typeface="Wingdings" pitchFamily="2" charset="2"/>
              </a:rPr>
              <a:t></a:t>
            </a:r>
            <a:r>
              <a:rPr lang="de-DE" altLang="tr-TR"/>
              <a:t> </a:t>
            </a:r>
            <a:fld id="{A5B2773C-3AFF-4E2D-BF5B-86A10AEAD0D2}" type="slidenum">
              <a:rPr lang="de-DE" altLang="tr-TR"/>
              <a:pPr>
                <a:defRPr/>
              </a:pPr>
              <a:t>‹#›</a:t>
            </a:fld>
            <a:endParaRPr lang="de-DE" altLang="tr-TR"/>
          </a:p>
        </p:txBody>
      </p:sp>
    </p:spTree>
    <p:extLst>
      <p:ext uri="{BB962C8B-B14F-4D97-AF65-F5344CB8AC3E}">
        <p14:creationId xmlns:p14="http://schemas.microsoft.com/office/powerpoint/2010/main" val="2704853025"/>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de-DE" altLang="tr-TR"/>
              <a:t>Page </a:t>
            </a:r>
            <a:r>
              <a:rPr lang="de-DE" altLang="tr-TR">
                <a:sym typeface="Wingdings" pitchFamily="2" charset="2"/>
              </a:rPr>
              <a:t></a:t>
            </a:r>
            <a:r>
              <a:rPr lang="de-DE" altLang="tr-TR"/>
              <a:t> </a:t>
            </a:r>
            <a:fld id="{5F4BF505-AE51-4ED1-8308-6EE6FE3923FF}" type="slidenum">
              <a:rPr lang="de-DE" altLang="tr-TR"/>
              <a:pPr>
                <a:defRPr/>
              </a:pPr>
              <a:t>‹#›</a:t>
            </a:fld>
            <a:endParaRPr lang="de-DE" altLang="tr-TR"/>
          </a:p>
        </p:txBody>
      </p:sp>
    </p:spTree>
    <p:extLst>
      <p:ext uri="{BB962C8B-B14F-4D97-AF65-F5344CB8AC3E}">
        <p14:creationId xmlns:p14="http://schemas.microsoft.com/office/powerpoint/2010/main" val="3244134869"/>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14325" y="119063"/>
            <a:ext cx="5540375" cy="600075"/>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314325" y="1614488"/>
            <a:ext cx="8524875" cy="43910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
          <p:cNvSpPr>
            <a:spLocks noGrp="1" noChangeArrowheads="1"/>
          </p:cNvSpPr>
          <p:nvPr>
            <p:ph type="ftr" sz="quarter" idx="10"/>
          </p:nvPr>
        </p:nvSpPr>
        <p:spPr>
          <a:ln/>
        </p:spPr>
        <p:txBody>
          <a:bodyPr/>
          <a:lstStyle>
            <a:lvl1pPr>
              <a:defRPr/>
            </a:lvl1pPr>
          </a:lstStyle>
          <a:p>
            <a:pPr>
              <a:defRPr/>
            </a:pPr>
            <a:r>
              <a:rPr lang="de-DE" altLang="tr-TR"/>
              <a:t>Page </a:t>
            </a:r>
            <a:r>
              <a:rPr lang="de-DE" altLang="tr-TR">
                <a:sym typeface="Wingdings" pitchFamily="2" charset="2"/>
              </a:rPr>
              <a:t></a:t>
            </a:r>
            <a:r>
              <a:rPr lang="de-DE" altLang="tr-TR"/>
              <a:t> </a:t>
            </a:r>
            <a:fld id="{0C0C894C-196A-439B-B09D-CAE6580C70D0}" type="slidenum">
              <a:rPr lang="de-DE" altLang="tr-TR"/>
              <a:pPr>
                <a:defRPr/>
              </a:pPr>
              <a:t>‹#›</a:t>
            </a:fld>
            <a:endParaRPr lang="de-DE" altLang="tr-TR"/>
          </a:p>
        </p:txBody>
      </p:sp>
    </p:spTree>
    <p:extLst>
      <p:ext uri="{BB962C8B-B14F-4D97-AF65-F5344CB8AC3E}">
        <p14:creationId xmlns:p14="http://schemas.microsoft.com/office/powerpoint/2010/main" val="3318828160"/>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9"/>
              <a:ext cx="5742" cy="1183"/>
              <a:chOff x="0" y="2644"/>
              <a:chExt cx="5760" cy="1676"/>
            </a:xfrm>
          </p:grpSpPr>
          <p:sp>
            <p:nvSpPr>
              <p:cNvPr id="15" name="Rectangle 96"/>
              <p:cNvSpPr>
                <a:spLocks noChangeArrowheads="1"/>
              </p:cNvSpPr>
              <p:nvPr userDrawn="1"/>
            </p:nvSpPr>
            <p:spPr bwMode="ltGray">
              <a:xfrm>
                <a:off x="0" y="2642"/>
                <a:ext cx="5760" cy="1678"/>
              </a:xfrm>
              <a:prstGeom prst="rect">
                <a:avLst/>
              </a:prstGeom>
              <a:solidFill>
                <a:schemeClr val="accent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16" name="Rectangle 97"/>
              <p:cNvSpPr>
                <a:spLocks noChangeArrowheads="1"/>
              </p:cNvSpPr>
              <p:nvPr userDrawn="1"/>
            </p:nvSpPr>
            <p:spPr bwMode="ltGray">
              <a:xfrm>
                <a:off x="0" y="2642"/>
                <a:ext cx="5760" cy="95"/>
              </a:xfrm>
              <a:prstGeom prst="rect">
                <a:avLst/>
              </a:prstGeom>
              <a:solidFill>
                <a:schemeClr val="accent1"/>
              </a:solidFill>
              <a:ln>
                <a:noFill/>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eaLnBrk="1" hangingPunct="1">
                <a:defRPr/>
              </a:pPr>
              <a:endParaRPr lang="tr-TR" altLang="tr-TR" sz="1800" b="0" smtClean="0">
                <a:solidFill>
                  <a:srgbClr val="046CA6"/>
                </a:solidFill>
                <a:cs typeface="Arial" charset="0"/>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05"/>
            <p:cNvSpPr>
              <a:spLocks/>
            </p:cNvSpPr>
            <p:nvPr/>
          </p:nvSpPr>
          <p:spPr bwMode="white">
            <a:xfrm>
              <a:off x="5520" y="3978"/>
              <a:ext cx="240" cy="348"/>
            </a:xfrm>
            <a:custGeom>
              <a:avLst/>
              <a:gdLst>
                <a:gd name="T0" fmla="*/ 54 w 246"/>
                <a:gd name="T1" fmla="*/ 0 h 348"/>
                <a:gd name="T2" fmla="*/ 38 w 246"/>
                <a:gd name="T3" fmla="*/ 196 h 348"/>
                <a:gd name="T4" fmla="*/ 20 w 246"/>
                <a:gd name="T5" fmla="*/ 282 h 348"/>
                <a:gd name="T6" fmla="*/ 0 w 246"/>
                <a:gd name="T7" fmla="*/ 342 h 348"/>
                <a:gd name="T8" fmla="*/ 54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23" name="30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4313"/>
            <a:ext cx="24304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14131075"/>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a:noFill/>
          </a:ln>
          <a:extLst/>
        </p:spPr>
        <p:txBody>
          <a:bodyPr/>
          <a:lstStyle>
            <a:lvl1pPr>
              <a:defRPr sz="2400" b="1">
                <a:solidFill>
                  <a:srgbClr val="FFFFFF"/>
                </a:solidFill>
                <a:latin typeface="Arial" charset="0"/>
              </a:defRPr>
            </a:lvl1pPr>
            <a:lvl2pPr marL="742950" indent="-285750">
              <a:defRPr sz="2400" b="1">
                <a:solidFill>
                  <a:srgbClr val="FFFFFF"/>
                </a:solidFill>
                <a:latin typeface="Arial" charset="0"/>
              </a:defRPr>
            </a:lvl2pPr>
            <a:lvl3pPr marL="1143000" indent="-228600">
              <a:defRPr sz="2400" b="1">
                <a:solidFill>
                  <a:srgbClr val="FFFFFF"/>
                </a:solidFill>
                <a:latin typeface="Arial" charset="0"/>
              </a:defRPr>
            </a:lvl3pPr>
            <a:lvl4pPr marL="1600200" indent="-228600">
              <a:defRPr sz="2400" b="1">
                <a:solidFill>
                  <a:srgbClr val="FFFFFF"/>
                </a:solidFill>
                <a:latin typeface="Arial" charset="0"/>
              </a:defRPr>
            </a:lvl4pPr>
            <a:lvl5pPr marL="2057400" indent="-228600">
              <a:defRPr sz="2400" b="1">
                <a:solidFill>
                  <a:srgbClr val="FFFFFF"/>
                </a:solidFill>
                <a:latin typeface="Arial" charset="0"/>
              </a:defRPr>
            </a:lvl5pPr>
            <a:lvl6pPr marL="2514600" indent="-228600" algn="ctr" eaLnBrk="0" fontAlgn="base" hangingPunct="0">
              <a:lnSpc>
                <a:spcPct val="95000"/>
              </a:lnSpc>
              <a:spcBef>
                <a:spcPct val="0"/>
              </a:spcBef>
              <a:spcAft>
                <a:spcPct val="0"/>
              </a:spcAft>
              <a:defRPr sz="2400" b="1">
                <a:solidFill>
                  <a:srgbClr val="FFFFFF"/>
                </a:solidFill>
                <a:latin typeface="Arial" charset="0"/>
              </a:defRPr>
            </a:lvl6pPr>
            <a:lvl7pPr marL="2971800" indent="-228600" algn="ctr" eaLnBrk="0" fontAlgn="base" hangingPunct="0">
              <a:lnSpc>
                <a:spcPct val="95000"/>
              </a:lnSpc>
              <a:spcBef>
                <a:spcPct val="0"/>
              </a:spcBef>
              <a:spcAft>
                <a:spcPct val="0"/>
              </a:spcAft>
              <a:defRPr sz="2400" b="1">
                <a:solidFill>
                  <a:srgbClr val="FFFFFF"/>
                </a:solidFill>
                <a:latin typeface="Arial" charset="0"/>
              </a:defRPr>
            </a:lvl7pPr>
            <a:lvl8pPr marL="3429000" indent="-228600" algn="ctr" eaLnBrk="0" fontAlgn="base" hangingPunct="0">
              <a:lnSpc>
                <a:spcPct val="95000"/>
              </a:lnSpc>
              <a:spcBef>
                <a:spcPct val="0"/>
              </a:spcBef>
              <a:spcAft>
                <a:spcPct val="0"/>
              </a:spcAft>
              <a:defRPr sz="2400" b="1">
                <a:solidFill>
                  <a:srgbClr val="FFFFFF"/>
                </a:solidFill>
                <a:latin typeface="Arial" charset="0"/>
              </a:defRPr>
            </a:lvl8pPr>
            <a:lvl9pPr marL="3886200" indent="-228600" algn="ctr" eaLnBrk="0" fontAlgn="base" hangingPunct="0">
              <a:lnSpc>
                <a:spcPct val="95000"/>
              </a:lnSpc>
              <a:spcBef>
                <a:spcPct val="0"/>
              </a:spcBef>
              <a:spcAft>
                <a:spcPct val="0"/>
              </a:spcAft>
              <a:defRPr sz="2400" b="1">
                <a:solidFill>
                  <a:srgbClr val="FFFFFF"/>
                </a:solidFill>
                <a:latin typeface="Arial" charset="0"/>
              </a:defRPr>
            </a:lvl9pPr>
          </a:lstStyle>
          <a:p>
            <a:pPr algn="ctr" eaLnBrk="1" hangingPunct="1">
              <a:defRPr/>
            </a:pPr>
            <a:endParaRPr lang="tr-TR" altLang="tr-TR" sz="1000" b="0" smtClean="0">
              <a:solidFill>
                <a:schemeClr val="tx1"/>
              </a:solidFill>
            </a:endParaRPr>
          </a:p>
        </p:txBody>
      </p:sp>
      <p:sp>
        <p:nvSpPr>
          <p:cNvPr id="1027" name="Rectangle 7"/>
          <p:cNvSpPr>
            <a:spLocks noGrp="1" noChangeArrowheads="1"/>
          </p:cNvSpPr>
          <p:nvPr>
            <p:ph type="title"/>
          </p:nvPr>
        </p:nvSpPr>
        <p:spPr bwMode="gray">
          <a:xfrm>
            <a:off x="314325" y="119063"/>
            <a:ext cx="55403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altLang="tr-TR" smtClean="0"/>
              <a:t>Klicken Sie, um das Titelformat zu bearbeiten</a:t>
            </a:r>
          </a:p>
        </p:txBody>
      </p:sp>
      <p:sp>
        <p:nvSpPr>
          <p:cNvPr id="11269" name="Rectangle 10"/>
          <p:cNvSpPr>
            <a:spLocks noGrp="1" noChangeArrowheads="1"/>
          </p:cNvSpPr>
          <p:nvPr>
            <p:ph type="ftr" sz="quarter" idx="3"/>
          </p:nvPr>
        </p:nvSpPr>
        <p:spPr bwMode="gray">
          <a:xfrm>
            <a:off x="219075" y="5392738"/>
            <a:ext cx="8924925" cy="1289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000" b="0">
                <a:solidFill>
                  <a:schemeClr val="tx1"/>
                </a:solidFill>
              </a:defRPr>
            </a:lvl1pPr>
          </a:lstStyle>
          <a:p>
            <a:pPr>
              <a:defRPr/>
            </a:pPr>
            <a:r>
              <a:rPr lang="de-DE" altLang="tr-TR"/>
              <a:t>Page </a:t>
            </a:r>
            <a:r>
              <a:rPr lang="de-DE" altLang="tr-TR">
                <a:sym typeface="Wingdings" pitchFamily="2" charset="2"/>
              </a:rPr>
              <a:t></a:t>
            </a:r>
            <a:r>
              <a:rPr lang="de-DE" altLang="tr-TR"/>
              <a:t> </a:t>
            </a:r>
            <a:fld id="{CBCE65AE-BA1C-4500-B041-F548E2D82A5F}" type="slidenum">
              <a:rPr lang="de-DE" altLang="tr-TR"/>
              <a:pPr>
                <a:defRPr/>
              </a:pPr>
              <a:t>‹#›</a:t>
            </a:fld>
            <a:endParaRPr lang="de-DE" altLang="tr-TR"/>
          </a:p>
        </p:txBody>
      </p:sp>
      <p:sp>
        <p:nvSpPr>
          <p:cNvPr id="1029" name="Rectangle 12"/>
          <p:cNvSpPr>
            <a:spLocks noGrp="1" noChangeArrowheads="1"/>
          </p:cNvSpPr>
          <p:nvPr>
            <p:ph type="body" idx="1"/>
          </p:nvPr>
        </p:nvSpPr>
        <p:spPr bwMode="gray">
          <a:xfrm>
            <a:off x="314325" y="1614488"/>
            <a:ext cx="8524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tr-TR" smtClean="0"/>
              <a:t>Klicken Sie, um die Formate des Vorlagentextes zu bearbeiten</a:t>
            </a:r>
          </a:p>
          <a:p>
            <a:pPr lvl="1"/>
            <a:r>
              <a:rPr lang="de-DE" altLang="tr-TR" smtClean="0"/>
              <a:t>Zweite Ebene</a:t>
            </a:r>
          </a:p>
          <a:p>
            <a:pPr lvl="2"/>
            <a:r>
              <a:rPr lang="de-DE" altLang="tr-TR" smtClean="0"/>
              <a:t>Dritte Ebene</a:t>
            </a:r>
          </a:p>
          <a:p>
            <a:pPr lvl="3"/>
            <a:r>
              <a:rPr lang="de-DE" altLang="tr-TR" smtClean="0"/>
              <a:t>Vierte Ebene</a:t>
            </a:r>
          </a:p>
        </p:txBody>
      </p:sp>
    </p:spTree>
  </p:cSld>
  <p:clrMap bg1="lt1" tx1="dk1" bg2="lt2" tx2="dk2" accent1="accent1" accent2="accent2" accent3="accent3" accent4="accent4" accent5="accent5" accent6="accent6" hlink="hlink" folHlink="folHlink"/>
  <p:sldLayoutIdLst>
    <p:sldLayoutId id="2147485175" r:id="rId1"/>
    <p:sldLayoutId id="2147485176" r:id="rId2"/>
    <p:sldLayoutId id="2147485177" r:id="rId3"/>
    <p:sldLayoutId id="2147485178" r:id="rId4"/>
    <p:sldLayoutId id="2147485179" r:id="rId5"/>
    <p:sldLayoutId id="2147485180" r:id="rId6"/>
    <p:sldLayoutId id="2147485173" r:id="rId7"/>
    <p:sldLayoutId id="2147485174" r:id="rId8"/>
  </p:sldLayoutIdLst>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898" decel="100000" fill="hold"/>
                                        <p:tgtEl>
                                          <p:spTgt spid="1027"/>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9">
                                            <p:txEl>
                                              <p:pRg st="0" end="0"/>
                                            </p:txEl>
                                          </p:spTgt>
                                        </p:tgtEl>
                                        <p:attrNameLst>
                                          <p:attrName>style.visibility</p:attrName>
                                        </p:attrNameLst>
                                      </p:cBhvr>
                                      <p:to>
                                        <p:strVal val="visible"/>
                                      </p:to>
                                    </p:set>
                                    <p:animEffect transition="in" filter="fade">
                                      <p:cBhvr>
                                        <p:cTn id="15" dur="1000"/>
                                        <p:tgtEl>
                                          <p:spTgt spid="1029">
                                            <p:txEl>
                                              <p:pRg st="0" end="0"/>
                                            </p:txEl>
                                          </p:spTgt>
                                        </p:tgtEl>
                                      </p:cBhvr>
                                    </p:animEffect>
                                    <p:anim calcmode="lin" valueType="num">
                                      <p:cBhvr>
                                        <p:cTn id="16" dur="1000" fill="hold"/>
                                        <p:tgtEl>
                                          <p:spTgt spid="102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9">
                                            <p:txEl>
                                              <p:pRg st="1" end="1"/>
                                            </p:txEl>
                                          </p:spTgt>
                                        </p:tgtEl>
                                        <p:attrNameLst>
                                          <p:attrName>style.visibility</p:attrName>
                                        </p:attrNameLst>
                                      </p:cBhvr>
                                      <p:to>
                                        <p:strVal val="visible"/>
                                      </p:to>
                                    </p:set>
                                    <p:animEffect transition="in" filter="fade">
                                      <p:cBhvr>
                                        <p:cTn id="21" dur="1000"/>
                                        <p:tgtEl>
                                          <p:spTgt spid="1029">
                                            <p:txEl>
                                              <p:pRg st="1" end="1"/>
                                            </p:txEl>
                                          </p:spTgt>
                                        </p:tgtEl>
                                      </p:cBhvr>
                                    </p:animEffect>
                                    <p:anim calcmode="lin" valueType="num">
                                      <p:cBhvr>
                                        <p:cTn id="22" dur="1000" fill="hold"/>
                                        <p:tgtEl>
                                          <p:spTgt spid="102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9">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9">
                                            <p:txEl>
                                              <p:pRg st="2" end="2"/>
                                            </p:txEl>
                                          </p:spTgt>
                                        </p:tgtEl>
                                        <p:attrNameLst>
                                          <p:attrName>style.visibility</p:attrName>
                                        </p:attrNameLst>
                                      </p:cBhvr>
                                      <p:to>
                                        <p:strVal val="visible"/>
                                      </p:to>
                                    </p:set>
                                    <p:animEffect transition="in" filter="fade">
                                      <p:cBhvr>
                                        <p:cTn id="27" dur="1000"/>
                                        <p:tgtEl>
                                          <p:spTgt spid="1029">
                                            <p:txEl>
                                              <p:pRg st="2" end="2"/>
                                            </p:txEl>
                                          </p:spTgt>
                                        </p:tgtEl>
                                      </p:cBhvr>
                                    </p:animEffect>
                                    <p:anim calcmode="lin" valueType="num">
                                      <p:cBhvr>
                                        <p:cTn id="28" dur="1000" fill="hold"/>
                                        <p:tgtEl>
                                          <p:spTgt spid="1029">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9">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9">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9">
                                            <p:txEl>
                                              <p:pRg st="3" end="3"/>
                                            </p:txEl>
                                          </p:spTgt>
                                        </p:tgtEl>
                                        <p:attrNameLst>
                                          <p:attrName>style.visibility</p:attrName>
                                        </p:attrNameLst>
                                      </p:cBhvr>
                                      <p:to>
                                        <p:strVal val="visible"/>
                                      </p:to>
                                    </p:set>
                                    <p:animEffect transition="in" filter="fade">
                                      <p:cBhvr>
                                        <p:cTn id="33" dur="1000"/>
                                        <p:tgtEl>
                                          <p:spTgt spid="1029">
                                            <p:txEl>
                                              <p:pRg st="3" end="3"/>
                                            </p:txEl>
                                          </p:spTgt>
                                        </p:tgtEl>
                                      </p:cBhvr>
                                    </p:animEffect>
                                    <p:anim calcmode="lin" valueType="num">
                                      <p:cBhvr>
                                        <p:cTn id="34" dur="1000" fill="hold"/>
                                        <p:tgtEl>
                                          <p:spTgt spid="1029">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9">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build="p">
        <p:tmplLst>
          <p:tmpl lvl="1">
            <p:tnLst>
              <p:par>
                <p:cTn presetID="37" presetClass="entr" presetSubtype="0"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Lst>
      </p:bldP>
    </p:bldLst>
  </p:timing>
  <p:hf sldNum="0" hd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mj-cs"/>
        </a:defRPr>
      </a:lvl1pPr>
      <a:lvl2pPr algn="l" rtl="0" eaLnBrk="0" fontAlgn="base" hangingPunct="0">
        <a:lnSpc>
          <a:spcPct val="95000"/>
        </a:lnSpc>
        <a:spcBef>
          <a:spcPct val="0"/>
        </a:spcBef>
        <a:spcAft>
          <a:spcPct val="0"/>
        </a:spcAft>
        <a:defRPr sz="2400" b="1">
          <a:solidFill>
            <a:srgbClr val="FFFFFF"/>
          </a:solidFill>
          <a:latin typeface="Arial" charset="0"/>
        </a:defRPr>
      </a:lvl2pPr>
      <a:lvl3pPr algn="l" rtl="0" eaLnBrk="0" fontAlgn="base" hangingPunct="0">
        <a:lnSpc>
          <a:spcPct val="95000"/>
        </a:lnSpc>
        <a:spcBef>
          <a:spcPct val="0"/>
        </a:spcBef>
        <a:spcAft>
          <a:spcPct val="0"/>
        </a:spcAft>
        <a:defRPr sz="2400" b="1">
          <a:solidFill>
            <a:srgbClr val="FFFFFF"/>
          </a:solidFill>
          <a:latin typeface="Arial" charset="0"/>
        </a:defRPr>
      </a:lvl3pPr>
      <a:lvl4pPr algn="l" rtl="0" eaLnBrk="0" fontAlgn="base" hangingPunct="0">
        <a:lnSpc>
          <a:spcPct val="95000"/>
        </a:lnSpc>
        <a:spcBef>
          <a:spcPct val="0"/>
        </a:spcBef>
        <a:spcAft>
          <a:spcPct val="0"/>
        </a:spcAft>
        <a:defRPr sz="2400" b="1">
          <a:solidFill>
            <a:srgbClr val="FFFFFF"/>
          </a:solidFill>
          <a:latin typeface="Arial" charset="0"/>
        </a:defRPr>
      </a:lvl4pPr>
      <a:lvl5pPr algn="l" rtl="0" eaLnBrk="0" fontAlgn="base" hangingPunct="0">
        <a:lnSpc>
          <a:spcPct val="95000"/>
        </a:lnSpc>
        <a:spcBef>
          <a:spcPct val="0"/>
        </a:spcBef>
        <a:spcAft>
          <a:spcPct val="0"/>
        </a:spcAft>
        <a:defRPr sz="24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10 Resim" descr="v2_u.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52" name="Rectangle 2"/>
          <p:cNvSpPr>
            <a:spLocks noGrp="1" noChangeArrowheads="1"/>
          </p:cNvSpPr>
          <p:nvPr>
            <p:ph type="title"/>
          </p:nvPr>
        </p:nvSpPr>
        <p:spPr bwMode="white">
          <a:xfrm>
            <a:off x="2571750" y="79375"/>
            <a:ext cx="65722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2053" name="Line 92"/>
          <p:cNvSpPr>
            <a:spLocks noChangeShapeType="1"/>
          </p:cNvSpPr>
          <p:nvPr/>
        </p:nvSpPr>
        <p:spPr bwMode="auto">
          <a:xfrm>
            <a:off x="425450" y="6524625"/>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9 Veri Yer Tutucusu"/>
          <p:cNvSpPr>
            <a:spLocks noGrp="1"/>
          </p:cNvSpPr>
          <p:nvPr>
            <p:ph type="dt" sz="half" idx="2"/>
          </p:nvPr>
        </p:nvSpPr>
        <p:spPr>
          <a:xfrm>
            <a:off x="357188" y="6492875"/>
            <a:ext cx="1357312" cy="365125"/>
          </a:xfrm>
          <a:prstGeom prst="rect">
            <a:avLst/>
          </a:prstGeom>
        </p:spPr>
        <p:txBody>
          <a:bodyPr vert="horz" lIns="91440" tIns="45720" rIns="91440" bIns="45720" rtlCol="0" anchor="ctr"/>
          <a:lstStyle>
            <a:lvl1pPr algn="l" eaLnBrk="1" hangingPunct="1">
              <a:lnSpc>
                <a:spcPct val="100000"/>
              </a:lnSpc>
              <a:defRPr sz="1200" b="1">
                <a:solidFill>
                  <a:srgbClr val="046CA6"/>
                </a:solidFill>
                <a:latin typeface="Arial" charset="0"/>
                <a:cs typeface="+mn-cs"/>
              </a:defRPr>
            </a:lvl1pPr>
          </a:lstStyle>
          <a:p>
            <a:pPr>
              <a:defRPr/>
            </a:pPr>
            <a:fld id="{8885B744-79AD-4CB1-9E28-05BB0C66EA22}" type="datetime4">
              <a:rPr lang="tr-TR"/>
              <a:pPr>
                <a:defRPr/>
              </a:pPr>
              <a:t>14 Şubat 2017</a:t>
            </a:fld>
            <a:endParaRPr lang="tr-TR" dirty="0"/>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eaLnBrk="1" hangingPunct="1">
              <a:lnSpc>
                <a:spcPct val="100000"/>
              </a:lnSpc>
              <a:defRPr sz="1200" b="1">
                <a:solidFill>
                  <a:srgbClr val="046CA6"/>
                </a:solidFill>
                <a:latin typeface="Arial" charset="0"/>
                <a:cs typeface="+mn-cs"/>
              </a:defRPr>
            </a:lvl1pPr>
          </a:lstStyle>
          <a:p>
            <a:pPr>
              <a:defRPr/>
            </a:pPr>
            <a:r>
              <a:rPr lang="tr-TR"/>
              <a:t>Hizmet Sunumu Genel Müdürlüğü</a:t>
            </a:r>
          </a:p>
        </p:txBody>
      </p:sp>
      <p:sp>
        <p:nvSpPr>
          <p:cNvPr id="13" name="12 Slayt Numarası Yer Tutucusu"/>
          <p:cNvSpPr>
            <a:spLocks noGrp="1"/>
          </p:cNvSpPr>
          <p:nvPr>
            <p:ph type="sldNum" sz="quarter" idx="4"/>
          </p:nvPr>
        </p:nvSpPr>
        <p:spPr>
          <a:xfrm>
            <a:off x="8143875" y="6492875"/>
            <a:ext cx="8207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46CA6"/>
                </a:solidFill>
              </a:defRPr>
            </a:lvl1pPr>
          </a:lstStyle>
          <a:p>
            <a:pPr>
              <a:defRPr/>
            </a:pPr>
            <a:fld id="{3E35B62F-1D42-4FBF-8C2B-5846DFD1A4B4}" type="slidenum">
              <a:rPr lang="tr-TR" altLang="tr-TR"/>
              <a:pPr>
                <a:defRPr/>
              </a:pPr>
              <a:t>‹#›</a:t>
            </a:fld>
            <a:r>
              <a:rPr lang="tr-TR" altLang="tr-TR"/>
              <a:t> / 20</a:t>
            </a:r>
          </a:p>
        </p:txBody>
      </p:sp>
    </p:spTree>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 id="2147485184" r:id="rId4"/>
  </p:sldLayoutIdLst>
  <p:transition spd="slow">
    <p:split orient="vert"/>
  </p:transition>
  <p:timing>
    <p:tnLst>
      <p:par>
        <p:cTn id="1" dur="indefinite" restart="never" nodeType="tmRoot"/>
      </p:par>
    </p:tnLst>
  </p:timing>
  <p:hf hd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çerik Yer Tutucusu 2"/>
          <p:cNvSpPr>
            <a:spLocks noGrp="1"/>
          </p:cNvSpPr>
          <p:nvPr>
            <p:ph idx="1"/>
          </p:nvPr>
        </p:nvSpPr>
        <p:spPr bwMode="auto">
          <a:xfrm flipH="1">
            <a:off x="57150" y="5476875"/>
            <a:ext cx="8988425" cy="1300163"/>
          </a:xfrm>
          <a:solidFill>
            <a:schemeClr val="tx1"/>
          </a:solid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tr-TR" altLang="tr-TR" dirty="0" smtClean="0"/>
              <a:t> </a:t>
            </a:r>
          </a:p>
        </p:txBody>
      </p:sp>
      <p:sp>
        <p:nvSpPr>
          <p:cNvPr id="6" name="Dikdörtgen 5"/>
          <p:cNvSpPr/>
          <p:nvPr/>
        </p:nvSpPr>
        <p:spPr>
          <a:xfrm>
            <a:off x="701675" y="1820863"/>
            <a:ext cx="7715250" cy="2849562"/>
          </a:xfrm>
          <a:prstGeom prst="rect">
            <a:avLst/>
          </a:prstGeom>
        </p:spPr>
        <p:txBody>
          <a:bodyPr>
            <a:spAutoFit/>
          </a:bodyPr>
          <a:lstStyle/>
          <a:p>
            <a:pPr algn="ctr">
              <a:lnSpc>
                <a:spcPct val="95000"/>
              </a:lnSpc>
              <a:defRPr/>
            </a:pPr>
            <a:r>
              <a:rPr lang="tr-TR" sz="2800" dirty="0">
                <a:solidFill>
                  <a:srgbClr val="7030A0"/>
                </a:solidFill>
              </a:rPr>
              <a:t>HATAY SOSYAL GÜVENLİK İL MÜDÜRLÜĞÜ</a:t>
            </a:r>
          </a:p>
          <a:p>
            <a:pPr algn="ctr">
              <a:lnSpc>
                <a:spcPct val="95000"/>
              </a:lnSpc>
              <a:defRPr/>
            </a:pPr>
            <a:endParaRPr lang="tr-TR" sz="2800" dirty="0">
              <a:solidFill>
                <a:schemeClr val="accent4">
                  <a:lumMod val="60000"/>
                  <a:lumOff val="40000"/>
                </a:schemeClr>
              </a:solidFill>
            </a:endParaRPr>
          </a:p>
          <a:p>
            <a:pPr algn="ctr">
              <a:lnSpc>
                <a:spcPct val="150000"/>
              </a:lnSpc>
              <a:defRPr/>
            </a:pPr>
            <a:r>
              <a:rPr lang="tr-TR" sz="2800" dirty="0">
                <a:solidFill>
                  <a:srgbClr val="7030A0"/>
                </a:solidFill>
              </a:rPr>
              <a:t>TEŞVİKLER</a:t>
            </a:r>
          </a:p>
          <a:p>
            <a:pPr algn="ctr">
              <a:lnSpc>
                <a:spcPct val="150000"/>
              </a:lnSpc>
              <a:defRPr/>
            </a:pPr>
            <a:r>
              <a:rPr lang="tr-TR" sz="2800" dirty="0">
                <a:solidFill>
                  <a:srgbClr val="7030A0"/>
                </a:solidFill>
              </a:rPr>
              <a:t> VE </a:t>
            </a:r>
          </a:p>
          <a:p>
            <a:pPr algn="ctr">
              <a:lnSpc>
                <a:spcPct val="150000"/>
              </a:lnSpc>
              <a:defRPr/>
            </a:pPr>
            <a:r>
              <a:rPr lang="tr-TR" sz="2800" dirty="0">
                <a:solidFill>
                  <a:srgbClr val="7030A0"/>
                </a:solidFill>
              </a:rPr>
              <a:t>ARTI İSTİHDAM DESTEĞİ</a:t>
            </a: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Başlık 6"/>
          <p:cNvSpPr>
            <a:spLocks noGrp="1"/>
          </p:cNvSpPr>
          <p:nvPr>
            <p:ph type="title"/>
          </p:nvPr>
        </p:nvSpPr>
        <p:spPr>
          <a:xfrm>
            <a:off x="1631950" y="250825"/>
            <a:ext cx="7512050" cy="455613"/>
          </a:xfrm>
        </p:spPr>
        <p:txBody>
          <a:bodyPr/>
          <a:lstStyle/>
          <a:p>
            <a:pPr algn="ctr"/>
            <a:r>
              <a:rPr lang="tr-TR" altLang="tr-TR" b="1" u="sng" smtClean="0">
                <a:solidFill>
                  <a:srgbClr val="FFC000"/>
                </a:solidFill>
              </a:rPr>
              <a:t>PRİMLERİN ERTELENMESİ</a:t>
            </a:r>
            <a:r>
              <a:rPr lang="tr-TR" altLang="tr-TR" smtClean="0"/>
              <a:t/>
            </a:r>
            <a:br>
              <a:rPr lang="tr-TR" altLang="tr-TR" smtClean="0"/>
            </a:br>
            <a:endParaRPr lang="tr-TR" altLang="tr-TR" smtClean="0"/>
          </a:p>
        </p:txBody>
      </p:sp>
      <p:sp>
        <p:nvSpPr>
          <p:cNvPr id="17412" name="İçerik Yer Tutucusu 7"/>
          <p:cNvSpPr>
            <a:spLocks noGrp="1"/>
          </p:cNvSpPr>
          <p:nvPr>
            <p:ph idx="1"/>
          </p:nvPr>
        </p:nvSpPr>
        <p:spPr bwMode="auto">
          <a:xfrm>
            <a:off x="304800" y="1071563"/>
            <a:ext cx="8610600" cy="4338637"/>
          </a:xfrm>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271463">
              <a:buFont typeface="Wingdings" pitchFamily="2" charset="2"/>
              <a:buNone/>
              <a:defRPr/>
            </a:pPr>
            <a:r>
              <a:rPr lang="tr-TR" sz="1600" dirty="0" smtClean="0">
                <a:solidFill>
                  <a:srgbClr val="00B050"/>
                </a:solidFill>
              </a:rPr>
              <a:t>ÖRNEK:</a:t>
            </a:r>
          </a:p>
          <a:p>
            <a:pPr marL="0" indent="271463" algn="just">
              <a:buFont typeface="Wingdings" pitchFamily="2" charset="2"/>
              <a:buNone/>
              <a:defRPr/>
            </a:pPr>
            <a:r>
              <a:rPr lang="tr-TR" sz="1600" dirty="0" smtClean="0"/>
              <a:t>2016 yılı Aralık ayı için asgari ücret desteğinden yararlanan ancak herhangi bir teşvikten yararlanmayan bir işyerinde asgari ücretle çalışan 3 sigortalının olduğu ve bu işyerinin 2016 yılı Kasım ayı için yararlanıp 2017 yılı Ocak ayında ödenecek tutardan mahsup edilecek asgari ücret desteğinin de 299,70 TL olduğu varsayıldığında, işyerinin ertelemeye esas tutarı aşağıdaki şekilde hesaplanacaktır.</a:t>
            </a:r>
          </a:p>
          <a:p>
            <a:pPr marL="0" indent="271463" algn="just">
              <a:buFont typeface="Wingdings" pitchFamily="2" charset="2"/>
              <a:buNone/>
              <a:defRPr/>
            </a:pPr>
            <a:r>
              <a:rPr lang="tr-TR" sz="1600" dirty="0" smtClean="0"/>
              <a:t>                     1.647,00 TL x 3 sigortalı x 34,5/100= 1704,65 TL ödenecek toplam sigorta primi tutarından,</a:t>
            </a:r>
          </a:p>
          <a:p>
            <a:pPr marL="0" indent="271463" algn="just">
              <a:buFont typeface="Wingdings" pitchFamily="2" charset="2"/>
              <a:buNone/>
              <a:defRPr/>
            </a:pPr>
            <a:r>
              <a:rPr lang="tr-TR" sz="1600" dirty="0" smtClean="0"/>
              <a:t>	 2016 Aralık ayı için yararlanılacak destek tutarı olan = 299,70 TL (90 gün x 3,33 TL)’</a:t>
            </a:r>
            <a:r>
              <a:rPr lang="tr-TR" sz="1600" dirty="0" err="1" smtClean="0"/>
              <a:t>nin</a:t>
            </a:r>
            <a:r>
              <a:rPr lang="tr-TR" sz="1600" dirty="0" smtClean="0"/>
              <a:t> düşülmesi sonucunda, </a:t>
            </a:r>
          </a:p>
          <a:p>
            <a:pPr marL="0" indent="271463" algn="just">
              <a:buFont typeface="Wingdings" pitchFamily="2" charset="2"/>
              <a:buNone/>
              <a:defRPr/>
            </a:pPr>
            <a:r>
              <a:rPr lang="tr-TR" sz="1600" dirty="0" smtClean="0"/>
              <a:t>	 1704,65 – 299,70 = 1.404,95 TL ödenmesi gereken prim tutarı bulunacaktır.</a:t>
            </a:r>
          </a:p>
          <a:p>
            <a:pPr marL="0" indent="271463" algn="just">
              <a:buFont typeface="Wingdings" pitchFamily="2" charset="2"/>
              <a:buNone/>
              <a:defRPr/>
            </a:pPr>
            <a:r>
              <a:rPr lang="tr-TR" sz="1600" dirty="0" smtClean="0"/>
              <a:t>Ertelemeye esas tutar ise 90 (gün) x 20,70 TL = 1.863,00 TL olarak hesaplandığından, 2016 yılı Aralık ayında işverenin ödemesi gereken 1.404,95 TL’nin tamamı 2017 yılı Ekim ayı sonuna kadar ertelenecektir. Dolayısıyla bu işveren,  2016 yılı Aralık ayı için 2017 yılı Ocak ayı sonu itibarıyla işsizlik sigortası ve damga vergisi borçları hariç Kurumumuza herhangi bir prim ödemesi yapmayacaktır.</a:t>
            </a:r>
          </a:p>
          <a:p>
            <a:pPr marL="0" indent="0">
              <a:buFont typeface="Wingdings" pitchFamily="2" charset="2"/>
              <a:buNone/>
              <a:defRPr/>
            </a:pPr>
            <a:endParaRPr lang="tr-TR" sz="1600" dirty="0" smtClean="0"/>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Başlık 6"/>
          <p:cNvSpPr>
            <a:spLocks noGrp="1"/>
          </p:cNvSpPr>
          <p:nvPr>
            <p:ph type="title"/>
          </p:nvPr>
        </p:nvSpPr>
        <p:spPr>
          <a:xfrm>
            <a:off x="1631950" y="271463"/>
            <a:ext cx="7512050" cy="434975"/>
          </a:xfrm>
        </p:spPr>
        <p:txBody>
          <a:bodyPr/>
          <a:lstStyle/>
          <a:p>
            <a:pPr algn="ctr"/>
            <a:r>
              <a:rPr lang="tr-TR" altLang="tr-TR" b="1" u="sng" smtClean="0">
                <a:solidFill>
                  <a:srgbClr val="FFC000"/>
                </a:solidFill>
              </a:rPr>
              <a:t>TAKSİTLERİN ERTELENMESİ</a:t>
            </a:r>
            <a:r>
              <a:rPr lang="tr-TR" altLang="tr-TR" smtClean="0"/>
              <a:t/>
            </a:r>
            <a:br>
              <a:rPr lang="tr-TR" altLang="tr-TR" smtClean="0"/>
            </a:br>
            <a:endParaRPr lang="tr-TR" altLang="tr-TR" smtClean="0"/>
          </a:p>
        </p:txBody>
      </p:sp>
      <p:sp>
        <p:nvSpPr>
          <p:cNvPr id="8" name="İçerik Yer Tutucusu 7"/>
          <p:cNvSpPr>
            <a:spLocks noGrp="1"/>
          </p:cNvSpPr>
          <p:nvPr>
            <p:ph idx="1"/>
          </p:nvPr>
        </p:nvSpPr>
        <p:spPr>
          <a:xfrm>
            <a:off x="304800" y="1071563"/>
            <a:ext cx="8610600" cy="4295775"/>
          </a:xfrm>
          <a:ln>
            <a:noFill/>
          </a:ln>
        </p:spPr>
        <p:txBody>
          <a:bodyPr/>
          <a:lstStyle/>
          <a:p>
            <a:pPr algn="just">
              <a:defRPr/>
            </a:pPr>
            <a:r>
              <a:rPr lang="tr-TR" sz="1600" dirty="0"/>
              <a:t>27/1/2017 tarihli ve 29961 sayılı Resmi Gazetede yayımlanan 18/1/2017 tarihli 6770 sayılı Kanun ile 6736 sayılı Bazı Alacakların Yeniden Yapılandırılmasına ilişkin Kanuna Geçici 2 </a:t>
            </a:r>
            <a:r>
              <a:rPr lang="tr-TR" sz="1600" dirty="0" err="1"/>
              <a:t>nci</a:t>
            </a:r>
            <a:r>
              <a:rPr lang="tr-TR" sz="1600" dirty="0"/>
              <a:t> madde eklenmiş olup bahse konu Kanun ile 6736 sayılı Kanunda öngörülen hükümlere ilişkin bazı değişiklikler yapılmış bulunmaktadır</a:t>
            </a:r>
            <a:r>
              <a:rPr lang="tr-TR" sz="1600" dirty="0" smtClean="0"/>
              <a:t>.</a:t>
            </a:r>
          </a:p>
          <a:p>
            <a:pPr marL="0" indent="0" algn="just">
              <a:buFont typeface="Wingdings" pitchFamily="2" charset="2"/>
              <a:buNone/>
              <a:defRPr/>
            </a:pPr>
            <a:endParaRPr lang="tr-TR" sz="1600" dirty="0"/>
          </a:p>
          <a:p>
            <a:pPr algn="just">
              <a:defRPr/>
            </a:pPr>
            <a:r>
              <a:rPr lang="tr-TR" sz="1600" dirty="0"/>
              <a:t>Bu Kanun kapsamında yapılandırma başvurusunda bulunduğu halde bu maddenin yürürlüğe girdiği tarih itibariyle ödenmesi gereken tutarları süresinde ödemeyerek Kanun hükümlerini ihlal edenler, ihlale neden olan tutarları, ödemeleri gerektiği tarihten bu maddenin yürürlüğe girdiği tarihe kadar (27/1/2017) geçen süre için Kanunun 10 uncu maddesinin altıncı fıkrasında belirlenen geç ödeme zammı ile birlikte 2017 yılı Mayıs ayı sonuna kadar ödemeleri şartıyla Kanun hükümlerinden yararlandırılır</a:t>
            </a:r>
            <a:r>
              <a:rPr lang="tr-TR" sz="1600" dirty="0" smtClean="0"/>
              <a:t>.</a:t>
            </a:r>
          </a:p>
          <a:p>
            <a:pPr marL="0" indent="0" algn="just">
              <a:buFont typeface="Wingdings" pitchFamily="2" charset="2"/>
              <a:buNone/>
              <a:defRPr/>
            </a:pPr>
            <a:endParaRPr lang="tr-TR" sz="1600" dirty="0"/>
          </a:p>
          <a:p>
            <a:pPr algn="just">
              <a:defRPr/>
            </a:pPr>
            <a:r>
              <a:rPr lang="tr-TR" sz="1600" dirty="0"/>
              <a:t>6736 sayılı Kanun kapsamında yapılandırılan ve taksitler halinde ödeme talebinde bulunulan borçların taksit ödemelerine ilişkin nihai süreler, 2017/Ocak ayında ödenmesi gereken taksitten başlamak üzere taksit talebinde bulunulan süreye bağlı olarak dörder ay uzatılmıştır.</a:t>
            </a:r>
          </a:p>
          <a:p>
            <a:pPr marL="0" indent="0">
              <a:buFont typeface="Wingdings" pitchFamily="2" charset="2"/>
              <a:buNone/>
              <a:defRPr/>
            </a:pPr>
            <a:endParaRPr lang="tr-TR" sz="1600" dirty="0"/>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Başlık 6"/>
          <p:cNvSpPr>
            <a:spLocks noGrp="1"/>
          </p:cNvSpPr>
          <p:nvPr>
            <p:ph type="title"/>
          </p:nvPr>
        </p:nvSpPr>
        <p:spPr>
          <a:xfrm>
            <a:off x="1631950" y="0"/>
            <a:ext cx="7512050" cy="706438"/>
          </a:xfrm>
        </p:spPr>
        <p:txBody>
          <a:bodyPr/>
          <a:lstStyle/>
          <a:p>
            <a:pPr algn="ctr"/>
            <a:r>
              <a:rPr lang="tr-TR" altLang="tr-TR" b="1" u="sng" smtClean="0"/>
              <a:t/>
            </a:r>
            <a:br>
              <a:rPr lang="tr-TR" altLang="tr-TR" b="1" u="sng" smtClean="0"/>
            </a:br>
            <a:r>
              <a:rPr lang="tr-TR" altLang="tr-TR" b="1" u="sng" smtClean="0">
                <a:solidFill>
                  <a:srgbClr val="FFC000"/>
                </a:solidFill>
              </a:rPr>
              <a:t>TAKSİTLERİN ERTELENMESİ</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graphicFrame>
        <p:nvGraphicFramePr>
          <p:cNvPr id="3" name="İçerik Yer Tutucusu 2"/>
          <p:cNvGraphicFramePr>
            <a:graphicFrameLocks noGrp="1"/>
          </p:cNvGraphicFramePr>
          <p:nvPr>
            <p:ph idx="1"/>
          </p:nvPr>
        </p:nvGraphicFramePr>
        <p:xfrm>
          <a:off x="531813" y="1001713"/>
          <a:ext cx="8105775" cy="4721222"/>
        </p:xfrm>
        <a:graphic>
          <a:graphicData uri="http://schemas.openxmlformats.org/drawingml/2006/table">
            <a:tbl>
              <a:tblPr firstRow="1" firstCol="1" bandRow="1">
                <a:tableStyleId>{93296810-A885-4BE3-A3E7-6D5BEEA58F35}</a:tableStyleId>
              </a:tblPr>
              <a:tblGrid>
                <a:gridCol w="2701339">
                  <a:extLst>
                    <a:ext uri="{9D8B030D-6E8A-4147-A177-3AD203B41FA5}"/>
                  </a:extLst>
                </a:gridCol>
                <a:gridCol w="2702218">
                  <a:extLst>
                    <a:ext uri="{9D8B030D-6E8A-4147-A177-3AD203B41FA5}"/>
                  </a:extLst>
                </a:gridCol>
                <a:gridCol w="2702218">
                  <a:extLst>
                    <a:ext uri="{9D8B030D-6E8A-4147-A177-3AD203B41FA5}"/>
                  </a:extLst>
                </a:gridCol>
              </a:tblGrid>
              <a:tr h="619922">
                <a:tc>
                  <a:txBody>
                    <a:bodyPr/>
                    <a:lstStyle/>
                    <a:p>
                      <a:pPr algn="ctr">
                        <a:lnSpc>
                          <a:spcPct val="115000"/>
                        </a:lnSpc>
                        <a:spcAft>
                          <a:spcPts val="0"/>
                        </a:spcAft>
                      </a:pPr>
                      <a:r>
                        <a:rPr lang="tr-TR" sz="1200" dirty="0">
                          <a:effectLst/>
                        </a:rPr>
                        <a:t>Taksit Sırası</a:t>
                      </a:r>
                      <a:endParaRPr lang="tr-TR" sz="12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200" dirty="0">
                          <a:effectLst/>
                        </a:rPr>
                        <a:t>Son ödeme tarihi</a:t>
                      </a:r>
                    </a:p>
                    <a:p>
                      <a:pPr algn="ctr">
                        <a:lnSpc>
                          <a:spcPct val="115000"/>
                        </a:lnSpc>
                        <a:spcAft>
                          <a:spcPts val="0"/>
                        </a:spcAft>
                      </a:pPr>
                      <a:r>
                        <a:rPr lang="tr-TR" sz="1200" dirty="0">
                          <a:effectLst/>
                        </a:rPr>
                        <a:t>(6736 </a:t>
                      </a:r>
                      <a:r>
                        <a:rPr lang="tr-TR" sz="1200" dirty="0" err="1">
                          <a:effectLst/>
                        </a:rPr>
                        <a:t>sk</a:t>
                      </a:r>
                      <a:r>
                        <a:rPr lang="tr-TR" sz="1200" dirty="0">
                          <a:effectLst/>
                        </a:rPr>
                        <a:t>. göre)	</a:t>
                      </a:r>
                      <a:endParaRPr lang="tr-TR" sz="12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200" dirty="0">
                          <a:effectLst/>
                        </a:rPr>
                        <a:t>Son Ödeme Tarihi</a:t>
                      </a:r>
                    </a:p>
                    <a:p>
                      <a:pPr algn="ctr">
                        <a:lnSpc>
                          <a:spcPct val="115000"/>
                        </a:lnSpc>
                        <a:spcAft>
                          <a:spcPts val="0"/>
                        </a:spcAft>
                      </a:pPr>
                      <a:r>
                        <a:rPr lang="tr-TR" sz="1200" dirty="0">
                          <a:effectLst/>
                        </a:rPr>
                        <a:t>( G.2. </a:t>
                      </a:r>
                      <a:r>
                        <a:rPr lang="tr-TR" sz="1200" dirty="0" err="1">
                          <a:effectLst/>
                        </a:rPr>
                        <a:t>md.</a:t>
                      </a:r>
                      <a:r>
                        <a:rPr lang="tr-TR" sz="1200" dirty="0">
                          <a:effectLst/>
                        </a:rPr>
                        <a:t> ye göre)	</a:t>
                      </a:r>
                      <a:endParaRPr lang="tr-TR" sz="1200"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dirty="0">
                          <a:effectLst/>
                        </a:rPr>
                        <a:t>1</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02.01.2017</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31.05.2017</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dirty="0">
                          <a:effectLst/>
                        </a:rPr>
                        <a:t>2</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28.02.2017</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30.06.2017</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dirty="0">
                          <a:effectLst/>
                        </a:rPr>
                        <a:t>3</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02.05.2017</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31.08.2017</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dirty="0">
                          <a:effectLst/>
                        </a:rPr>
                        <a:t>4</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a:effectLst/>
                        </a:rPr>
                        <a:t>30.06.2017</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31.10.2017</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5</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31.08.2017</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02.01.2018</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6</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31.10.2017</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28.02.2018</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7</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02.01.2018</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30.04.2018</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8</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28.02.2018</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02.07.2018</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9</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30.04.2018</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31.08.2018</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10</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02.07.2018</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31.10.2018</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11</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31.08.2018</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31.12.2018</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12</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31.10.2018</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28.02.2019</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13</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a:effectLst/>
                        </a:rPr>
                        <a:t>31.12.2018</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30.04.2019</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14</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28.02.2019</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01.07.2019</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15</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30.04.2019</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02.09.2019</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16</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01.07.2019</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31.10.2019</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17</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02.09.2019</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31.12.2019</a:t>
                      </a:r>
                      <a:endParaRPr lang="tr-TR" sz="1300" b="1" dirty="0">
                        <a:effectLst/>
                        <a:latin typeface="Calibri"/>
                        <a:ea typeface="Calibri"/>
                        <a:cs typeface="Times New Roman"/>
                      </a:endParaRPr>
                    </a:p>
                  </a:txBody>
                  <a:tcPr marL="68587" marR="68587" marT="0" marB="0"/>
                </a:tc>
                <a:extLst>
                  <a:ext uri="{0D108BD9-81ED-4DB2-BD59-A6C34878D82A}"/>
                </a:extLst>
              </a:tr>
              <a:tr h="227850">
                <a:tc>
                  <a:txBody>
                    <a:bodyPr/>
                    <a:lstStyle/>
                    <a:p>
                      <a:pPr algn="ctr">
                        <a:lnSpc>
                          <a:spcPct val="115000"/>
                        </a:lnSpc>
                        <a:spcAft>
                          <a:spcPts val="0"/>
                        </a:spcAft>
                      </a:pPr>
                      <a:r>
                        <a:rPr lang="tr-TR" sz="1300" b="1">
                          <a:effectLst/>
                        </a:rPr>
                        <a:t>18</a:t>
                      </a:r>
                      <a:endParaRPr lang="tr-TR" sz="1300" b="1">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31.10.2019</a:t>
                      </a:r>
                      <a:endParaRPr lang="tr-TR" sz="13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tr-TR" sz="1300" b="1" dirty="0">
                          <a:effectLst/>
                        </a:rPr>
                        <a:t>02.03.2020</a:t>
                      </a:r>
                      <a:endParaRPr lang="tr-TR" sz="1300" b="1" dirty="0">
                        <a:effectLst/>
                        <a:latin typeface="Calibri"/>
                        <a:ea typeface="Calibri"/>
                        <a:cs typeface="Times New Roman"/>
                      </a:endParaRPr>
                    </a:p>
                  </a:txBody>
                  <a:tcPr marL="68587" marR="68587" marT="0" marB="0"/>
                </a:tc>
                <a:extLst>
                  <a:ext uri="{0D108BD9-81ED-4DB2-BD59-A6C34878D82A}"/>
                </a:extLst>
              </a:tr>
            </a:tbl>
          </a:graphicData>
        </a:graphic>
      </p:graphicFrame>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Başlık 6"/>
          <p:cNvSpPr>
            <a:spLocks noGrp="1"/>
          </p:cNvSpPr>
          <p:nvPr>
            <p:ph type="title"/>
          </p:nvPr>
        </p:nvSpPr>
        <p:spPr>
          <a:xfrm>
            <a:off x="2667000" y="0"/>
            <a:ext cx="6477000" cy="706438"/>
          </a:xfrm>
        </p:spPr>
        <p:txBody>
          <a:bodyPr/>
          <a:lstStyle/>
          <a:p>
            <a:pPr algn="ctr"/>
            <a:r>
              <a:rPr lang="tr-TR" altLang="tr-TR" b="1" u="sng" smtClean="0"/>
              <a:t/>
            </a:r>
            <a:br>
              <a:rPr lang="tr-TR" altLang="tr-TR" b="1" u="sng" smtClean="0"/>
            </a:br>
            <a:r>
              <a:rPr lang="tr-TR" altLang="tr-TR" b="1" u="sng" smtClean="0">
                <a:solidFill>
                  <a:srgbClr val="FFC000"/>
                </a:solidFill>
              </a:rPr>
              <a:t>ARTI İSTİHDAM DESTEĞİ</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sp>
        <p:nvSpPr>
          <p:cNvPr id="2" name="İçerik Yer Tutucusu 1"/>
          <p:cNvSpPr>
            <a:spLocks noGrp="1"/>
          </p:cNvSpPr>
          <p:nvPr>
            <p:ph idx="1"/>
          </p:nvPr>
        </p:nvSpPr>
        <p:spPr>
          <a:xfrm>
            <a:off x="304800" y="773113"/>
            <a:ext cx="8610600" cy="4724400"/>
          </a:xfrm>
          <a:ln>
            <a:noFill/>
          </a:ln>
        </p:spPr>
        <p:txBody>
          <a:bodyPr/>
          <a:lstStyle/>
          <a:p>
            <a:pPr indent="15875" algn="just">
              <a:buFont typeface="Wingdings" pitchFamily="2" charset="2"/>
              <a:buNone/>
              <a:defRPr/>
            </a:pPr>
            <a:r>
              <a:rPr lang="tr-TR" dirty="0" smtClean="0"/>
              <a:t>	Cumhurbaşkanımız </a:t>
            </a:r>
            <a:r>
              <a:rPr lang="tr-TR" dirty="0"/>
              <a:t>Sayın Recep Tayyip ERDOĞAN 7 Şubat 2017 Salı günü Türkiye Odalar ve Borsalar Birliği (TOBB) Türkiye Ekonomi Şurası’nda özel sektörde faaliyet gösteren işverenlerimizin oluşturacakları ilave istihdam için destekleneceklerini açıklamıştır. 09/02/2017 tarih ve 687 Sayılı Resmi </a:t>
            </a:r>
            <a:r>
              <a:rPr lang="tr-TR" dirty="0" err="1"/>
              <a:t>Gazete’de</a:t>
            </a:r>
            <a:r>
              <a:rPr lang="tr-TR" dirty="0"/>
              <a:t> söz konusu istihdam teşviki yayımlanmıştır.</a:t>
            </a:r>
          </a:p>
          <a:p>
            <a:pPr indent="15875" algn="just">
              <a:buFont typeface="Wingdings" pitchFamily="2" charset="2"/>
              <a:buNone/>
              <a:defRPr/>
            </a:pPr>
            <a:r>
              <a:rPr lang="tr-TR" dirty="0">
                <a:solidFill>
                  <a:srgbClr val="7030A0"/>
                </a:solidFill>
              </a:rPr>
              <a:t>Buna Göre Yeni Teşvik Kapsamında;</a:t>
            </a:r>
          </a:p>
          <a:p>
            <a:pPr indent="15875">
              <a:defRPr/>
            </a:pPr>
            <a:r>
              <a:rPr lang="tr-TR" dirty="0" smtClean="0"/>
              <a:t> </a:t>
            </a:r>
            <a:r>
              <a:rPr lang="tr-TR" dirty="0"/>
              <a:t>Teşvik uygulamasından özel sektör işverenleri yararlanacaklardır. </a:t>
            </a:r>
          </a:p>
          <a:p>
            <a:pPr indent="15875" algn="just">
              <a:defRPr/>
            </a:pPr>
            <a:r>
              <a:rPr lang="tr-TR" dirty="0"/>
              <a:t>İşverenler, 31/12/2017 tarihine kadar 2016/Aralık ayına ilişkin aylık prim ve hizmet belgelerindeki sigortalı sayısına ilave aldıkları her bir sigortalı </a:t>
            </a:r>
            <a:r>
              <a:rPr lang="tr-TR" dirty="0" smtClean="0"/>
              <a:t>için brüt asgari ücret karşılığına gelen tutar üzerinden bu </a:t>
            </a:r>
            <a:r>
              <a:rPr lang="tr-TR" dirty="0"/>
              <a:t>teşvikten yararlanacaklardır</a:t>
            </a:r>
            <a:r>
              <a:rPr lang="tr-TR" dirty="0" smtClean="0"/>
              <a:t>.</a:t>
            </a:r>
            <a:endParaRPr lang="tr-TR" dirty="0"/>
          </a:p>
          <a:p>
            <a:pPr indent="15875" algn="just">
              <a:defRPr/>
            </a:pPr>
            <a:r>
              <a:rPr lang="tr-TR" dirty="0"/>
              <a:t>İşverenlerin 01/02/2017 tarihinden itibaren mevcut çalışanlarına ilave alacakları sigortalıların;  İŞKUR’a kayıtlı işsiz olmaları ve işe alındıkları tarihten önceki üç aya ilişkin Sosyal Güvenlik Kurumuna verilen aylık prim ve hizmet belgelerinde veya muhtasar ve prim hizmet beyannamelerinde kayıtlı sigortalılar dışında olmaları gerekmektedir.</a:t>
            </a:r>
          </a:p>
          <a:p>
            <a:pPr marL="0" indent="0" algn="just">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a:p>
          <a:p>
            <a:pPr marL="0" indent="0" algn="just">
              <a:buFont typeface="Wingdings" pitchFamily="2" charset="2"/>
              <a:buNone/>
              <a:defRPr/>
            </a:pPr>
            <a:endParaRPr lang="tr-TR" dirty="0"/>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Başlık 6"/>
          <p:cNvSpPr>
            <a:spLocks noGrp="1"/>
          </p:cNvSpPr>
          <p:nvPr>
            <p:ph type="title"/>
          </p:nvPr>
        </p:nvSpPr>
        <p:spPr>
          <a:xfrm>
            <a:off x="1631950" y="0"/>
            <a:ext cx="7512050" cy="706438"/>
          </a:xfrm>
        </p:spPr>
        <p:txBody>
          <a:bodyPr/>
          <a:lstStyle/>
          <a:p>
            <a:pPr algn="ctr"/>
            <a:r>
              <a:rPr lang="tr-TR" altLang="tr-TR" b="1" u="sng" smtClean="0">
                <a:solidFill>
                  <a:srgbClr val="FFC000"/>
                </a:solidFill>
              </a:rPr>
              <a:t/>
            </a:r>
            <a:br>
              <a:rPr lang="tr-TR" altLang="tr-TR" b="1" u="sng" smtClean="0">
                <a:solidFill>
                  <a:srgbClr val="FFC000"/>
                </a:solidFill>
              </a:rPr>
            </a:br>
            <a:r>
              <a:rPr lang="tr-TR" altLang="tr-TR" b="1" u="sng" smtClean="0">
                <a:solidFill>
                  <a:srgbClr val="FFC000"/>
                </a:solidFill>
              </a:rPr>
              <a:t>ARTI İSTİHDAM DESTEĞİ</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sp>
        <p:nvSpPr>
          <p:cNvPr id="2" name="İçerik Yer Tutucusu 1"/>
          <p:cNvSpPr>
            <a:spLocks noGrp="1"/>
          </p:cNvSpPr>
          <p:nvPr>
            <p:ph idx="1"/>
          </p:nvPr>
        </p:nvSpPr>
        <p:spPr>
          <a:xfrm>
            <a:off x="304800" y="1060450"/>
            <a:ext cx="8610600" cy="4371975"/>
          </a:xfrm>
          <a:ln>
            <a:noFill/>
          </a:ln>
        </p:spPr>
        <p:txBody>
          <a:bodyPr/>
          <a:lstStyle/>
          <a:p>
            <a:pPr>
              <a:defRPr/>
            </a:pPr>
            <a:r>
              <a:rPr lang="tr-TR" dirty="0"/>
              <a:t> Bugün için bir çalışanın işverene maliyeti 2.177 TL’dir. (SGK tarafından uygulanan 5 puanlık prim indirimi sonrasında işveren maliyeti 2.088,56 TL olmaktadır.)</a:t>
            </a:r>
          </a:p>
          <a:p>
            <a:pPr>
              <a:defRPr/>
            </a:pPr>
            <a:endParaRPr lang="tr-TR" dirty="0" smtClean="0"/>
          </a:p>
          <a:p>
            <a:pPr>
              <a:defRPr/>
            </a:pPr>
            <a:r>
              <a:rPr lang="tr-TR" dirty="0" smtClean="0"/>
              <a:t>Uygulanacak </a:t>
            </a:r>
            <a:r>
              <a:rPr lang="tr-TR" dirty="0"/>
              <a:t>teşvikle işverenler, mevcut çalışanlarına ilave olarak işe alacakları her 1 sigortalı için sadece 1.404 TL ödeyecek olup, geriye kalan 773 TL tutarındaki prim ve vergi yükümlülükleri devlet tarafından karşılanacaktır.</a:t>
            </a:r>
          </a:p>
          <a:p>
            <a:pPr>
              <a:defRPr/>
            </a:pPr>
            <a:endParaRPr lang="tr-TR" dirty="0" smtClean="0"/>
          </a:p>
          <a:p>
            <a:pPr>
              <a:defRPr/>
            </a:pPr>
            <a:r>
              <a:rPr lang="tr-TR" dirty="0" smtClean="0"/>
              <a:t>Başka </a:t>
            </a:r>
            <a:r>
              <a:rPr lang="tr-TR" dirty="0"/>
              <a:t>bir deyişle, ilave istihdam edilen her 1 kişi için işverenlerin maliyeti 773 TL azalacaktır. </a:t>
            </a:r>
          </a:p>
          <a:p>
            <a:pPr>
              <a:defRPr/>
            </a:pPr>
            <a:endParaRPr lang="tr-TR" dirty="0" smtClean="0"/>
          </a:p>
          <a:p>
            <a:pPr>
              <a:defRPr/>
            </a:pPr>
            <a:r>
              <a:rPr lang="tr-TR" dirty="0" smtClean="0"/>
              <a:t>Teşvik </a:t>
            </a:r>
            <a:r>
              <a:rPr lang="tr-TR" dirty="0"/>
              <a:t>uygulaması 31/12/2017 tarihine kadar geçerli olacaktır.</a:t>
            </a:r>
          </a:p>
          <a:p>
            <a:pPr>
              <a:defRPr/>
            </a:pPr>
            <a:endParaRPr lang="tr-TR" dirty="0" smtClean="0"/>
          </a:p>
          <a:p>
            <a:pPr>
              <a:defRPr/>
            </a:pPr>
            <a:r>
              <a:rPr lang="tr-TR" dirty="0" smtClean="0"/>
              <a:t> </a:t>
            </a:r>
            <a:r>
              <a:rPr lang="tr-TR" dirty="0"/>
              <a:t>Bu teşvikten yararlanacak işverenler; aynı sigortalı için aynı dönemde diğer sigorta primi teşvik, destek ve indirimlerden yararlanamayacaklardır.</a:t>
            </a:r>
          </a:p>
          <a:p>
            <a:pPr marL="0" indent="0" algn="just">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a:p>
          <a:p>
            <a:pPr marL="0" indent="0" algn="just">
              <a:buFont typeface="Wingdings" pitchFamily="2" charset="2"/>
              <a:buNone/>
              <a:defRPr/>
            </a:pPr>
            <a:endParaRPr lang="tr-TR" dirty="0"/>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Başlık 6"/>
          <p:cNvSpPr>
            <a:spLocks noGrp="1"/>
          </p:cNvSpPr>
          <p:nvPr>
            <p:ph type="title"/>
          </p:nvPr>
        </p:nvSpPr>
        <p:spPr>
          <a:xfrm>
            <a:off x="2405063" y="0"/>
            <a:ext cx="6738937" cy="706438"/>
          </a:xfrm>
        </p:spPr>
        <p:txBody>
          <a:bodyPr/>
          <a:lstStyle/>
          <a:p>
            <a:pPr algn="ctr"/>
            <a:r>
              <a:rPr lang="tr-TR" altLang="tr-TR" b="1" u="sng" smtClean="0"/>
              <a:t/>
            </a:r>
            <a:br>
              <a:rPr lang="tr-TR" altLang="tr-TR" b="1" u="sng" smtClean="0"/>
            </a:br>
            <a:r>
              <a:rPr lang="tr-TR" altLang="tr-TR" sz="2000" b="1" u="sng" smtClean="0">
                <a:solidFill>
                  <a:srgbClr val="FFC000"/>
                </a:solidFill>
              </a:rPr>
              <a:t>GEÇİCİ KORUMA ALTINDAKİ YABANCILARIN ÇALIŞMA İZİNLERİ  (SURİYE VATANDAŞLARI)</a:t>
            </a:r>
            <a:r>
              <a:rPr lang="tr-TR" altLang="tr-TR" sz="2000" smtClean="0">
                <a:solidFill>
                  <a:srgbClr val="FFC000"/>
                </a:solidFill>
              </a:rPr>
              <a:t/>
            </a:r>
            <a:br>
              <a:rPr lang="tr-TR" altLang="tr-TR" sz="2000" smtClean="0">
                <a:solidFill>
                  <a:srgbClr val="FFC000"/>
                </a:solidFill>
              </a:rPr>
            </a:br>
            <a:endParaRPr lang="tr-TR" altLang="tr-TR" smtClean="0">
              <a:solidFill>
                <a:srgbClr val="FFC000"/>
              </a:solidFill>
            </a:endParaRPr>
          </a:p>
        </p:txBody>
      </p:sp>
      <p:sp>
        <p:nvSpPr>
          <p:cNvPr id="27652" name="İçerik Yer Tutucusu 1"/>
          <p:cNvSpPr>
            <a:spLocks noGrp="1"/>
          </p:cNvSpPr>
          <p:nvPr>
            <p:ph idx="1"/>
          </p:nvPr>
        </p:nvSpPr>
        <p:spPr bwMode="auto">
          <a:xfrm>
            <a:off x="304800" y="1060450"/>
            <a:ext cx="8610600" cy="441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Wingdings" pitchFamily="2" charset="2"/>
              <a:buNone/>
            </a:pPr>
            <a:r>
              <a:rPr lang="tr-TR" altLang="tr-TR" smtClean="0"/>
              <a:t>	Suriye Arap Cumhuriyetinde meydana gelen olaylar sebebiyle geçici koruma amacıyla Suriye Arap Cumhuriyetinden kitlesel veya bireysel olarak ülkemize geçen Suriye Arap Cumhuriyeti vatandaşları ile vatansızlar ve mülteciler uluslararası koruma başvurusunda bulunmuş olsalar dahi geçici koruma altına alınmışlardır.</a:t>
            </a:r>
          </a:p>
          <a:p>
            <a:pPr marL="0" indent="0" algn="just">
              <a:buFont typeface="Wingdings" pitchFamily="2" charset="2"/>
              <a:buNone/>
            </a:pPr>
            <a:endParaRPr lang="tr-TR" altLang="tr-TR" smtClean="0"/>
          </a:p>
          <a:p>
            <a:pPr marL="0" indent="0" algn="just">
              <a:buFont typeface="Wingdings" pitchFamily="2" charset="2"/>
              <a:buNone/>
            </a:pPr>
            <a:r>
              <a:rPr lang="tr-TR" altLang="tr-TR" smtClean="0"/>
              <a:t>	Suriye Arap Cumhuriyeti vatandaşlarının “geçici koruma” dan faydalanabilmesi için Göç İdaresi Müdürlüklerine müracaat etmeleri gerekmektedir. </a:t>
            </a:r>
          </a:p>
          <a:p>
            <a:pPr marL="0" indent="0" algn="just">
              <a:buFont typeface="Wingdings" pitchFamily="2" charset="2"/>
              <a:buNone/>
            </a:pPr>
            <a:endParaRPr lang="tr-TR" altLang="tr-TR" smtClean="0"/>
          </a:p>
          <a:p>
            <a:pPr marL="0" indent="0" algn="just">
              <a:buFont typeface="Wingdings" pitchFamily="2" charset="2"/>
              <a:buNone/>
            </a:pPr>
            <a:r>
              <a:rPr lang="tr-TR" altLang="tr-TR" smtClean="0"/>
              <a:t>	Geçici Korumadan faydalanan Suriyeler geçici koruma kayıt tarihinden 6 ay sonra çalışma izni için işverenleri tarafından çalışma iznine başvuruda bulunabilir. </a:t>
            </a:r>
          </a:p>
          <a:p>
            <a:pPr marL="0" indent="0" algn="just">
              <a:buFont typeface="Wingdings" pitchFamily="2" charset="2"/>
              <a:buNone/>
            </a:pPr>
            <a:endParaRPr lang="tr-TR" altLang="tr-TR" smtClean="0"/>
          </a:p>
          <a:p>
            <a:pPr marL="0" indent="0" algn="just">
              <a:buFont typeface="Wingdings" pitchFamily="2" charset="2"/>
              <a:buNone/>
            </a:pPr>
            <a:r>
              <a:rPr lang="tr-TR" altLang="tr-TR" smtClean="0"/>
              <a:t>	</a:t>
            </a:r>
            <a:r>
              <a:rPr lang="tr-TR" altLang="tr-TR" sz="2000" smtClean="0">
                <a:solidFill>
                  <a:srgbClr val="C00000"/>
                </a:solidFill>
              </a:rPr>
              <a:t>Not:</a:t>
            </a:r>
            <a:r>
              <a:rPr lang="tr-TR" altLang="tr-TR" smtClean="0"/>
              <a:t> </a:t>
            </a:r>
            <a:r>
              <a:rPr lang="tr-TR" altLang="tr-TR" smtClean="0">
                <a:solidFill>
                  <a:srgbClr val="5B9416"/>
                </a:solidFill>
              </a:rPr>
              <a:t>Mevsimlik tarım ve hayvancılık işlerde çalışanlar çalışma izninden muaf olup; çalışma izni muafiyet başvurusu, yabancı tarafından geçici koruma kimlik belgesi ile kişiye kalma hakkı sağlanan ildeki Çalışma ve İş Kurumu İl Müdürlüğü’ne yapılır.</a:t>
            </a:r>
          </a:p>
          <a:p>
            <a:pPr marL="0" indent="0" algn="just">
              <a:buFont typeface="Wingdings" pitchFamily="2" charset="2"/>
              <a:buNone/>
            </a:pPr>
            <a:endParaRPr lang="tr-TR" altLang="tr-TR" smtClean="0"/>
          </a:p>
          <a:p>
            <a:pPr marL="0" indent="0">
              <a:buFont typeface="Wingdings" pitchFamily="2" charset="2"/>
              <a:buNone/>
            </a:pPr>
            <a:endParaRPr lang="tr-TR" altLang="tr-TR" smtClean="0"/>
          </a:p>
          <a:p>
            <a:pPr marL="0" indent="0">
              <a:buFont typeface="Wingdings" pitchFamily="2" charset="2"/>
              <a:buNone/>
            </a:pPr>
            <a:endParaRPr lang="tr-TR" altLang="tr-TR" smtClean="0"/>
          </a:p>
          <a:p>
            <a:pPr marL="0" indent="0">
              <a:buFont typeface="Wingdings" pitchFamily="2" charset="2"/>
              <a:buNone/>
            </a:pPr>
            <a:endParaRPr lang="tr-TR" altLang="tr-TR" smtClean="0"/>
          </a:p>
          <a:p>
            <a:pPr marL="0" indent="0" algn="just">
              <a:buFont typeface="Wingdings" pitchFamily="2" charset="2"/>
              <a:buNone/>
            </a:pPr>
            <a:endParaRPr lang="tr-TR" altLang="tr-TR" smtClean="0"/>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Başlık 6"/>
          <p:cNvSpPr>
            <a:spLocks noGrp="1"/>
          </p:cNvSpPr>
          <p:nvPr>
            <p:ph type="title"/>
          </p:nvPr>
        </p:nvSpPr>
        <p:spPr>
          <a:xfrm>
            <a:off x="2416175" y="0"/>
            <a:ext cx="6727825" cy="706438"/>
          </a:xfrm>
        </p:spPr>
        <p:txBody>
          <a:bodyPr/>
          <a:lstStyle/>
          <a:p>
            <a:pPr algn="ctr"/>
            <a:r>
              <a:rPr lang="tr-TR" altLang="tr-TR" b="1" u="sng" smtClean="0">
                <a:solidFill>
                  <a:srgbClr val="FFC000"/>
                </a:solidFill>
              </a:rPr>
              <a:t/>
            </a:r>
            <a:br>
              <a:rPr lang="tr-TR" altLang="tr-TR" b="1" u="sng" smtClean="0">
                <a:solidFill>
                  <a:srgbClr val="FFC000"/>
                </a:solidFill>
              </a:rPr>
            </a:br>
            <a:r>
              <a:rPr lang="tr-TR" altLang="tr-TR" sz="2000" b="1" u="sng" smtClean="0">
                <a:solidFill>
                  <a:srgbClr val="FFC000"/>
                </a:solidFill>
              </a:rPr>
              <a:t>GEÇİCİ KORUMA ALTINDAKİ YABANCILARIN ÇALIŞMA İZİNLERİ  (SURİYE VATANDAŞLARI)</a:t>
            </a:r>
            <a:r>
              <a:rPr lang="tr-TR" altLang="tr-TR" sz="2000" smtClean="0">
                <a:solidFill>
                  <a:srgbClr val="FFC000"/>
                </a:solidFill>
              </a:rPr>
              <a:t/>
            </a:r>
            <a:br>
              <a:rPr lang="tr-TR" altLang="tr-TR" sz="2000" smtClean="0">
                <a:solidFill>
                  <a:srgbClr val="FFC000"/>
                </a:solidFill>
              </a:rPr>
            </a:br>
            <a:endParaRPr lang="tr-TR" altLang="tr-TR" sz="2000" smtClean="0">
              <a:solidFill>
                <a:srgbClr val="FFC000"/>
              </a:solidFill>
            </a:endParaRPr>
          </a:p>
        </p:txBody>
      </p:sp>
      <p:sp>
        <p:nvSpPr>
          <p:cNvPr id="28676" name="İçerik Yer Tutucusu 1"/>
          <p:cNvSpPr>
            <a:spLocks noGrp="1"/>
          </p:cNvSpPr>
          <p:nvPr>
            <p:ph idx="1"/>
          </p:nvPr>
        </p:nvSpPr>
        <p:spPr bwMode="auto">
          <a:xfrm>
            <a:off x="304800" y="1060450"/>
            <a:ext cx="8610600" cy="4491038"/>
          </a:xfrm>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defRPr/>
            </a:pPr>
            <a:endParaRPr lang="tr-TR" u="sng" dirty="0" smtClean="0"/>
          </a:p>
          <a:p>
            <a:pPr marL="0" indent="0">
              <a:buFont typeface="Wingdings" pitchFamily="2" charset="2"/>
              <a:buNone/>
              <a:defRPr/>
            </a:pPr>
            <a:endParaRPr lang="tr-TR" u="sng" dirty="0" smtClean="0"/>
          </a:p>
          <a:p>
            <a:pPr marL="0" indent="0" algn="ctr">
              <a:buFont typeface="Wingdings" pitchFamily="2" charset="2"/>
              <a:buNone/>
              <a:defRPr/>
            </a:pPr>
            <a:r>
              <a:rPr lang="tr-TR" sz="2400" u="sng" dirty="0" smtClean="0">
                <a:solidFill>
                  <a:srgbClr val="7030A0"/>
                </a:solidFill>
              </a:rPr>
              <a:t>İstihdam Kotası:</a:t>
            </a:r>
            <a:endParaRPr lang="tr-TR" sz="2400" dirty="0" smtClean="0">
              <a:solidFill>
                <a:srgbClr val="7030A0"/>
              </a:solidFill>
            </a:endParaRPr>
          </a:p>
          <a:p>
            <a:pPr marL="0" indent="0" algn="ctr">
              <a:buFont typeface="Wingdings" pitchFamily="2" charset="2"/>
              <a:buNone/>
              <a:defRPr/>
            </a:pPr>
            <a:endParaRPr lang="tr-TR" dirty="0" smtClean="0"/>
          </a:p>
          <a:p>
            <a:pPr marL="0" indent="0" algn="ctr">
              <a:lnSpc>
                <a:spcPct val="150000"/>
              </a:lnSpc>
              <a:buFont typeface="Wingdings" pitchFamily="2" charset="2"/>
              <a:buNone/>
              <a:defRPr/>
            </a:pPr>
            <a:r>
              <a:rPr lang="tr-TR" sz="2000" dirty="0" smtClean="0">
                <a:solidFill>
                  <a:schemeClr val="accent4">
                    <a:lumMod val="75000"/>
                  </a:schemeClr>
                </a:solidFill>
              </a:rPr>
              <a:t>İşyerinde geçici koruma kapsamında çalışan sayısının,</a:t>
            </a:r>
          </a:p>
          <a:p>
            <a:pPr marL="0" indent="0" algn="ctr">
              <a:lnSpc>
                <a:spcPct val="150000"/>
              </a:lnSpc>
              <a:buFont typeface="Wingdings" pitchFamily="2" charset="2"/>
              <a:buNone/>
              <a:defRPr/>
            </a:pPr>
            <a:r>
              <a:rPr lang="tr-TR" sz="2000" dirty="0" smtClean="0">
                <a:solidFill>
                  <a:schemeClr val="accent4">
                    <a:lumMod val="75000"/>
                  </a:schemeClr>
                </a:solidFill>
              </a:rPr>
              <a:t> aynı işyerinde çalışan Türk vatandaşı sayısının yüzde onunu (%10)</a:t>
            </a:r>
          </a:p>
          <a:p>
            <a:pPr marL="0" indent="0" algn="ctr">
              <a:lnSpc>
                <a:spcPct val="150000"/>
              </a:lnSpc>
              <a:buFont typeface="Wingdings" pitchFamily="2" charset="2"/>
              <a:buNone/>
              <a:defRPr/>
            </a:pPr>
            <a:r>
              <a:rPr lang="tr-TR" sz="2000" dirty="0" smtClean="0">
                <a:solidFill>
                  <a:schemeClr val="accent4">
                    <a:lumMod val="75000"/>
                  </a:schemeClr>
                </a:solidFill>
              </a:rPr>
              <a:t> geçmemesi gerekmektedir.</a:t>
            </a:r>
          </a:p>
          <a:p>
            <a:pPr marL="0" indent="0">
              <a:buFont typeface="Wingdings" pitchFamily="2" charset="2"/>
              <a:buNone/>
              <a:defRPr/>
            </a:pPr>
            <a:endParaRPr lang="tr-TR" dirty="0" smtClean="0"/>
          </a:p>
          <a:p>
            <a:pPr marL="0" indent="0" algn="just">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lgn="just">
              <a:buFont typeface="Wingdings" pitchFamily="2" charset="2"/>
              <a:buNone/>
              <a:defRPr/>
            </a:pPr>
            <a:endParaRPr lang="tr-TR" dirty="0" smtClean="0"/>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Başlık 6"/>
          <p:cNvSpPr>
            <a:spLocks noGrp="1"/>
          </p:cNvSpPr>
          <p:nvPr>
            <p:ph type="title"/>
          </p:nvPr>
        </p:nvSpPr>
        <p:spPr>
          <a:xfrm>
            <a:off x="1631950" y="0"/>
            <a:ext cx="7512050" cy="706438"/>
          </a:xfrm>
        </p:spPr>
        <p:txBody>
          <a:bodyPr/>
          <a:lstStyle/>
          <a:p>
            <a:pPr algn="ctr"/>
            <a:r>
              <a:rPr lang="tr-TR" altLang="tr-TR" b="1" smtClean="0">
                <a:solidFill>
                  <a:srgbClr val="FFC000"/>
                </a:solidFill>
              </a:rPr>
              <a:t>MESLEK KODU UYGULAMASI</a:t>
            </a:r>
          </a:p>
        </p:txBody>
      </p:sp>
      <p:sp>
        <p:nvSpPr>
          <p:cNvPr id="29700" name="İçerik Yer Tutucusu 1"/>
          <p:cNvSpPr>
            <a:spLocks noGrp="1"/>
          </p:cNvSpPr>
          <p:nvPr>
            <p:ph idx="1"/>
          </p:nvPr>
        </p:nvSpPr>
        <p:spPr bwMode="auto">
          <a:xfrm>
            <a:off x="304800" y="1060450"/>
            <a:ext cx="8610600" cy="3925888"/>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ctr">
              <a:buFont typeface="Wingdings" pitchFamily="2" charset="2"/>
              <a:buNone/>
            </a:pPr>
            <a:endParaRPr lang="tr-TR" altLang="tr-TR" smtClean="0"/>
          </a:p>
          <a:p>
            <a:pPr marL="0" indent="0" algn="ctr">
              <a:buFont typeface="Wingdings" pitchFamily="2" charset="2"/>
              <a:buNone/>
            </a:pPr>
            <a:r>
              <a:rPr lang="tr-TR" altLang="tr-TR" sz="2000" smtClean="0">
                <a:solidFill>
                  <a:srgbClr val="7030A0"/>
                </a:solidFill>
              </a:rPr>
              <a:t>MESLEK KODU UYGULAMASI</a:t>
            </a:r>
          </a:p>
          <a:p>
            <a:pPr marL="0" indent="0">
              <a:buFont typeface="Wingdings" pitchFamily="2" charset="2"/>
              <a:buNone/>
            </a:pPr>
            <a:endParaRPr lang="tr-TR" altLang="tr-TR" u="sng" smtClean="0">
              <a:solidFill>
                <a:srgbClr val="5B9416"/>
              </a:solidFill>
            </a:endParaRPr>
          </a:p>
          <a:p>
            <a:pPr marL="0" indent="0" algn="just">
              <a:lnSpc>
                <a:spcPct val="150000"/>
              </a:lnSpc>
              <a:buFont typeface="Wingdings" pitchFamily="2" charset="2"/>
              <a:buNone/>
            </a:pPr>
            <a:r>
              <a:rPr lang="tr-TR" altLang="tr-TR" smtClean="0"/>
              <a:t>	Kurumumuz, çalışanların gerçek ücretleri  üzerinden bildirilmesini sağlamak amacıyla 2012 yılı Kasım ayından itibaren meslek kodu uygulamasına geçmiştir. Sigortalıların yaptıkları işler ile aldıkları ücreti karşılaştırıp, ücretlerin eksik bildirilmesinin önüne geçmek amacıyla yapılan uygulama tam anlamıyla hayata geçirileceğinden ( hali hazırda ilk okul mezunu temizlik görevlisi ile üniversite mezunu bilgisayar mühendisinin kazançları aynı bildiriliyor) işverenlerimizin çalışanların gerçek kazançları üzerinden bildirim yapması gerekmektedir. </a:t>
            </a:r>
          </a:p>
          <a:p>
            <a:pPr marL="0" indent="0">
              <a:buFont typeface="Wingdings" pitchFamily="2" charset="2"/>
              <a:buNone/>
            </a:pPr>
            <a:r>
              <a:rPr lang="tr-TR" altLang="tr-TR" smtClean="0"/>
              <a:t>    </a:t>
            </a:r>
          </a:p>
          <a:p>
            <a:pPr marL="0" indent="0">
              <a:buFont typeface="Wingdings" pitchFamily="2" charset="2"/>
              <a:buNone/>
            </a:pPr>
            <a:endParaRPr lang="tr-TR" altLang="tr-TR" smtClean="0"/>
          </a:p>
          <a:p>
            <a:pPr marL="0" indent="0" algn="just">
              <a:buFont typeface="Wingdings" pitchFamily="2" charset="2"/>
              <a:buNone/>
            </a:pPr>
            <a:endParaRPr lang="tr-TR" altLang="tr-TR" smtClean="0"/>
          </a:p>
          <a:p>
            <a:pPr marL="0" indent="0">
              <a:buFont typeface="Wingdings" pitchFamily="2" charset="2"/>
              <a:buNone/>
            </a:pPr>
            <a:endParaRPr lang="tr-TR" altLang="tr-TR" smtClean="0"/>
          </a:p>
          <a:p>
            <a:pPr marL="0" indent="0">
              <a:buFont typeface="Wingdings" pitchFamily="2" charset="2"/>
              <a:buNone/>
            </a:pPr>
            <a:endParaRPr lang="tr-TR" altLang="tr-TR" smtClean="0"/>
          </a:p>
          <a:p>
            <a:pPr marL="0" indent="0">
              <a:buFont typeface="Wingdings" pitchFamily="2" charset="2"/>
              <a:buNone/>
            </a:pPr>
            <a:endParaRPr lang="tr-TR" altLang="tr-TR" smtClean="0"/>
          </a:p>
          <a:p>
            <a:pPr marL="0" indent="0" algn="just">
              <a:buFont typeface="Wingdings" pitchFamily="2" charset="2"/>
              <a:buNone/>
            </a:pPr>
            <a:endParaRPr lang="tr-TR" altLang="tr-TR" smtClean="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882775" y="2527300"/>
            <a:ext cx="6000750" cy="1714500"/>
          </a:xfrm>
          <a:solidFill>
            <a:schemeClr val="bg1"/>
          </a:solidFill>
        </p:spPr>
        <p:txBody>
          <a:bodyPr/>
          <a:lstStyle/>
          <a:p>
            <a:pPr algn="ctr">
              <a:defRPr/>
            </a:pPr>
            <a:r>
              <a:rPr lang="tr-TR" dirty="0" smtClean="0">
                <a:solidFill>
                  <a:schemeClr val="tx1">
                    <a:lumMod val="60000"/>
                    <a:lumOff val="40000"/>
                  </a:schemeClr>
                </a:solidFill>
              </a:rPr>
              <a:t>TEŞEKKÜR EDERİZ</a:t>
            </a:r>
            <a:endParaRPr lang="tr-TR" dirty="0">
              <a:solidFill>
                <a:schemeClr val="tx1">
                  <a:lumMod val="60000"/>
                  <a:lumOff val="4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Tablo"/>
          <p:cNvGraphicFramePr>
            <a:graphicFrameLocks noGrp="1"/>
          </p:cNvGraphicFramePr>
          <p:nvPr/>
        </p:nvGraphicFramePr>
        <p:xfrm>
          <a:off x="338138" y="1019175"/>
          <a:ext cx="8434387" cy="1414462"/>
        </p:xfrm>
        <a:graphic>
          <a:graphicData uri="http://schemas.openxmlformats.org/drawingml/2006/table">
            <a:tbl>
              <a:tblPr/>
              <a:tblGrid>
                <a:gridCol w="4882255">
                  <a:extLst>
                    <a:ext uri="{9D8B030D-6E8A-4147-A177-3AD203B41FA5}"/>
                  </a:extLst>
                </a:gridCol>
                <a:gridCol w="1014152">
                  <a:extLst>
                    <a:ext uri="{9D8B030D-6E8A-4147-A177-3AD203B41FA5}"/>
                  </a:extLst>
                </a:gridCol>
                <a:gridCol w="1158636">
                  <a:extLst>
                    <a:ext uri="{9D8B030D-6E8A-4147-A177-3AD203B41FA5}"/>
                  </a:extLst>
                </a:gridCol>
                <a:gridCol w="1379344">
                  <a:extLst>
                    <a:ext uri="{9D8B030D-6E8A-4147-A177-3AD203B41FA5}"/>
                  </a:extLst>
                </a:gridCol>
              </a:tblGrid>
              <a:tr h="361256">
                <a:tc>
                  <a:txBody>
                    <a:bodyPr/>
                    <a:lstStyle/>
                    <a:p>
                      <a:pPr marL="61913"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Tahoma" pitchFamily="34" charset="0"/>
                        <a:cs typeface="Tahoma" pitchFamily="34" charset="0"/>
                      </a:endParaRP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7030A0"/>
                          </a:solidFill>
                          <a:effectLst/>
                          <a:latin typeface="Tahoma" pitchFamily="34" charset="0"/>
                          <a:cs typeface="Tahoma" pitchFamily="34" charset="0"/>
                        </a:rPr>
                        <a:t>2014</a:t>
                      </a:r>
                      <a:endParaRPr kumimoji="0" lang="tr-TR" sz="1100" b="0" i="0" u="none" strike="noStrike" cap="none" normalizeH="0" baseline="0" dirty="0" smtClean="0">
                        <a:ln>
                          <a:noFill/>
                        </a:ln>
                        <a:solidFill>
                          <a:srgbClr val="7030A0"/>
                        </a:solidFill>
                        <a:effectLst/>
                        <a:latin typeface="Tahoma" pitchFamily="34" charset="0"/>
                        <a:cs typeface="Tahoma" pitchFamily="34" charset="0"/>
                      </a:endParaRP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7030A0"/>
                          </a:solidFill>
                          <a:effectLst/>
                          <a:latin typeface="Tahoma" pitchFamily="34" charset="0"/>
                          <a:cs typeface="Tahoma" pitchFamily="34" charset="0"/>
                        </a:rPr>
                        <a:t>2015</a:t>
                      </a:r>
                      <a:endParaRPr kumimoji="0" lang="tr-TR" sz="1100" b="0" i="0" u="none" strike="noStrike" cap="none" normalizeH="0" baseline="0" dirty="0" smtClean="0">
                        <a:ln>
                          <a:noFill/>
                        </a:ln>
                        <a:solidFill>
                          <a:srgbClr val="7030A0"/>
                        </a:solidFill>
                        <a:effectLst/>
                        <a:latin typeface="Tahoma" pitchFamily="34" charset="0"/>
                        <a:cs typeface="Tahoma" pitchFamily="34" charset="0"/>
                      </a:endParaRP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7030A0"/>
                          </a:solidFill>
                          <a:effectLst/>
                          <a:latin typeface="Tahoma" pitchFamily="34" charset="0"/>
                          <a:cs typeface="Tahoma" pitchFamily="34" charset="0"/>
                        </a:rPr>
                        <a:t>2016 - KASIM</a:t>
                      </a:r>
                      <a:endParaRPr kumimoji="0" lang="tr-TR" sz="1100" b="0" i="0" u="none" strike="noStrike" cap="none" normalizeH="0" baseline="0" dirty="0" smtClean="0">
                        <a:ln>
                          <a:noFill/>
                        </a:ln>
                        <a:solidFill>
                          <a:srgbClr val="7030A0"/>
                        </a:solidFill>
                        <a:effectLst/>
                        <a:latin typeface="Tahoma" pitchFamily="34" charset="0"/>
                        <a:cs typeface="Tahoma" pitchFamily="34" charset="0"/>
                      </a:endParaRP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extLst>
              </a:tr>
              <a:tr h="36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Nüfus</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1.519.836</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1.533.507</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1.533.507</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extLst>
              </a:tr>
              <a:tr h="36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İşyeri Sayısı</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20.407</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21.420</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21.692</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extLst>
              </a:tr>
              <a:tr h="3306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chemeClr val="tx1"/>
                          </a:solidFill>
                          <a:effectLst/>
                          <a:latin typeface="Tahoma" pitchFamily="34" charset="0"/>
                          <a:cs typeface="Tahoma" pitchFamily="34" charset="0"/>
                        </a:rPr>
                        <a:t>Sosyal Güvenlik Kapsamında Aktif Çalışan Kişi Sayısı SSK (4/a)</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155.382</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170.661</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ahoma" pitchFamily="34" charset="0"/>
                          <a:cs typeface="Tahoma" pitchFamily="34" charset="0"/>
                        </a:rPr>
                        <a:t>176.471</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extLst>
              </a:tr>
            </a:tbl>
          </a:graphicData>
        </a:graphic>
      </p:graphicFrame>
      <p:sp>
        <p:nvSpPr>
          <p:cNvPr id="14366" name="4 Dikdörtgen"/>
          <p:cNvSpPr>
            <a:spLocks noChangeArrowheads="1"/>
          </p:cNvSpPr>
          <p:nvPr/>
        </p:nvSpPr>
        <p:spPr bwMode="auto">
          <a:xfrm>
            <a:off x="2286000" y="195263"/>
            <a:ext cx="6675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5000"/>
              </a:lnSpc>
            </a:pPr>
            <a:r>
              <a:rPr lang="tr-TR" altLang="tr-TR" sz="2000">
                <a:solidFill>
                  <a:srgbClr val="FFC000"/>
                </a:solidFill>
              </a:rPr>
              <a:t>İL MÜDÜRLÜĞÜMÜZ İSTATİSTİK  VERİLERİ</a:t>
            </a:r>
          </a:p>
        </p:txBody>
      </p:sp>
      <p:graphicFrame>
        <p:nvGraphicFramePr>
          <p:cNvPr id="2" name="Tablo 1"/>
          <p:cNvGraphicFramePr>
            <a:graphicFrameLocks noGrp="1"/>
          </p:cNvGraphicFramePr>
          <p:nvPr/>
        </p:nvGraphicFramePr>
        <p:xfrm>
          <a:off x="358775" y="3314700"/>
          <a:ext cx="8393111" cy="1600201"/>
        </p:xfrm>
        <a:graphic>
          <a:graphicData uri="http://schemas.openxmlformats.org/drawingml/2006/table">
            <a:tbl>
              <a:tblPr firstRow="1" firstCol="1" bandRow="1">
                <a:tableStyleId>{72833802-FEF1-4C79-8D5D-14CF1EAF98D9}</a:tableStyleId>
              </a:tblPr>
              <a:tblGrid>
                <a:gridCol w="507867">
                  <a:extLst>
                    <a:ext uri="{9D8B030D-6E8A-4147-A177-3AD203B41FA5}"/>
                  </a:extLst>
                </a:gridCol>
                <a:gridCol w="641114">
                  <a:extLst>
                    <a:ext uri="{9D8B030D-6E8A-4147-A177-3AD203B41FA5}"/>
                  </a:extLst>
                </a:gridCol>
                <a:gridCol w="539845">
                  <a:extLst>
                    <a:ext uri="{9D8B030D-6E8A-4147-A177-3AD203B41FA5}"/>
                  </a:extLst>
                </a:gridCol>
                <a:gridCol w="507867">
                  <a:extLst>
                    <a:ext uri="{9D8B030D-6E8A-4147-A177-3AD203B41FA5}"/>
                  </a:extLst>
                </a:gridCol>
                <a:gridCol w="584007">
                  <a:extLst>
                    <a:ext uri="{9D8B030D-6E8A-4147-A177-3AD203B41FA5}"/>
                  </a:extLst>
                </a:gridCol>
                <a:gridCol w="647966">
                  <a:extLst>
                    <a:ext uri="{9D8B030D-6E8A-4147-A177-3AD203B41FA5}"/>
                  </a:extLst>
                </a:gridCol>
                <a:gridCol w="647205">
                  <a:extLst>
                    <a:ext uri="{9D8B030D-6E8A-4147-A177-3AD203B41FA5}"/>
                  </a:extLst>
                </a:gridCol>
                <a:gridCol w="647966">
                  <a:extLst>
                    <a:ext uri="{9D8B030D-6E8A-4147-A177-3AD203B41FA5}"/>
                  </a:extLst>
                </a:gridCol>
                <a:gridCol w="755327">
                  <a:extLst>
                    <a:ext uri="{9D8B030D-6E8A-4147-A177-3AD203B41FA5}"/>
                  </a:extLst>
                </a:gridCol>
                <a:gridCol w="755327">
                  <a:extLst>
                    <a:ext uri="{9D8B030D-6E8A-4147-A177-3AD203B41FA5}"/>
                  </a:extLst>
                </a:gridCol>
                <a:gridCol w="755327">
                  <a:extLst>
                    <a:ext uri="{9D8B030D-6E8A-4147-A177-3AD203B41FA5}"/>
                  </a:extLst>
                </a:gridCol>
                <a:gridCol w="756088">
                  <a:extLst>
                    <a:ext uri="{9D8B030D-6E8A-4147-A177-3AD203B41FA5}"/>
                  </a:extLst>
                </a:gridCol>
                <a:gridCol w="647205">
                  <a:extLst>
                    <a:ext uri="{9D8B030D-6E8A-4147-A177-3AD203B41FA5}"/>
                  </a:extLst>
                </a:gridCol>
              </a:tblGrid>
              <a:tr h="576943">
                <a:tc gridSpan="13">
                  <a:txBody>
                    <a:bodyPr/>
                    <a:lstStyle/>
                    <a:p>
                      <a:pPr algn="ctr">
                        <a:lnSpc>
                          <a:spcPct val="115000"/>
                        </a:lnSpc>
                        <a:spcAft>
                          <a:spcPts val="0"/>
                        </a:spcAft>
                      </a:pPr>
                      <a:r>
                        <a:rPr lang="tr-TR" sz="1100" dirty="0">
                          <a:effectLst/>
                        </a:rPr>
                        <a:t>   İŞYERİ BÜYÜKLÜĞÜ (İşyerinde Çalıştırılan Zorunlu Sigortalı </a:t>
                      </a:r>
                      <a:r>
                        <a:rPr lang="tr-TR" sz="1100" dirty="0" smtClean="0">
                          <a:effectLst/>
                        </a:rPr>
                        <a:t>sayısı )</a:t>
                      </a:r>
                      <a:endParaRPr lang="tr-TR" sz="1400"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extLst>
              </a:tr>
              <a:tr h="470468">
                <a:tc>
                  <a:txBody>
                    <a:bodyPr/>
                    <a:lstStyle/>
                    <a:p>
                      <a:pPr algn="ctr">
                        <a:lnSpc>
                          <a:spcPct val="115000"/>
                        </a:lnSpc>
                        <a:spcAft>
                          <a:spcPts val="0"/>
                        </a:spcAft>
                      </a:pPr>
                      <a:r>
                        <a:rPr lang="tr-TR" sz="1000" b="1" dirty="0">
                          <a:effectLst/>
                        </a:rPr>
                        <a:t>1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2-3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4-6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7-9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10-19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20-29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30-49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50-99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100-249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250-499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500-749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750-999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000" b="1" dirty="0">
                          <a:effectLst/>
                        </a:rPr>
                        <a:t>1000+ Kişi</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extLst>
                  <a:ext uri="{0D108BD9-81ED-4DB2-BD59-A6C34878D82A}"/>
                </a:extLst>
              </a:tr>
              <a:tr h="552790">
                <a:tc>
                  <a:txBody>
                    <a:bodyPr/>
                    <a:lstStyle/>
                    <a:p>
                      <a:pPr algn="ctr">
                        <a:lnSpc>
                          <a:spcPct val="115000"/>
                        </a:lnSpc>
                        <a:spcAft>
                          <a:spcPts val="0"/>
                        </a:spcAft>
                      </a:pPr>
                      <a:r>
                        <a:rPr lang="tr-TR" sz="900" b="1" dirty="0">
                          <a:effectLst/>
                        </a:rPr>
                        <a:t>7.246</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6.485</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3.661</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1.362</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1.625</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507</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421</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222</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116</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36</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7</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3</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b="1" dirty="0">
                          <a:effectLst/>
                        </a:rPr>
                        <a:t>1</a:t>
                      </a:r>
                      <a:endParaRPr lang="tr-TR" sz="1100" b="1" dirty="0">
                        <a:effectLst/>
                        <a:latin typeface="Calibri"/>
                        <a:ea typeface="Calibri"/>
                        <a:cs typeface="Times New Roman"/>
                      </a:endParaRPr>
                    </a:p>
                  </a:txBody>
                  <a:tcPr marL="68582" marR="6858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extLst>
              </a:tr>
            </a:tbl>
          </a:graphicData>
        </a:graphic>
      </p:graphicFrame>
      <p:graphicFrame>
        <p:nvGraphicFramePr>
          <p:cNvPr id="5" name="Tablo 4"/>
          <p:cNvGraphicFramePr>
            <a:graphicFrameLocks noGrp="1"/>
          </p:cNvGraphicFramePr>
          <p:nvPr/>
        </p:nvGraphicFramePr>
        <p:xfrm>
          <a:off x="338138" y="2433638"/>
          <a:ext cx="8434387" cy="330200"/>
        </p:xfrm>
        <a:graphic>
          <a:graphicData uri="http://schemas.openxmlformats.org/drawingml/2006/table">
            <a:tbl>
              <a:tblPr/>
              <a:tblGrid>
                <a:gridCol w="4882257">
                  <a:extLst>
                    <a:ext uri="{9D8B030D-6E8A-4147-A177-3AD203B41FA5}"/>
                  </a:extLst>
                </a:gridCol>
                <a:gridCol w="1014152">
                  <a:extLst>
                    <a:ext uri="{9D8B030D-6E8A-4147-A177-3AD203B41FA5}"/>
                  </a:extLst>
                </a:gridCol>
                <a:gridCol w="1158634">
                  <a:extLst>
                    <a:ext uri="{9D8B030D-6E8A-4147-A177-3AD203B41FA5}"/>
                  </a:extLst>
                </a:gridCol>
                <a:gridCol w="1379344">
                  <a:extLst>
                    <a:ext uri="{9D8B030D-6E8A-4147-A177-3AD203B41FA5}"/>
                  </a:extLst>
                </a:gridCol>
              </a:tblGrid>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100" b="1" i="0" u="none" strike="noStrike" cap="none" normalizeH="0" baseline="0" dirty="0" smtClean="0">
                          <a:ln>
                            <a:noFill/>
                          </a:ln>
                          <a:solidFill>
                            <a:schemeClr val="tx1"/>
                          </a:solidFill>
                          <a:effectLst/>
                          <a:latin typeface="Tahoma" pitchFamily="34" charset="0"/>
                          <a:cs typeface="Tahoma" pitchFamily="34" charset="0"/>
                        </a:rPr>
                        <a:t>Sosyal Güvenlik Kapsamında Aylık Alan </a:t>
                      </a:r>
                      <a:r>
                        <a:rPr kumimoji="0" lang="tr-TR" sz="1100" b="1" i="0" u="none" strike="noStrike" cap="none" normalizeH="0" baseline="0" dirty="0" smtClean="0">
                          <a:ln>
                            <a:noFill/>
                          </a:ln>
                          <a:solidFill>
                            <a:srgbClr val="FF0000"/>
                          </a:solidFill>
                          <a:effectLst/>
                          <a:latin typeface="Tahoma" pitchFamily="34" charset="0"/>
                          <a:cs typeface="Tahoma" pitchFamily="34" charset="0"/>
                        </a:rPr>
                        <a:t>(Pasif) </a:t>
                      </a:r>
                      <a:r>
                        <a:rPr kumimoji="0" lang="tr-TR" sz="1100" b="1" i="0" u="none" strike="noStrike" cap="none" normalizeH="0" baseline="0" dirty="0" smtClean="0">
                          <a:ln>
                            <a:noFill/>
                          </a:ln>
                          <a:solidFill>
                            <a:schemeClr val="tx1"/>
                          </a:solidFill>
                          <a:effectLst/>
                          <a:latin typeface="Tahoma" pitchFamily="34" charset="0"/>
                          <a:cs typeface="Tahoma" pitchFamily="34" charset="0"/>
                        </a:rPr>
                        <a:t>Kişi Sayısı SSK(4/a)</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Tahoma" pitchFamily="34" charset="0"/>
                          <a:cs typeface="Tahoma" pitchFamily="34" charset="0"/>
                        </a:rPr>
                        <a:t>85.239</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Tahoma" pitchFamily="34" charset="0"/>
                          <a:cs typeface="Tahoma" pitchFamily="34" charset="0"/>
                        </a:rPr>
                        <a:t>89.386</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Tahoma" pitchFamily="34" charset="0"/>
                          <a:cs typeface="Tahoma" pitchFamily="34" charset="0"/>
                        </a:rPr>
                        <a:t>93.667</a:t>
                      </a:r>
                    </a:p>
                  </a:txBody>
                  <a:tcPr marL="68571" marR="6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extLst>
              </a:tr>
            </a:tbl>
          </a:graphicData>
        </a:graphic>
      </p:graphicFrame>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4 Dikdörtgen"/>
          <p:cNvSpPr>
            <a:spLocks noChangeArrowheads="1"/>
          </p:cNvSpPr>
          <p:nvPr/>
        </p:nvSpPr>
        <p:spPr bwMode="auto">
          <a:xfrm>
            <a:off x="2286000" y="195263"/>
            <a:ext cx="6675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5000"/>
              </a:lnSpc>
            </a:pPr>
            <a:r>
              <a:rPr lang="tr-TR" altLang="tr-TR" sz="2000">
                <a:solidFill>
                  <a:srgbClr val="FFC000"/>
                </a:solidFill>
              </a:rPr>
              <a:t>İL MÜDÜRLÜĞÜMÜZ İSTATİSTİK VERİLERİ</a:t>
            </a:r>
          </a:p>
        </p:txBody>
      </p:sp>
      <p:graphicFrame>
        <p:nvGraphicFramePr>
          <p:cNvPr id="2" name="Tablo 1"/>
          <p:cNvGraphicFramePr>
            <a:graphicFrameLocks noGrp="1"/>
          </p:cNvGraphicFramePr>
          <p:nvPr/>
        </p:nvGraphicFramePr>
        <p:xfrm>
          <a:off x="500063" y="925513"/>
          <a:ext cx="8186737" cy="3998911"/>
        </p:xfrm>
        <a:graphic>
          <a:graphicData uri="http://schemas.openxmlformats.org/drawingml/2006/table">
            <a:tbl>
              <a:tblPr>
                <a:tableStyleId>{C4B1156A-380E-4F78-BDF5-A606A8083BF9}</a:tableStyleId>
              </a:tblPr>
              <a:tblGrid>
                <a:gridCol w="508436">
                  <a:extLst>
                    <a:ext uri="{9D8B030D-6E8A-4147-A177-3AD203B41FA5}"/>
                  </a:extLst>
                </a:gridCol>
                <a:gridCol w="700364">
                  <a:extLst>
                    <a:ext uri="{9D8B030D-6E8A-4147-A177-3AD203B41FA5}"/>
                  </a:extLst>
                </a:gridCol>
                <a:gridCol w="4737355">
                  <a:extLst>
                    <a:ext uri="{9D8B030D-6E8A-4147-A177-3AD203B41FA5}"/>
                  </a:extLst>
                </a:gridCol>
                <a:gridCol w="930703">
                  <a:extLst>
                    <a:ext uri="{9D8B030D-6E8A-4147-A177-3AD203B41FA5}"/>
                  </a:extLst>
                </a:gridCol>
                <a:gridCol w="1309879">
                  <a:extLst>
                    <a:ext uri="{9D8B030D-6E8A-4147-A177-3AD203B41FA5}"/>
                  </a:extLst>
                </a:gridCol>
              </a:tblGrid>
              <a:tr h="302687">
                <a:tc gridSpan="5">
                  <a:txBody>
                    <a:bodyPr/>
                    <a:lstStyle/>
                    <a:p>
                      <a:pPr algn="ctr" fontAlgn="b"/>
                      <a:r>
                        <a:rPr lang="tr-TR" sz="1200" b="1" u="none" strike="noStrike" dirty="0">
                          <a:solidFill>
                            <a:schemeClr val="tx1">
                              <a:lumMod val="75000"/>
                            </a:schemeClr>
                          </a:solidFill>
                          <a:effectLst/>
                          <a:latin typeface="Calibri" pitchFamily="34" charset="0"/>
                        </a:rPr>
                        <a:t>HATAY İLİ 2016 KASIM AYINDA TEŞVİKDEN FAYDALANAN İŞYERİ SAYISI VE TUTARLARI</a:t>
                      </a:r>
                      <a:endParaRPr lang="tr-TR" sz="1200" b="1" i="0" u="none" strike="noStrike" dirty="0">
                        <a:solidFill>
                          <a:schemeClr val="tx1">
                            <a:lumMod val="75000"/>
                          </a:schemeClr>
                        </a:solidFill>
                        <a:effectLst/>
                        <a:latin typeface="Calibri" pitchFamily="34" charset="0"/>
                      </a:endParaRPr>
                    </a:p>
                  </a:txBody>
                  <a:tcPr marL="8621" marR="8621" marT="8618" marB="0" anchor="ctr">
                    <a:solidFill>
                      <a:schemeClr val="accent6">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b"/>
                      <a:endParaRPr lang="tr-TR" sz="1200" b="1" i="0" u="none" strike="noStrike" dirty="0">
                        <a:solidFill>
                          <a:srgbClr val="000000"/>
                        </a:solidFill>
                        <a:effectLst/>
                        <a:latin typeface="Calibri"/>
                      </a:endParaRPr>
                    </a:p>
                  </a:txBody>
                  <a:tcPr marL="8620" marR="8620" marT="8620" marB="0" anchor="b"/>
                </a:tc>
                <a:extLst>
                  <a:ext uri="{0D108BD9-81ED-4DB2-BD59-A6C34878D82A}"/>
                </a:extLst>
              </a:tr>
              <a:tr h="374378">
                <a:tc>
                  <a:txBody>
                    <a:bodyPr/>
                    <a:lstStyle/>
                    <a:p>
                      <a:pPr algn="ctr" fontAlgn="b"/>
                      <a:r>
                        <a:rPr lang="tr-TR" sz="1200" b="1" u="none" strike="noStrike" dirty="0">
                          <a:solidFill>
                            <a:schemeClr val="bg1"/>
                          </a:solidFill>
                          <a:effectLst/>
                          <a:latin typeface="Calibri" pitchFamily="34" charset="0"/>
                        </a:rPr>
                        <a:t>Sıra No</a:t>
                      </a:r>
                      <a:endParaRPr lang="tr-TR" sz="1200" b="1" i="0" u="none" strike="noStrike" dirty="0">
                        <a:solidFill>
                          <a:schemeClr val="bg1"/>
                        </a:solidFill>
                        <a:effectLst/>
                        <a:latin typeface="Calibri" pitchFamily="34" charset="0"/>
                      </a:endParaRPr>
                    </a:p>
                  </a:txBody>
                  <a:tcPr marL="8621" marR="8621" marT="8618" marB="0" anchor="ctr">
                    <a:solidFill>
                      <a:srgbClr val="00B0F0"/>
                    </a:solidFill>
                  </a:tcPr>
                </a:tc>
                <a:tc>
                  <a:txBody>
                    <a:bodyPr/>
                    <a:lstStyle/>
                    <a:p>
                      <a:pPr algn="ctr" fontAlgn="t"/>
                      <a:r>
                        <a:rPr lang="tr-TR" sz="1200" b="1" u="none" strike="noStrike" dirty="0">
                          <a:solidFill>
                            <a:schemeClr val="bg1"/>
                          </a:solidFill>
                          <a:effectLst/>
                          <a:latin typeface="Calibri" pitchFamily="34" charset="0"/>
                        </a:rPr>
                        <a:t>Kanun No</a:t>
                      </a:r>
                      <a:endParaRPr lang="tr-TR" sz="1200" b="1" i="0" u="none" strike="noStrike" dirty="0">
                        <a:solidFill>
                          <a:schemeClr val="bg1"/>
                        </a:solidFill>
                        <a:effectLst/>
                        <a:latin typeface="Calibri" pitchFamily="34" charset="0"/>
                      </a:endParaRPr>
                    </a:p>
                  </a:txBody>
                  <a:tcPr marL="8621" marR="8621" marT="8618" marB="0" anchor="ctr">
                    <a:solidFill>
                      <a:srgbClr val="00B0F0"/>
                    </a:solidFill>
                  </a:tcPr>
                </a:tc>
                <a:tc>
                  <a:txBody>
                    <a:bodyPr/>
                    <a:lstStyle/>
                    <a:p>
                      <a:pPr marL="0" indent="87313" algn="ctr" fontAlgn="b"/>
                      <a:r>
                        <a:rPr lang="tr-TR" sz="1200" b="1" u="none" strike="noStrike" dirty="0">
                          <a:solidFill>
                            <a:schemeClr val="bg1"/>
                          </a:solidFill>
                          <a:effectLst/>
                          <a:latin typeface="Calibri" pitchFamily="34" charset="0"/>
                        </a:rPr>
                        <a:t>Teşvik Türü</a:t>
                      </a:r>
                      <a:endParaRPr lang="tr-TR" sz="1200" b="1" i="0" u="none" strike="noStrike" dirty="0">
                        <a:solidFill>
                          <a:schemeClr val="bg1"/>
                        </a:solidFill>
                        <a:effectLst/>
                        <a:latin typeface="Calibri" pitchFamily="34" charset="0"/>
                      </a:endParaRPr>
                    </a:p>
                  </a:txBody>
                  <a:tcPr marL="8621" marR="8621" marT="8618" marB="0" anchor="ctr">
                    <a:solidFill>
                      <a:srgbClr val="00B0F0"/>
                    </a:solidFill>
                  </a:tcPr>
                </a:tc>
                <a:tc>
                  <a:txBody>
                    <a:bodyPr/>
                    <a:lstStyle/>
                    <a:p>
                      <a:pPr algn="ctr" fontAlgn="b"/>
                      <a:r>
                        <a:rPr lang="tr-TR" sz="1200" b="1" i="0" u="none" strike="noStrike" dirty="0" smtClean="0">
                          <a:solidFill>
                            <a:schemeClr val="bg1"/>
                          </a:solidFill>
                          <a:effectLst/>
                          <a:latin typeface="Calibri" pitchFamily="34" charset="0"/>
                        </a:rPr>
                        <a:t>Yararlanan İşyeri Sayısı</a:t>
                      </a:r>
                      <a:endParaRPr lang="tr-TR" sz="1200" b="1" i="0" u="none" strike="noStrike" dirty="0">
                        <a:solidFill>
                          <a:schemeClr val="bg1"/>
                        </a:solidFill>
                        <a:effectLst/>
                        <a:latin typeface="Calibri" pitchFamily="34" charset="0"/>
                      </a:endParaRPr>
                    </a:p>
                  </a:txBody>
                  <a:tcPr marL="8621" marR="8621" marT="8618" marB="0" anchor="ctr">
                    <a:solidFill>
                      <a:srgbClr val="00B0F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u="none" strike="noStrike" dirty="0" smtClean="0">
                          <a:solidFill>
                            <a:schemeClr val="bg1"/>
                          </a:solidFill>
                          <a:effectLst/>
                          <a:latin typeface="Calibri" pitchFamily="34" charset="0"/>
                        </a:rPr>
                        <a:t>Teşvik Tutarı(TL)</a:t>
                      </a:r>
                      <a:r>
                        <a:rPr lang="tr-TR" sz="1200" b="1" u="none" strike="noStrike" dirty="0">
                          <a:solidFill>
                            <a:schemeClr val="bg1"/>
                          </a:solidFill>
                          <a:effectLst/>
                          <a:latin typeface="Calibri" pitchFamily="34" charset="0"/>
                        </a:rPr>
                        <a:t> </a:t>
                      </a:r>
                      <a:endParaRPr lang="tr-TR" sz="1200" b="1" i="0" u="none" strike="noStrike" dirty="0">
                        <a:solidFill>
                          <a:schemeClr val="bg1"/>
                        </a:solidFill>
                        <a:effectLst/>
                        <a:latin typeface="Calibri" pitchFamily="34" charset="0"/>
                      </a:endParaRPr>
                    </a:p>
                  </a:txBody>
                  <a:tcPr marL="8621" marR="8621" marT="8618" marB="0" anchor="ctr">
                    <a:solidFill>
                      <a:srgbClr val="00B0F0"/>
                    </a:solidFill>
                  </a:tcPr>
                </a:tc>
                <a:extLst>
                  <a:ext uri="{0D108BD9-81ED-4DB2-BD59-A6C34878D82A}"/>
                </a:extLst>
              </a:tr>
              <a:tr h="302687">
                <a:tc>
                  <a:txBody>
                    <a:bodyPr/>
                    <a:lstStyle/>
                    <a:p>
                      <a:pPr algn="ctr" fontAlgn="b"/>
                      <a:r>
                        <a:rPr lang="tr-TR" sz="1200" b="1" u="none" strike="noStrike" dirty="0">
                          <a:effectLst/>
                          <a:latin typeface="Calibri" pitchFamily="34" charset="0"/>
                        </a:rPr>
                        <a:t>1</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5510</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marL="0" indent="0" algn="l" fontAlgn="b"/>
                      <a:r>
                        <a:rPr lang="tr-TR" sz="1200" u="none" strike="noStrike" dirty="0" smtClean="0">
                          <a:effectLst/>
                          <a:latin typeface="Calibri" pitchFamily="34" charset="0"/>
                        </a:rPr>
                        <a:t> Beş Puanlık İndirim</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a:effectLst/>
                          <a:latin typeface="Calibri" pitchFamily="34" charset="0"/>
                        </a:rPr>
                        <a:t>16910</a:t>
                      </a:r>
                      <a:endParaRPr lang="tr-TR" sz="1200" b="0" i="0" u="none" strike="noStrike">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11.079.141,85 </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02687">
                <a:tc>
                  <a:txBody>
                    <a:bodyPr/>
                    <a:lstStyle/>
                    <a:p>
                      <a:pPr algn="ctr" fontAlgn="b"/>
                      <a:r>
                        <a:rPr lang="tr-TR" sz="1200" b="1" u="none" strike="noStrike" dirty="0">
                          <a:effectLst/>
                          <a:latin typeface="Calibri" pitchFamily="34" charset="0"/>
                        </a:rPr>
                        <a:t>2</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16322</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marL="0" indent="0" algn="l" fontAlgn="b"/>
                      <a:r>
                        <a:rPr lang="tr-TR" sz="1200" u="none" strike="noStrike" dirty="0" smtClean="0">
                          <a:effectLst/>
                          <a:latin typeface="Calibri" pitchFamily="34" charset="0"/>
                        </a:rPr>
                        <a:t>  Yatırımlarda Devlet Yardımı</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a:effectLst/>
                          <a:latin typeface="Calibri" pitchFamily="34" charset="0"/>
                        </a:rPr>
                        <a:t>14</a:t>
                      </a:r>
                      <a:endParaRPr lang="tr-TR" sz="1200" b="0" i="0" u="none" strike="noStrike">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136.764,71 </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50097">
                <a:tc>
                  <a:txBody>
                    <a:bodyPr/>
                    <a:lstStyle/>
                    <a:p>
                      <a:pPr algn="ctr" fontAlgn="b"/>
                      <a:r>
                        <a:rPr lang="tr-TR" sz="1200" b="1" u="none" strike="noStrike" dirty="0">
                          <a:effectLst/>
                          <a:latin typeface="Calibri" pitchFamily="34" charset="0"/>
                        </a:rPr>
                        <a:t>3</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smtClean="0">
                          <a:effectLst/>
                          <a:latin typeface="Calibri" pitchFamily="34" charset="0"/>
                        </a:rPr>
                        <a:t>645</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l" fontAlgn="b"/>
                      <a:r>
                        <a:rPr lang="tr-TR" sz="1200" u="none" strike="noStrike" dirty="0" smtClean="0">
                          <a:effectLst/>
                          <a:latin typeface="Calibri" pitchFamily="34" charset="0"/>
                        </a:rPr>
                        <a:t>  İşbaşı Eğitim Programını Tamamlayanların</a:t>
                      </a:r>
                      <a:r>
                        <a:rPr lang="tr-TR" sz="1200" u="none" strike="noStrike" baseline="0" dirty="0" smtClean="0">
                          <a:effectLst/>
                          <a:latin typeface="Calibri" pitchFamily="34" charset="0"/>
                        </a:rPr>
                        <a:t> </a:t>
                      </a:r>
                      <a:r>
                        <a:rPr lang="tr-TR" sz="1200" u="none" strike="noStrike" dirty="0" smtClean="0">
                          <a:effectLst/>
                          <a:latin typeface="Calibri" pitchFamily="34" charset="0"/>
                        </a:rPr>
                        <a:t>İstihdamına Yönelik Teşvik </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14</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smtClean="0">
                          <a:effectLst/>
                          <a:latin typeface="Calibri" pitchFamily="34" charset="0"/>
                        </a:rPr>
                        <a:t>8.645,70</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02687">
                <a:tc>
                  <a:txBody>
                    <a:bodyPr/>
                    <a:lstStyle/>
                    <a:p>
                      <a:pPr algn="ctr" fontAlgn="b"/>
                      <a:r>
                        <a:rPr lang="tr-TR" sz="1200" b="1" u="none" strike="noStrike" dirty="0">
                          <a:effectLst/>
                          <a:latin typeface="Calibri" pitchFamily="34" charset="0"/>
                        </a:rPr>
                        <a:t>4</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6486</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l" fontAlgn="b"/>
                      <a:r>
                        <a:rPr lang="tr-TR" sz="1200" u="none" strike="noStrike" dirty="0" smtClean="0">
                          <a:effectLst/>
                          <a:latin typeface="Calibri" pitchFamily="34" charset="0"/>
                        </a:rPr>
                        <a:t> Yurtdışına Götürülen İşçilere Yönelik GSS Beş Puanlık İndirim</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2</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9.780,56 </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02687">
                <a:tc>
                  <a:txBody>
                    <a:bodyPr/>
                    <a:lstStyle/>
                    <a:p>
                      <a:pPr algn="ctr" fontAlgn="b"/>
                      <a:r>
                        <a:rPr lang="tr-TR" sz="1200" b="1" u="none" strike="noStrike" dirty="0">
                          <a:effectLst/>
                          <a:latin typeface="Calibri" pitchFamily="34" charset="0"/>
                        </a:rPr>
                        <a:t>5</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25510</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l" fontAlgn="b"/>
                      <a:r>
                        <a:rPr lang="tr-TR" sz="1200" u="none" strike="noStrike" dirty="0" smtClean="0">
                          <a:effectLst/>
                          <a:latin typeface="Calibri" pitchFamily="34" charset="0"/>
                        </a:rPr>
                        <a:t> Yatırımlarda Devlet Yardımı</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a:effectLst/>
                          <a:latin typeface="Calibri" pitchFamily="34" charset="0"/>
                        </a:rPr>
                        <a:t>5</a:t>
                      </a:r>
                      <a:endParaRPr lang="tr-TR" sz="1200" b="0" i="0" u="none" strike="noStrike">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smtClean="0">
                          <a:effectLst/>
                          <a:latin typeface="Calibri" pitchFamily="34" charset="0"/>
                        </a:rPr>
                        <a:t>119.362,76</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02687">
                <a:tc>
                  <a:txBody>
                    <a:bodyPr/>
                    <a:lstStyle/>
                    <a:p>
                      <a:pPr algn="ctr" fontAlgn="b"/>
                      <a:r>
                        <a:rPr lang="tr-TR" sz="1200" b="1" u="none" strike="noStrike" dirty="0">
                          <a:effectLst/>
                          <a:latin typeface="Calibri" pitchFamily="34" charset="0"/>
                        </a:rPr>
                        <a:t>6</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46486</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l" fontAlgn="b"/>
                      <a:r>
                        <a:rPr lang="tr-TR" sz="1200" u="none" strike="noStrike" dirty="0" smtClean="0">
                          <a:effectLst/>
                          <a:latin typeface="Calibri" pitchFamily="34" charset="0"/>
                        </a:rPr>
                        <a:t>  İlave 6 Puanlık İndirim </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a:effectLst/>
                          <a:latin typeface="Calibri" pitchFamily="34" charset="0"/>
                        </a:rPr>
                        <a:t>14424</a:t>
                      </a:r>
                      <a:endParaRPr lang="tr-TR" sz="1200" b="0" i="0" u="none" strike="noStrike">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smtClean="0">
                          <a:effectLst/>
                          <a:latin typeface="Calibri" pitchFamily="34" charset="0"/>
                        </a:rPr>
                        <a:t>8.188.320,52</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550253">
                <a:tc>
                  <a:txBody>
                    <a:bodyPr/>
                    <a:lstStyle/>
                    <a:p>
                      <a:pPr algn="ctr" fontAlgn="b"/>
                      <a:r>
                        <a:rPr lang="tr-TR" sz="1200" b="1" u="none" strike="noStrike" dirty="0">
                          <a:effectLst/>
                          <a:latin typeface="Calibri" pitchFamily="34" charset="0"/>
                        </a:rPr>
                        <a:t>7</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6111</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l" fontAlgn="b"/>
                      <a:r>
                        <a:rPr lang="tr-TR" sz="1200" u="none" strike="noStrike" dirty="0" smtClean="0">
                          <a:effectLst/>
                          <a:latin typeface="Calibri" pitchFamily="34" charset="0"/>
                        </a:rPr>
                        <a:t> Genç, Kadın ve Mesleki Belge Sahibi Olanların İstihdamına Yönelik Teşvik</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2103</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smtClean="0">
                          <a:effectLst/>
                          <a:latin typeface="Calibri" pitchFamily="34" charset="0"/>
                        </a:rPr>
                        <a:t>796.741,10</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02687">
                <a:tc>
                  <a:txBody>
                    <a:bodyPr/>
                    <a:lstStyle/>
                    <a:p>
                      <a:pPr algn="ctr" fontAlgn="b"/>
                      <a:r>
                        <a:rPr lang="tr-TR" sz="1200" b="1" u="none" strike="noStrike" dirty="0">
                          <a:effectLst/>
                          <a:latin typeface="Calibri" pitchFamily="34" charset="0"/>
                        </a:rPr>
                        <a:t>8</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14857</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l" fontAlgn="b"/>
                      <a:r>
                        <a:rPr lang="tr-TR" sz="1200" u="none" strike="noStrike" dirty="0" smtClean="0">
                          <a:effectLst/>
                          <a:latin typeface="Calibri" pitchFamily="34" charset="0"/>
                        </a:rPr>
                        <a:t> Engelli Sigortalı İstihdamına Yönelik Teşvik</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358</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smtClean="0">
                          <a:effectLst/>
                          <a:latin typeface="Calibri" pitchFamily="34" charset="0"/>
                        </a:rPr>
                        <a:t>291.363,18</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02687">
                <a:tc>
                  <a:txBody>
                    <a:bodyPr/>
                    <a:lstStyle/>
                    <a:p>
                      <a:pPr algn="ctr" fontAlgn="b"/>
                      <a:r>
                        <a:rPr lang="tr-TR" sz="1200" b="1" u="none" strike="noStrike" dirty="0">
                          <a:effectLst/>
                          <a:latin typeface="Calibri" pitchFamily="34" charset="0"/>
                        </a:rPr>
                        <a:t>9</a:t>
                      </a:r>
                      <a:endParaRPr lang="tr-TR" sz="1200" b="1" i="0" u="none" strike="noStrike" dirty="0">
                        <a:solidFill>
                          <a:srgbClr val="000000"/>
                        </a:solidFill>
                        <a:effectLst/>
                        <a:latin typeface="Calibri" pitchFamily="34" charset="0"/>
                      </a:endParaRPr>
                    </a:p>
                  </a:txBody>
                  <a:tcPr marL="8621" marR="8621" marT="8618" marB="0" anchor="ctr"/>
                </a:tc>
                <a:tc>
                  <a:txBody>
                    <a:bodyPr/>
                    <a:lstStyle/>
                    <a:p>
                      <a:pPr algn="ctr" fontAlgn="b"/>
                      <a:r>
                        <a:rPr lang="tr-TR" sz="1200" u="none" strike="noStrike" dirty="0">
                          <a:effectLst/>
                          <a:latin typeface="Calibri" pitchFamily="34" charset="0"/>
                        </a:rPr>
                        <a:t>5746</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l" fontAlgn="b"/>
                      <a:r>
                        <a:rPr lang="tr-TR" sz="1200" u="none" strike="noStrike" dirty="0" smtClean="0">
                          <a:effectLst/>
                          <a:latin typeface="Calibri" pitchFamily="34" charset="0"/>
                        </a:rPr>
                        <a:t> Araştırma ve Geliştirme Faaliyetlerine İlişkin Teşvik</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a:effectLst/>
                          <a:latin typeface="Calibri" pitchFamily="34" charset="0"/>
                        </a:rPr>
                        <a:t>1</a:t>
                      </a:r>
                      <a:endParaRPr lang="tr-TR" sz="1200" b="0" i="0" u="none" strike="noStrike" dirty="0">
                        <a:solidFill>
                          <a:srgbClr val="000000"/>
                        </a:solidFill>
                        <a:effectLst/>
                        <a:latin typeface="Calibri" pitchFamily="34" charset="0"/>
                      </a:endParaRPr>
                    </a:p>
                  </a:txBody>
                  <a:tcPr marL="8621" marR="8621" marT="8618" marB="0" anchor="ctr"/>
                </a:tc>
                <a:tc>
                  <a:txBody>
                    <a:bodyPr/>
                    <a:lstStyle/>
                    <a:p>
                      <a:pPr algn="r" fontAlgn="b"/>
                      <a:r>
                        <a:rPr lang="tr-TR" sz="1200" u="none" strike="noStrike" dirty="0" smtClean="0">
                          <a:effectLst/>
                          <a:latin typeface="Calibri" pitchFamily="34" charset="0"/>
                        </a:rPr>
                        <a:t>636,25</a:t>
                      </a:r>
                      <a:endParaRPr lang="tr-TR" sz="1200" b="0" i="0" u="none" strike="noStrike" dirty="0">
                        <a:solidFill>
                          <a:srgbClr val="000000"/>
                        </a:solidFill>
                        <a:effectLst/>
                        <a:latin typeface="Calibri" pitchFamily="34" charset="0"/>
                      </a:endParaRPr>
                    </a:p>
                  </a:txBody>
                  <a:tcPr marL="8621" marR="8621" marT="8618" marB="0" anchor="ctr"/>
                </a:tc>
                <a:extLst>
                  <a:ext uri="{0D108BD9-81ED-4DB2-BD59-A6C34878D82A}"/>
                </a:extLst>
              </a:tr>
              <a:tr h="302687">
                <a:tc>
                  <a:txBody>
                    <a:bodyPr/>
                    <a:lstStyle/>
                    <a:p>
                      <a:pPr algn="ctr" fontAlgn="b"/>
                      <a:r>
                        <a:rPr lang="tr-TR" sz="1200" b="1" u="none" strike="noStrike" dirty="0">
                          <a:solidFill>
                            <a:srgbClr val="7030A0"/>
                          </a:solidFill>
                          <a:effectLst/>
                          <a:latin typeface="Arial Black" pitchFamily="34" charset="0"/>
                        </a:rPr>
                        <a:t> </a:t>
                      </a:r>
                      <a:endParaRPr lang="tr-TR" sz="1200" b="1" i="0" u="none" strike="noStrike" dirty="0">
                        <a:solidFill>
                          <a:srgbClr val="7030A0"/>
                        </a:solidFill>
                        <a:effectLst/>
                        <a:latin typeface="Arial Black" pitchFamily="34" charset="0"/>
                      </a:endParaRPr>
                    </a:p>
                  </a:txBody>
                  <a:tcPr marL="8621" marR="8621" marT="8618" marB="0" anchor="ctr"/>
                </a:tc>
                <a:tc>
                  <a:txBody>
                    <a:bodyPr/>
                    <a:lstStyle/>
                    <a:p>
                      <a:pPr algn="l" fontAlgn="b"/>
                      <a:r>
                        <a:rPr lang="tr-TR" sz="1200" u="none" strike="noStrike" dirty="0">
                          <a:solidFill>
                            <a:srgbClr val="7030A0"/>
                          </a:solidFill>
                          <a:effectLst/>
                          <a:latin typeface="Arial Black" pitchFamily="34" charset="0"/>
                        </a:rPr>
                        <a:t> </a:t>
                      </a:r>
                      <a:endParaRPr lang="tr-TR" sz="1200" b="0" i="0" u="none" strike="noStrike" dirty="0">
                        <a:solidFill>
                          <a:srgbClr val="7030A0"/>
                        </a:solidFill>
                        <a:effectLst/>
                        <a:latin typeface="Arial Black" pitchFamily="34" charset="0"/>
                      </a:endParaRPr>
                    </a:p>
                  </a:txBody>
                  <a:tcPr marL="8621" marR="8621" marT="8618" marB="0" anchor="ctr"/>
                </a:tc>
                <a:tc>
                  <a:txBody>
                    <a:bodyPr/>
                    <a:lstStyle/>
                    <a:p>
                      <a:pPr algn="l" fontAlgn="b"/>
                      <a:r>
                        <a:rPr lang="tr-TR" sz="1200" b="1" u="none" strike="noStrike" dirty="0" smtClean="0">
                          <a:solidFill>
                            <a:srgbClr val="7030A0"/>
                          </a:solidFill>
                          <a:effectLst/>
                          <a:latin typeface="Arial Black" pitchFamily="34" charset="0"/>
                        </a:rPr>
                        <a:t>TOPLAM</a:t>
                      </a:r>
                      <a:endParaRPr lang="tr-TR" sz="1200" b="1" i="0" u="none" strike="noStrike" dirty="0">
                        <a:solidFill>
                          <a:srgbClr val="7030A0"/>
                        </a:solidFill>
                        <a:effectLst/>
                        <a:latin typeface="Arial Black" pitchFamily="34" charset="0"/>
                      </a:endParaRPr>
                    </a:p>
                  </a:txBody>
                  <a:tcPr marL="8621" marR="8621" marT="8618" marB="0" anchor="ctr"/>
                </a:tc>
                <a:tc>
                  <a:txBody>
                    <a:bodyPr/>
                    <a:lstStyle/>
                    <a:p>
                      <a:pPr algn="r" fontAlgn="b"/>
                      <a:r>
                        <a:rPr lang="tr-TR" sz="1200" u="none" strike="noStrike" dirty="0" smtClean="0">
                          <a:solidFill>
                            <a:srgbClr val="7030A0"/>
                          </a:solidFill>
                          <a:effectLst/>
                          <a:latin typeface="Arial Black" pitchFamily="34" charset="0"/>
                        </a:rPr>
                        <a:t>33.831</a:t>
                      </a:r>
                      <a:endParaRPr lang="tr-TR" sz="1200" b="1" i="0" u="none" strike="noStrike" dirty="0">
                        <a:solidFill>
                          <a:srgbClr val="7030A0"/>
                        </a:solidFill>
                        <a:effectLst/>
                        <a:latin typeface="Arial Black" pitchFamily="34" charset="0"/>
                      </a:endParaRPr>
                    </a:p>
                  </a:txBody>
                  <a:tcPr marL="8621" marR="8621" marT="8618" marB="0" anchor="ctr"/>
                </a:tc>
                <a:tc>
                  <a:txBody>
                    <a:bodyPr/>
                    <a:lstStyle/>
                    <a:p>
                      <a:pPr algn="r" fontAlgn="b"/>
                      <a:r>
                        <a:rPr lang="tr-TR" sz="1200" u="none" strike="noStrike" dirty="0">
                          <a:solidFill>
                            <a:srgbClr val="7030A0"/>
                          </a:solidFill>
                          <a:effectLst/>
                          <a:latin typeface="Arial Black" pitchFamily="34" charset="0"/>
                        </a:rPr>
                        <a:t>20.630.756,63</a:t>
                      </a:r>
                      <a:endParaRPr lang="tr-TR" sz="1200" b="1" i="0" u="none" strike="noStrike" dirty="0">
                        <a:solidFill>
                          <a:srgbClr val="7030A0"/>
                        </a:solidFill>
                        <a:effectLst/>
                        <a:latin typeface="Arial Black" pitchFamily="34" charset="0"/>
                      </a:endParaRPr>
                    </a:p>
                  </a:txBody>
                  <a:tcPr marL="8621" marR="8621" marT="8618" marB="0" anchor="ctr"/>
                </a:tc>
                <a:extLst>
                  <a:ext uri="{0D108BD9-81ED-4DB2-BD59-A6C34878D82A}"/>
                </a:extLst>
              </a:tr>
            </a:tbl>
          </a:graphicData>
        </a:graphic>
      </p:graphicFrame>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Başlık 6"/>
          <p:cNvSpPr>
            <a:spLocks noGrp="1"/>
          </p:cNvSpPr>
          <p:nvPr>
            <p:ph type="title"/>
          </p:nvPr>
        </p:nvSpPr>
        <p:spPr>
          <a:xfrm>
            <a:off x="1631950" y="0"/>
            <a:ext cx="7512050" cy="706438"/>
          </a:xfrm>
        </p:spPr>
        <p:txBody>
          <a:bodyPr/>
          <a:lstStyle/>
          <a:p>
            <a:pPr algn="ctr"/>
            <a:r>
              <a:rPr lang="tr-TR" altLang="tr-TR" b="1" u="sng" smtClean="0"/>
              <a:t/>
            </a:r>
            <a:br>
              <a:rPr lang="tr-TR" altLang="tr-TR" b="1" u="sng" smtClean="0"/>
            </a:br>
            <a:r>
              <a:rPr lang="tr-TR" altLang="tr-TR" b="1" u="sng" smtClean="0">
                <a:solidFill>
                  <a:srgbClr val="FFC000"/>
                </a:solidFill>
              </a:rPr>
              <a:t>TEŞVİKLER</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sp>
        <p:nvSpPr>
          <p:cNvPr id="21508" name="İçerik Yer Tutucusu 1"/>
          <p:cNvSpPr>
            <a:spLocks noGrp="1"/>
          </p:cNvSpPr>
          <p:nvPr>
            <p:ph idx="1"/>
          </p:nvPr>
        </p:nvSpPr>
        <p:spPr bwMode="auto">
          <a:xfrm>
            <a:off x="304800" y="1071563"/>
            <a:ext cx="8610600" cy="4437062"/>
          </a:xfrm>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defRPr/>
            </a:pPr>
            <a:r>
              <a:rPr lang="tr-TR" sz="1600" u="sng" dirty="0" smtClean="0">
                <a:solidFill>
                  <a:srgbClr val="FF0000"/>
                </a:solidFill>
              </a:rPr>
              <a:t>1-Malullük, Yaşlık, Ölüm Sigortası İşveren Hissesinden 5 Puanlık İndirim</a:t>
            </a:r>
            <a:endParaRPr lang="tr-TR" sz="1600" dirty="0" smtClean="0">
              <a:solidFill>
                <a:srgbClr val="FF0000"/>
              </a:solidFill>
            </a:endParaRPr>
          </a:p>
          <a:p>
            <a:pPr marL="174625" indent="0">
              <a:buFont typeface="Wingdings" pitchFamily="2" charset="2"/>
              <a:buNone/>
              <a:defRPr/>
            </a:pPr>
            <a:r>
              <a:rPr lang="tr-TR" sz="1600" dirty="0" smtClean="0">
                <a:solidFill>
                  <a:srgbClr val="7030A0"/>
                </a:solidFill>
              </a:rPr>
              <a:t>Başlama Tarihi: </a:t>
            </a:r>
            <a:r>
              <a:rPr lang="tr-TR" sz="1600" dirty="0" smtClean="0"/>
              <a:t>01/10/2008                            </a:t>
            </a:r>
            <a:r>
              <a:rPr lang="tr-TR" sz="1600" dirty="0" smtClean="0">
                <a:solidFill>
                  <a:srgbClr val="7030A0"/>
                </a:solidFill>
              </a:rPr>
              <a:t>Finansman: </a:t>
            </a:r>
            <a:r>
              <a:rPr lang="tr-TR" sz="1600" dirty="0" smtClean="0"/>
              <a:t>Hazine</a:t>
            </a:r>
          </a:p>
          <a:p>
            <a:pPr marL="174625" indent="0">
              <a:buFont typeface="Wingdings" pitchFamily="2" charset="2"/>
              <a:buNone/>
              <a:defRPr/>
            </a:pPr>
            <a:r>
              <a:rPr lang="tr-TR" sz="1600" u="sng" dirty="0" smtClean="0">
                <a:solidFill>
                  <a:srgbClr val="00B050"/>
                </a:solidFill>
              </a:rPr>
              <a:t>ÖRNEK:</a:t>
            </a:r>
            <a:endParaRPr lang="tr-TR" sz="1600" dirty="0" smtClean="0">
              <a:solidFill>
                <a:srgbClr val="00B050"/>
              </a:solidFill>
            </a:endParaRPr>
          </a:p>
          <a:p>
            <a:pPr marL="174625" indent="0">
              <a:buFont typeface="Wingdings" pitchFamily="2" charset="2"/>
              <a:buNone/>
              <a:defRPr/>
            </a:pPr>
            <a:r>
              <a:rPr lang="tr-TR" sz="1600" dirty="0" smtClean="0"/>
              <a:t>Malullük, yaşlılık ve ölüm sigortası primi işveren hissesinin beş puanlık kısmına isabet tutarı prime esas kazanç üzerinden hesaplanarak Hazinece karşılanır.</a:t>
            </a:r>
          </a:p>
          <a:p>
            <a:pPr marL="174625" indent="0">
              <a:buFont typeface="Wingdings" pitchFamily="2" charset="2"/>
              <a:buNone/>
              <a:defRPr/>
            </a:pPr>
            <a:r>
              <a:rPr lang="tr-TR" sz="1600" dirty="0" smtClean="0"/>
              <a:t>Prime esas kazanç tutarı                                                        : 2.000,00 TL</a:t>
            </a:r>
          </a:p>
          <a:p>
            <a:pPr marL="174625" indent="0">
              <a:buFont typeface="Wingdings" pitchFamily="2" charset="2"/>
              <a:buNone/>
              <a:defRPr/>
            </a:pPr>
            <a:r>
              <a:rPr lang="tr-TR" sz="1600" dirty="0" smtClean="0"/>
              <a:t>Hazinece karşılanacak tutar (%5)	                         : 100,00 TL</a:t>
            </a:r>
          </a:p>
          <a:p>
            <a:pPr marL="0" indent="0">
              <a:buFont typeface="Wingdings" pitchFamily="2" charset="2"/>
              <a:buNone/>
              <a:defRPr/>
            </a:pPr>
            <a:r>
              <a:rPr lang="tr-TR" sz="1600" u="sng" dirty="0" smtClean="0">
                <a:solidFill>
                  <a:srgbClr val="FF0000"/>
                </a:solidFill>
              </a:rPr>
              <a:t>2-Yatırımlarda Devlet Yardımı</a:t>
            </a:r>
            <a:endParaRPr lang="tr-TR" sz="1600" dirty="0" smtClean="0">
              <a:solidFill>
                <a:srgbClr val="FF0000"/>
              </a:solidFill>
            </a:endParaRPr>
          </a:p>
          <a:p>
            <a:pPr marL="174625" indent="0">
              <a:buFont typeface="Wingdings" pitchFamily="2" charset="2"/>
              <a:buNone/>
              <a:defRPr/>
            </a:pPr>
            <a:r>
              <a:rPr lang="tr-TR" sz="1600" dirty="0" smtClean="0">
                <a:solidFill>
                  <a:srgbClr val="7030A0"/>
                </a:solidFill>
              </a:rPr>
              <a:t>Başlama Tarihi: </a:t>
            </a:r>
            <a:r>
              <a:rPr lang="tr-TR" sz="1600" dirty="0" smtClean="0"/>
              <a:t>01/06/2011                           </a:t>
            </a:r>
            <a:r>
              <a:rPr lang="tr-TR" sz="1600" dirty="0" smtClean="0">
                <a:solidFill>
                  <a:srgbClr val="7030A0"/>
                </a:solidFill>
              </a:rPr>
              <a:t>Finansman: </a:t>
            </a:r>
            <a:r>
              <a:rPr lang="tr-TR" sz="1600" dirty="0" smtClean="0"/>
              <a:t>Hazine Müsteşarlığı/Ekonomi Bakanlığı</a:t>
            </a:r>
          </a:p>
          <a:p>
            <a:pPr marL="174625" indent="0">
              <a:buFont typeface="Wingdings" pitchFamily="2" charset="2"/>
              <a:buNone/>
              <a:defRPr/>
            </a:pPr>
            <a:r>
              <a:rPr lang="tr-TR" sz="1600" u="sng" dirty="0" smtClean="0">
                <a:solidFill>
                  <a:srgbClr val="00B050"/>
                </a:solidFill>
              </a:rPr>
              <a:t>ÖRNEK:</a:t>
            </a:r>
          </a:p>
          <a:p>
            <a:pPr marL="174625" indent="0">
              <a:buFont typeface="Wingdings" pitchFamily="2" charset="2"/>
              <a:buNone/>
              <a:defRPr/>
            </a:pPr>
            <a:r>
              <a:rPr lang="tr-TR" sz="1600" dirty="0" smtClean="0"/>
              <a:t>Prime esas kazanç tutarı                                                        : 1.777,50 TL</a:t>
            </a:r>
          </a:p>
          <a:p>
            <a:pPr marL="174625" indent="0">
              <a:buFont typeface="Wingdings" pitchFamily="2" charset="2"/>
              <a:buNone/>
              <a:defRPr/>
            </a:pPr>
            <a:r>
              <a:rPr lang="tr-TR" sz="1600" dirty="0" smtClean="0"/>
              <a:t>1.777,50 * 5 / 100                = 88,88 TL Beş puanlık indirim  Hazinece karşılanacak tutar</a:t>
            </a:r>
          </a:p>
          <a:p>
            <a:pPr marL="174625" indent="0">
              <a:buFont typeface="Wingdings" pitchFamily="2" charset="2"/>
              <a:buNone/>
              <a:defRPr/>
            </a:pPr>
            <a:r>
              <a:rPr lang="tr-TR" sz="1600" dirty="0" smtClean="0"/>
              <a:t>20,5 – 5                                  = 15,5 Beş puanlık kısım düşüldükten sonra kalan işveren hissesi</a:t>
            </a:r>
          </a:p>
          <a:p>
            <a:pPr marL="174625" indent="0">
              <a:buFont typeface="Wingdings" pitchFamily="2" charset="2"/>
              <a:buNone/>
              <a:defRPr/>
            </a:pPr>
            <a:r>
              <a:rPr lang="tr-TR" sz="1600" dirty="0" smtClean="0"/>
              <a:t>1.777,50 * 15,5 / 100          = 275,51 TL  Ekonomi Bakanlığınca karşılanacak tutar olacaktır. </a:t>
            </a:r>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lgn="just">
              <a:buFont typeface="Wingdings" pitchFamily="2" charset="2"/>
              <a:buNone/>
              <a:defRPr/>
            </a:pPr>
            <a:endParaRPr lang="tr-TR" dirty="0" smtClean="0"/>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Başlık 6"/>
          <p:cNvSpPr>
            <a:spLocks noGrp="1"/>
          </p:cNvSpPr>
          <p:nvPr>
            <p:ph type="title"/>
          </p:nvPr>
        </p:nvSpPr>
        <p:spPr>
          <a:xfrm>
            <a:off x="1631950" y="0"/>
            <a:ext cx="7512050" cy="706438"/>
          </a:xfrm>
        </p:spPr>
        <p:txBody>
          <a:bodyPr/>
          <a:lstStyle/>
          <a:p>
            <a:pPr algn="ctr"/>
            <a:r>
              <a:rPr lang="tr-TR" altLang="tr-TR" b="1" u="sng" smtClean="0"/>
              <a:t/>
            </a:r>
            <a:br>
              <a:rPr lang="tr-TR" altLang="tr-TR" b="1" u="sng" smtClean="0"/>
            </a:br>
            <a:r>
              <a:rPr lang="tr-TR" altLang="tr-TR" b="1" u="sng" smtClean="0">
                <a:solidFill>
                  <a:srgbClr val="FFC000"/>
                </a:solidFill>
              </a:rPr>
              <a:t>TEŞVİKLER</a:t>
            </a:r>
            <a:r>
              <a:rPr lang="tr-TR" altLang="tr-TR" smtClean="0"/>
              <a:t/>
            </a:r>
            <a:br>
              <a:rPr lang="tr-TR" altLang="tr-TR" smtClean="0"/>
            </a:br>
            <a:endParaRPr lang="tr-TR" altLang="tr-TR" smtClean="0"/>
          </a:p>
        </p:txBody>
      </p:sp>
      <p:sp>
        <p:nvSpPr>
          <p:cNvPr id="17412" name="İçerik Yer Tutucusu 1"/>
          <p:cNvSpPr>
            <a:spLocks noGrp="1"/>
          </p:cNvSpPr>
          <p:nvPr>
            <p:ph idx="1"/>
          </p:nvPr>
        </p:nvSpPr>
        <p:spPr bwMode="auto">
          <a:xfrm>
            <a:off x="304800" y="773113"/>
            <a:ext cx="8610600" cy="47894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4625" indent="0">
              <a:buFont typeface="Wingdings" pitchFamily="2" charset="2"/>
              <a:buNone/>
            </a:pPr>
            <a:r>
              <a:rPr lang="tr-TR" altLang="tr-TR" sz="1600" u="sng" smtClean="0">
                <a:solidFill>
                  <a:srgbClr val="FF0000"/>
                </a:solidFill>
              </a:rPr>
              <a:t>3- İşbaşı Eğitim Programlarını Tamamlayanların İstihdamına İlişkin Teşvik</a:t>
            </a:r>
            <a:endParaRPr lang="tr-TR" altLang="tr-TR" sz="1600" smtClean="0">
              <a:solidFill>
                <a:srgbClr val="FF0000"/>
              </a:solidFill>
            </a:endParaRPr>
          </a:p>
          <a:p>
            <a:pPr marL="174625" indent="0">
              <a:buFont typeface="Wingdings" pitchFamily="2" charset="2"/>
              <a:buNone/>
            </a:pPr>
            <a:r>
              <a:rPr lang="tr-TR" altLang="tr-TR" sz="1600" smtClean="0">
                <a:solidFill>
                  <a:srgbClr val="7030A0"/>
                </a:solidFill>
              </a:rPr>
              <a:t>Başlama Tarihi: </a:t>
            </a:r>
            <a:r>
              <a:rPr lang="tr-TR" altLang="tr-TR" sz="1600" smtClean="0"/>
              <a:t>23/04/2015                   </a:t>
            </a:r>
            <a:r>
              <a:rPr lang="tr-TR" altLang="tr-TR" sz="1600" smtClean="0">
                <a:solidFill>
                  <a:srgbClr val="7030A0"/>
                </a:solidFill>
              </a:rPr>
              <a:t>Finansman: </a:t>
            </a:r>
            <a:r>
              <a:rPr lang="tr-TR" altLang="tr-TR" sz="1600" smtClean="0"/>
              <a:t>İşsizlik Sigortası Fonu</a:t>
            </a:r>
          </a:p>
          <a:p>
            <a:pPr marL="174625" indent="0">
              <a:buFont typeface="Wingdings" pitchFamily="2" charset="2"/>
              <a:buNone/>
            </a:pPr>
            <a:r>
              <a:rPr lang="tr-TR" altLang="tr-TR" sz="1600" smtClean="0">
                <a:solidFill>
                  <a:srgbClr val="00B050"/>
                </a:solidFill>
              </a:rPr>
              <a:t>ÖRNEK:</a:t>
            </a:r>
          </a:p>
          <a:p>
            <a:pPr marL="174625" indent="0">
              <a:buFont typeface="Wingdings" pitchFamily="2" charset="2"/>
              <a:buNone/>
            </a:pPr>
            <a:r>
              <a:rPr lang="tr-TR" altLang="tr-TR" sz="1600" smtClean="0"/>
              <a:t>Prime esas kazanç tutarı                                                        : 1.777,50 TL</a:t>
            </a:r>
          </a:p>
          <a:p>
            <a:pPr marL="174625" indent="0">
              <a:buFont typeface="Wingdings" pitchFamily="2" charset="2"/>
              <a:buNone/>
            </a:pPr>
            <a:r>
              <a:rPr lang="tr-TR" altLang="tr-TR" sz="1600" smtClean="0"/>
              <a:t>1.777,50 * 5 / 100                = 88,88 TL Beş puanlık indirim  Hazinece karşılanacak tutar</a:t>
            </a:r>
          </a:p>
          <a:p>
            <a:pPr marL="174625" indent="0">
              <a:buFont typeface="Wingdings" pitchFamily="2" charset="2"/>
              <a:buNone/>
            </a:pPr>
            <a:r>
              <a:rPr lang="tr-TR" altLang="tr-TR" sz="1600" smtClean="0"/>
              <a:t>1.777,50 * 15,5 / 100          = 275,51 TL  İşsizlik Sigortası Fonu tarafından karşılanacaktır.</a:t>
            </a:r>
          </a:p>
          <a:p>
            <a:pPr marL="174625" indent="0">
              <a:buFont typeface="Wingdings" pitchFamily="2" charset="2"/>
              <a:buNone/>
            </a:pPr>
            <a:endParaRPr lang="tr-TR" altLang="tr-TR" sz="1600" smtClean="0"/>
          </a:p>
          <a:p>
            <a:pPr marL="174625" indent="0">
              <a:buFont typeface="Wingdings" pitchFamily="2" charset="2"/>
              <a:buNone/>
            </a:pPr>
            <a:r>
              <a:rPr lang="tr-TR" altLang="tr-TR" sz="1600" u="sng" smtClean="0">
                <a:solidFill>
                  <a:srgbClr val="FF0000"/>
                </a:solidFill>
              </a:rPr>
              <a:t>4-Yurtdışına Götürülen İşçilere Yönelik GSS Beş Puanlık İndirim</a:t>
            </a:r>
            <a:endParaRPr lang="tr-TR" altLang="tr-TR" sz="1600" smtClean="0">
              <a:solidFill>
                <a:srgbClr val="FF0000"/>
              </a:solidFill>
            </a:endParaRPr>
          </a:p>
          <a:p>
            <a:pPr marL="174625" indent="0">
              <a:buFont typeface="Wingdings" pitchFamily="2" charset="2"/>
              <a:buNone/>
            </a:pPr>
            <a:r>
              <a:rPr lang="tr-TR" altLang="tr-TR" sz="1600" smtClean="0">
                <a:solidFill>
                  <a:srgbClr val="7030A0"/>
                </a:solidFill>
              </a:rPr>
              <a:t>Başlama Tarihi: </a:t>
            </a:r>
            <a:r>
              <a:rPr lang="tr-TR" altLang="tr-TR" sz="1600" smtClean="0"/>
              <a:t>01/06/2013                  </a:t>
            </a:r>
            <a:r>
              <a:rPr lang="tr-TR" altLang="tr-TR" sz="1600" smtClean="0">
                <a:solidFill>
                  <a:srgbClr val="7030A0"/>
                </a:solidFill>
              </a:rPr>
              <a:t>Finansman: </a:t>
            </a:r>
            <a:r>
              <a:rPr lang="tr-TR" altLang="tr-TR" sz="1600" smtClean="0"/>
              <a:t>Hazine</a:t>
            </a:r>
          </a:p>
          <a:p>
            <a:pPr marL="174625" indent="0">
              <a:buFont typeface="Wingdings" pitchFamily="2" charset="2"/>
              <a:buNone/>
            </a:pPr>
            <a:r>
              <a:rPr lang="tr-TR" altLang="tr-TR" sz="1600" smtClean="0">
                <a:solidFill>
                  <a:srgbClr val="00B050"/>
                </a:solidFill>
              </a:rPr>
              <a:t>ÖRNEK: </a:t>
            </a:r>
          </a:p>
          <a:p>
            <a:pPr marL="174625" indent="0">
              <a:buFont typeface="Wingdings" pitchFamily="2" charset="2"/>
              <a:buNone/>
            </a:pPr>
            <a:r>
              <a:rPr lang="tr-TR" altLang="tr-TR" smtClean="0"/>
              <a:t>Prime esas kazanç tutarı                                                        : 3.000,00 TL</a:t>
            </a:r>
          </a:p>
          <a:p>
            <a:pPr marL="174625" indent="0">
              <a:buFont typeface="Wingdings" pitchFamily="2" charset="2"/>
              <a:buNone/>
            </a:pPr>
            <a:r>
              <a:rPr lang="tr-TR" altLang="tr-TR" smtClean="0"/>
              <a:t>3.000 ,00* 5 / 100                = 150,00 TL Hazinece karşılanacak tutar</a:t>
            </a:r>
          </a:p>
          <a:p>
            <a:pPr marL="174625" indent="0">
              <a:buFont typeface="Wingdings" pitchFamily="2" charset="2"/>
              <a:buNone/>
            </a:pPr>
            <a:r>
              <a:rPr lang="tr-TR" altLang="tr-TR" smtClean="0"/>
              <a:t>İşverenin Ödeyeceği Tutar  : </a:t>
            </a:r>
          </a:p>
          <a:p>
            <a:pPr marL="174625" indent="0">
              <a:buFont typeface="Wingdings" pitchFamily="2" charset="2"/>
              <a:buNone/>
            </a:pPr>
            <a:r>
              <a:rPr lang="tr-TR" altLang="tr-TR" smtClean="0"/>
              <a:t>3.000 ,00 * 14,5 / 100          = 435,00 TL  İken </a:t>
            </a:r>
          </a:p>
          <a:p>
            <a:pPr marL="174625" indent="0">
              <a:buFont typeface="Wingdings" pitchFamily="2" charset="2"/>
              <a:buNone/>
            </a:pPr>
            <a:r>
              <a:rPr lang="tr-TR" altLang="tr-TR" smtClean="0"/>
              <a:t>435,00 – 150,00 = 285,00 TL olacaktır.</a:t>
            </a:r>
          </a:p>
          <a:p>
            <a:pPr marL="174625" indent="0">
              <a:buFont typeface="Wingdings" pitchFamily="2" charset="2"/>
              <a:buNone/>
            </a:pPr>
            <a:endParaRPr lang="tr-TR" altLang="tr-TR" smtClean="0"/>
          </a:p>
          <a:p>
            <a:pPr marL="174625" indent="0">
              <a:buFont typeface="Wingdings" pitchFamily="2" charset="2"/>
              <a:buNone/>
            </a:pPr>
            <a:endParaRPr lang="tr-TR" altLang="tr-TR" smtClean="0"/>
          </a:p>
          <a:p>
            <a:pPr marL="174625" indent="0">
              <a:buFont typeface="Wingdings" pitchFamily="2" charset="2"/>
              <a:buNone/>
            </a:pPr>
            <a:endParaRPr lang="tr-TR" altLang="tr-TR" smtClean="0"/>
          </a:p>
          <a:p>
            <a:pPr marL="174625" indent="0">
              <a:buFont typeface="Wingdings" pitchFamily="2" charset="2"/>
              <a:buNone/>
            </a:pPr>
            <a:endParaRPr lang="tr-TR" altLang="tr-TR" smtClean="0"/>
          </a:p>
          <a:p>
            <a:pPr marL="174625" indent="0">
              <a:buFont typeface="Wingdings" pitchFamily="2" charset="2"/>
              <a:buNone/>
            </a:pPr>
            <a:endParaRPr lang="tr-TR" altLang="tr-TR" smtClean="0"/>
          </a:p>
          <a:p>
            <a:pPr marL="174625" indent="0" algn="just">
              <a:buFont typeface="Wingdings" pitchFamily="2" charset="2"/>
              <a:buNone/>
            </a:pPr>
            <a:endParaRPr lang="tr-TR" altLang="tr-TR" smtClean="0"/>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Başlık 6"/>
          <p:cNvSpPr>
            <a:spLocks noGrp="1"/>
          </p:cNvSpPr>
          <p:nvPr>
            <p:ph type="title"/>
          </p:nvPr>
        </p:nvSpPr>
        <p:spPr>
          <a:xfrm>
            <a:off x="1631950" y="0"/>
            <a:ext cx="7512050" cy="706438"/>
          </a:xfrm>
        </p:spPr>
        <p:txBody>
          <a:bodyPr/>
          <a:lstStyle/>
          <a:p>
            <a:pPr algn="ctr"/>
            <a:r>
              <a:rPr lang="tr-TR" altLang="tr-TR" b="1" u="sng" smtClean="0"/>
              <a:t/>
            </a:r>
            <a:br>
              <a:rPr lang="tr-TR" altLang="tr-TR" b="1" u="sng" smtClean="0"/>
            </a:br>
            <a:r>
              <a:rPr lang="tr-TR" altLang="tr-TR" b="1" u="sng" smtClean="0">
                <a:solidFill>
                  <a:srgbClr val="FFC000"/>
                </a:solidFill>
              </a:rPr>
              <a:t>TEŞVİKLER</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sp>
        <p:nvSpPr>
          <p:cNvPr id="23556" name="İçerik Yer Tutucusu 1"/>
          <p:cNvSpPr>
            <a:spLocks noGrp="1"/>
          </p:cNvSpPr>
          <p:nvPr>
            <p:ph idx="1"/>
          </p:nvPr>
        </p:nvSpPr>
        <p:spPr bwMode="auto">
          <a:xfrm>
            <a:off x="304800" y="1071563"/>
            <a:ext cx="8610600" cy="4403725"/>
          </a:xfrm>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174625" indent="0">
              <a:buFont typeface="Wingdings" pitchFamily="2" charset="2"/>
              <a:buNone/>
              <a:defRPr/>
            </a:pPr>
            <a:r>
              <a:rPr lang="tr-TR" sz="1600" u="sng" dirty="0" smtClean="0">
                <a:solidFill>
                  <a:srgbClr val="FF0000"/>
                </a:solidFill>
              </a:rPr>
              <a:t>5-İlave 6 Puanlık İndirim</a:t>
            </a:r>
            <a:endParaRPr lang="tr-TR" sz="1600" dirty="0" smtClean="0">
              <a:solidFill>
                <a:srgbClr val="FF0000"/>
              </a:solidFill>
            </a:endParaRPr>
          </a:p>
          <a:p>
            <a:pPr marL="358775" indent="0">
              <a:buFont typeface="Wingdings" pitchFamily="2" charset="2"/>
              <a:buNone/>
              <a:defRPr/>
            </a:pPr>
            <a:r>
              <a:rPr lang="tr-TR" sz="1600" dirty="0" smtClean="0">
                <a:solidFill>
                  <a:srgbClr val="7030A0"/>
                </a:solidFill>
              </a:rPr>
              <a:t>Başlama Tarihi: </a:t>
            </a:r>
            <a:r>
              <a:rPr lang="tr-TR" sz="1600" dirty="0" smtClean="0"/>
              <a:t>01/01/2013   </a:t>
            </a:r>
            <a:r>
              <a:rPr lang="tr-TR" sz="1600" dirty="0"/>
              <a:t> </a:t>
            </a:r>
            <a:r>
              <a:rPr lang="tr-TR" sz="1600" dirty="0" smtClean="0"/>
              <a:t>                            </a:t>
            </a:r>
            <a:r>
              <a:rPr lang="tr-TR" sz="1600" dirty="0" smtClean="0">
                <a:solidFill>
                  <a:srgbClr val="7030A0"/>
                </a:solidFill>
              </a:rPr>
              <a:t>Finansman: </a:t>
            </a:r>
            <a:r>
              <a:rPr lang="tr-TR" sz="1600" dirty="0" smtClean="0"/>
              <a:t>Hazine </a:t>
            </a:r>
            <a:r>
              <a:rPr lang="tr-TR" sz="1600" smtClean="0"/>
              <a:t>(Bitiş Tarihi:31.12.2017)</a:t>
            </a:r>
            <a:endParaRPr lang="tr-TR" sz="1600" dirty="0" smtClean="0"/>
          </a:p>
          <a:p>
            <a:pPr marL="358775" indent="0">
              <a:buFont typeface="Wingdings" pitchFamily="2" charset="2"/>
              <a:buNone/>
              <a:defRPr/>
            </a:pPr>
            <a:r>
              <a:rPr lang="tr-TR" sz="1600" dirty="0" smtClean="0">
                <a:solidFill>
                  <a:srgbClr val="00B050"/>
                </a:solidFill>
              </a:rPr>
              <a:t>ÖRNEK:</a:t>
            </a:r>
          </a:p>
          <a:p>
            <a:pPr marL="358775" indent="0">
              <a:buFont typeface="Wingdings" pitchFamily="2" charset="2"/>
              <a:buNone/>
              <a:defRPr/>
            </a:pPr>
            <a:r>
              <a:rPr lang="tr-TR" sz="1600" dirty="0" smtClean="0"/>
              <a:t>Prime esas kazanç tutarı : 1.777,50 TL</a:t>
            </a:r>
          </a:p>
          <a:p>
            <a:pPr marL="358775" indent="0">
              <a:buFont typeface="Wingdings" pitchFamily="2" charset="2"/>
              <a:buNone/>
              <a:defRPr/>
            </a:pPr>
            <a:r>
              <a:rPr lang="tr-TR" sz="1600" dirty="0" smtClean="0"/>
              <a:t>1.777,50 * 5 / 100                = 88,88 TL Beş puanlık indirim </a:t>
            </a:r>
          </a:p>
          <a:p>
            <a:pPr marL="358775" indent="0">
              <a:buFont typeface="Wingdings" pitchFamily="2" charset="2"/>
              <a:buNone/>
              <a:defRPr/>
            </a:pPr>
            <a:r>
              <a:rPr lang="tr-TR" sz="1600" dirty="0" smtClean="0"/>
              <a:t>1.777,50 x  6/100               =   106,65 TL  Altı puanlık İndirim Hazinece karşılanacaktır.</a:t>
            </a:r>
            <a:endParaRPr lang="tr-TR" sz="1600" u="sng" dirty="0" smtClean="0">
              <a:solidFill>
                <a:srgbClr val="FF0000"/>
              </a:solidFill>
            </a:endParaRPr>
          </a:p>
          <a:p>
            <a:pPr marL="174625" indent="0">
              <a:buFont typeface="Wingdings" pitchFamily="2" charset="2"/>
              <a:buNone/>
              <a:defRPr/>
            </a:pPr>
            <a:r>
              <a:rPr lang="tr-TR" sz="1600" u="sng" dirty="0" smtClean="0">
                <a:solidFill>
                  <a:srgbClr val="FF0000"/>
                </a:solidFill>
              </a:rPr>
              <a:t>6-Genç, Kadın ve Mesleki Belge Sahibi Olanların İstihdamına Yönelik Teşvik</a:t>
            </a:r>
            <a:endParaRPr lang="tr-TR" sz="1600" dirty="0" smtClean="0">
              <a:solidFill>
                <a:srgbClr val="FF0000"/>
              </a:solidFill>
            </a:endParaRPr>
          </a:p>
          <a:p>
            <a:pPr marL="358775" indent="0">
              <a:buFont typeface="Wingdings" pitchFamily="2" charset="2"/>
              <a:buNone/>
              <a:defRPr/>
            </a:pPr>
            <a:r>
              <a:rPr lang="tr-TR" dirty="0" smtClean="0">
                <a:solidFill>
                  <a:srgbClr val="7030A0"/>
                </a:solidFill>
              </a:rPr>
              <a:t>Başlama Tarihi: </a:t>
            </a:r>
            <a:r>
              <a:rPr lang="tr-TR" dirty="0" smtClean="0"/>
              <a:t>01/03/2011                      </a:t>
            </a:r>
            <a:r>
              <a:rPr lang="tr-TR" dirty="0" smtClean="0">
                <a:solidFill>
                  <a:srgbClr val="7030A0"/>
                </a:solidFill>
              </a:rPr>
              <a:t>Finansman: </a:t>
            </a:r>
            <a:r>
              <a:rPr lang="tr-TR" dirty="0" smtClean="0"/>
              <a:t>İşsizlik Sigortası Fonu</a:t>
            </a:r>
          </a:p>
          <a:p>
            <a:pPr marL="358775" indent="0">
              <a:buFont typeface="Wingdings" pitchFamily="2" charset="2"/>
              <a:buNone/>
              <a:defRPr/>
            </a:pPr>
            <a:r>
              <a:rPr lang="tr-TR" dirty="0" smtClean="0"/>
              <a:t>Prime esas kazanç üst sınırına kadar olmak üzere, tahakkuk eden primlerin işveren hissesine düşen payın tamamı İşsizlik Sigortası Fonu tarafından karşılanmaktadır.</a:t>
            </a:r>
          </a:p>
          <a:p>
            <a:pPr marL="358775" indent="0">
              <a:buFont typeface="Wingdings" pitchFamily="2" charset="2"/>
              <a:buNone/>
              <a:defRPr/>
            </a:pPr>
            <a:r>
              <a:rPr lang="tr-TR" dirty="0" smtClean="0">
                <a:solidFill>
                  <a:srgbClr val="00B050"/>
                </a:solidFill>
              </a:rPr>
              <a:t>ÖRNEK:</a:t>
            </a:r>
          </a:p>
          <a:p>
            <a:pPr marL="358775" indent="0">
              <a:buFont typeface="Wingdings" pitchFamily="2" charset="2"/>
              <a:buNone/>
              <a:defRPr/>
            </a:pPr>
            <a:r>
              <a:rPr lang="tr-TR" dirty="0" smtClean="0"/>
              <a:t>Prime esas kazanç tutarı : 3.000,00 TL</a:t>
            </a:r>
          </a:p>
          <a:p>
            <a:pPr marL="358775" indent="0">
              <a:buFont typeface="Wingdings" pitchFamily="2" charset="2"/>
              <a:buNone/>
              <a:defRPr/>
            </a:pPr>
            <a:r>
              <a:rPr lang="tr-TR" dirty="0" smtClean="0"/>
              <a:t>3.000,00 * 5 / 100 = 150,00 TL Beş puanlık indirim (hazine)</a:t>
            </a:r>
          </a:p>
          <a:p>
            <a:pPr marL="358775" indent="0">
              <a:buFont typeface="Wingdings" pitchFamily="2" charset="2"/>
              <a:buNone/>
              <a:defRPr/>
            </a:pPr>
            <a:r>
              <a:rPr lang="tr-TR" dirty="0" smtClean="0"/>
              <a:t>3.000,00 *15,5 / 100= 465,00 TL İşsizlik sigortası Fonundan karşılanacak kısım</a:t>
            </a:r>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lgn="just">
              <a:buFont typeface="Wingdings" pitchFamily="2" charset="2"/>
              <a:buNone/>
              <a:defRPr/>
            </a:pPr>
            <a:endParaRPr lang="tr-TR" dirty="0" smtClean="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Başlık 6"/>
          <p:cNvSpPr>
            <a:spLocks noGrp="1"/>
          </p:cNvSpPr>
          <p:nvPr>
            <p:ph type="title"/>
          </p:nvPr>
        </p:nvSpPr>
        <p:spPr>
          <a:xfrm>
            <a:off x="1631950" y="0"/>
            <a:ext cx="7512050" cy="706438"/>
          </a:xfrm>
        </p:spPr>
        <p:txBody>
          <a:bodyPr/>
          <a:lstStyle/>
          <a:p>
            <a:pPr algn="ctr"/>
            <a:r>
              <a:rPr lang="tr-TR" altLang="tr-TR" b="1" u="sng" smtClean="0"/>
              <a:t/>
            </a:r>
            <a:br>
              <a:rPr lang="tr-TR" altLang="tr-TR" b="1" u="sng" smtClean="0"/>
            </a:br>
            <a:r>
              <a:rPr lang="tr-TR" altLang="tr-TR" b="1" u="sng" smtClean="0">
                <a:solidFill>
                  <a:srgbClr val="FFC000"/>
                </a:solidFill>
              </a:rPr>
              <a:t>TEŞVİKLER</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sp>
        <p:nvSpPr>
          <p:cNvPr id="24580" name="İçerik Yer Tutucusu 1"/>
          <p:cNvSpPr>
            <a:spLocks noGrp="1"/>
          </p:cNvSpPr>
          <p:nvPr>
            <p:ph idx="1"/>
          </p:nvPr>
        </p:nvSpPr>
        <p:spPr bwMode="auto">
          <a:xfrm>
            <a:off x="315913" y="1060450"/>
            <a:ext cx="8599487" cy="4371975"/>
          </a:xfrm>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271463" indent="0">
              <a:buFont typeface="Wingdings" pitchFamily="2" charset="2"/>
              <a:buNone/>
              <a:defRPr/>
            </a:pPr>
            <a:r>
              <a:rPr lang="tr-TR" sz="1600" u="sng" dirty="0" smtClean="0">
                <a:solidFill>
                  <a:srgbClr val="FF0000"/>
                </a:solidFill>
              </a:rPr>
              <a:t>7- Engelli Sigortalı İstihdamına Yönelik Teşvik</a:t>
            </a:r>
            <a:endParaRPr lang="tr-TR" sz="1600" dirty="0" smtClean="0">
              <a:solidFill>
                <a:srgbClr val="FF0000"/>
              </a:solidFill>
            </a:endParaRPr>
          </a:p>
          <a:p>
            <a:pPr marL="446088" indent="0">
              <a:buFont typeface="Wingdings" pitchFamily="2" charset="2"/>
              <a:buNone/>
              <a:defRPr/>
            </a:pPr>
            <a:r>
              <a:rPr lang="tr-TR" sz="1600" dirty="0" smtClean="0">
                <a:solidFill>
                  <a:srgbClr val="7030A0"/>
                </a:solidFill>
              </a:rPr>
              <a:t>Başlama Tarihi: </a:t>
            </a:r>
            <a:r>
              <a:rPr lang="tr-TR" sz="1600" dirty="0" smtClean="0"/>
              <a:t>01/07/2008                               </a:t>
            </a:r>
            <a:r>
              <a:rPr lang="tr-TR" sz="1600" dirty="0" smtClean="0">
                <a:solidFill>
                  <a:srgbClr val="7030A0"/>
                </a:solidFill>
              </a:rPr>
              <a:t>Finansman: </a:t>
            </a:r>
            <a:r>
              <a:rPr lang="tr-TR" sz="1600" dirty="0" smtClean="0"/>
              <a:t>Hazine</a:t>
            </a:r>
          </a:p>
          <a:p>
            <a:pPr marL="446088" indent="0">
              <a:buFont typeface="Wingdings" pitchFamily="2" charset="2"/>
              <a:buNone/>
              <a:defRPr/>
            </a:pPr>
            <a:r>
              <a:rPr lang="tr-TR" sz="1600" dirty="0" smtClean="0">
                <a:solidFill>
                  <a:srgbClr val="00B050"/>
                </a:solidFill>
              </a:rPr>
              <a:t>Örnek:</a:t>
            </a:r>
          </a:p>
          <a:p>
            <a:pPr marL="446088" indent="0">
              <a:buFont typeface="Wingdings" pitchFamily="2" charset="2"/>
              <a:buNone/>
              <a:defRPr/>
            </a:pPr>
            <a:r>
              <a:rPr lang="tr-TR" sz="1600" dirty="0" smtClean="0"/>
              <a:t>Prime esas kazanç tutarı : 1.777,50 TL</a:t>
            </a:r>
          </a:p>
          <a:p>
            <a:pPr marL="446088" indent="0">
              <a:buFont typeface="Wingdings" pitchFamily="2" charset="2"/>
              <a:buNone/>
              <a:defRPr/>
            </a:pPr>
            <a:r>
              <a:rPr lang="tr-TR" sz="1600" dirty="0" smtClean="0"/>
              <a:t>1.777,50 * 5 / 100                = 88,88 TL Beş puanlık indirim  Hazinece karşılanacak tutar</a:t>
            </a:r>
          </a:p>
          <a:p>
            <a:pPr marL="446088" indent="0">
              <a:buFont typeface="Wingdings" pitchFamily="2" charset="2"/>
              <a:buNone/>
              <a:defRPr/>
            </a:pPr>
            <a:r>
              <a:rPr lang="tr-TR" sz="1600" dirty="0" smtClean="0"/>
              <a:t>1.777,50 * 15,5 / 100          = 275,51 TL Engelli teşviki  Hazinece karşılanacaktır.</a:t>
            </a:r>
          </a:p>
          <a:p>
            <a:pPr marL="271463" indent="0">
              <a:buFont typeface="Wingdings" pitchFamily="2" charset="2"/>
              <a:buNone/>
              <a:defRPr/>
            </a:pPr>
            <a:r>
              <a:rPr lang="tr-TR" sz="1600" u="sng" dirty="0" smtClean="0">
                <a:solidFill>
                  <a:srgbClr val="FF0000"/>
                </a:solidFill>
              </a:rPr>
              <a:t>8- Araştırma ve Geliştirme Faaliyetlerine İlişkin Teşvik</a:t>
            </a:r>
            <a:endParaRPr lang="tr-TR" sz="1600" dirty="0" smtClean="0">
              <a:solidFill>
                <a:srgbClr val="FF0000"/>
              </a:solidFill>
            </a:endParaRPr>
          </a:p>
          <a:p>
            <a:pPr marL="446088" indent="0">
              <a:buFont typeface="Wingdings" pitchFamily="2" charset="2"/>
              <a:buNone/>
              <a:defRPr/>
            </a:pPr>
            <a:r>
              <a:rPr lang="tr-TR" dirty="0" smtClean="0">
                <a:solidFill>
                  <a:srgbClr val="7030A0"/>
                </a:solidFill>
              </a:rPr>
              <a:t>Başlama Tarihi: </a:t>
            </a:r>
            <a:r>
              <a:rPr lang="tr-TR" dirty="0" smtClean="0"/>
              <a:t>01/04/2008                     </a:t>
            </a:r>
            <a:r>
              <a:rPr lang="tr-TR" dirty="0" smtClean="0">
                <a:solidFill>
                  <a:srgbClr val="7030A0"/>
                </a:solidFill>
              </a:rPr>
              <a:t>Finansman: </a:t>
            </a:r>
            <a:r>
              <a:rPr lang="tr-TR" dirty="0" smtClean="0"/>
              <a:t>Maliye Bakanlığı</a:t>
            </a:r>
          </a:p>
          <a:p>
            <a:pPr marL="446088" indent="0">
              <a:buFont typeface="Wingdings" pitchFamily="2" charset="2"/>
              <a:buNone/>
              <a:defRPr/>
            </a:pPr>
            <a:r>
              <a:rPr lang="tr-TR" dirty="0" smtClean="0">
                <a:solidFill>
                  <a:srgbClr val="00B050"/>
                </a:solidFill>
              </a:rPr>
              <a:t>Örnek:</a:t>
            </a:r>
          </a:p>
          <a:p>
            <a:pPr marL="446088" indent="0">
              <a:buFont typeface="Wingdings" pitchFamily="2" charset="2"/>
              <a:buNone/>
              <a:defRPr/>
            </a:pPr>
            <a:r>
              <a:rPr lang="tr-TR" dirty="0" smtClean="0"/>
              <a:t>Sigortalının aylık prime esas kazanç tutarı   : 2.000,00 TL         </a:t>
            </a:r>
          </a:p>
          <a:p>
            <a:pPr marL="446088" indent="0">
              <a:buFont typeface="Wingdings" pitchFamily="2" charset="2"/>
              <a:buNone/>
              <a:defRPr/>
            </a:pPr>
            <a:r>
              <a:rPr lang="tr-TR" dirty="0" smtClean="0"/>
              <a:t>2.000,00 * 5 / 100 = 100,00 TL Hazinece karşılanacak tutar,       </a:t>
            </a:r>
          </a:p>
          <a:p>
            <a:pPr marL="446088" indent="0">
              <a:buFont typeface="Wingdings" pitchFamily="2" charset="2"/>
              <a:buNone/>
              <a:defRPr/>
            </a:pPr>
            <a:r>
              <a:rPr lang="tr-TR" dirty="0" smtClean="0"/>
              <a:t>Ar-Ge teşviki kapsamında 15,5/2=7,75</a:t>
            </a:r>
          </a:p>
          <a:p>
            <a:pPr marL="446088" indent="0">
              <a:buFont typeface="Wingdings" pitchFamily="2" charset="2"/>
              <a:buNone/>
              <a:defRPr/>
            </a:pPr>
            <a:r>
              <a:rPr lang="tr-TR" dirty="0" smtClean="0"/>
              <a:t>2.000,00*7,75 / 100 = 155,00  TL Maliye Bakanlığı tarafından karşılanacak tutar olacaktır. </a:t>
            </a:r>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buFont typeface="Wingdings" pitchFamily="2" charset="2"/>
              <a:buNone/>
              <a:defRPr/>
            </a:pPr>
            <a:endParaRPr lang="tr-TR" dirty="0" smtClean="0"/>
          </a:p>
          <a:p>
            <a:pPr marL="0" indent="0" algn="just">
              <a:buFont typeface="Wingdings" pitchFamily="2" charset="2"/>
              <a:buNone/>
              <a:defRPr/>
            </a:pPr>
            <a:endParaRPr lang="tr-TR" dirty="0" smtClean="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Başlık 6"/>
          <p:cNvSpPr>
            <a:spLocks noGrp="1"/>
          </p:cNvSpPr>
          <p:nvPr>
            <p:ph type="title"/>
          </p:nvPr>
        </p:nvSpPr>
        <p:spPr>
          <a:xfrm>
            <a:off x="1631950" y="0"/>
            <a:ext cx="7512050" cy="706438"/>
          </a:xfrm>
        </p:spPr>
        <p:txBody>
          <a:bodyPr/>
          <a:lstStyle/>
          <a:p>
            <a:pPr algn="ctr"/>
            <a:r>
              <a:rPr lang="tr-TR" altLang="tr-TR" b="1" u="sng" smtClean="0"/>
              <a:t/>
            </a:r>
            <a:br>
              <a:rPr lang="tr-TR" altLang="tr-TR" b="1" u="sng" smtClean="0"/>
            </a:br>
            <a:r>
              <a:rPr lang="tr-TR" altLang="tr-TR" b="1" u="sng" smtClean="0">
                <a:solidFill>
                  <a:srgbClr val="FFC000"/>
                </a:solidFill>
              </a:rPr>
              <a:t>ASGARİ ÜCRET DESTEĞİ</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sp>
        <p:nvSpPr>
          <p:cNvPr id="3" name="Dikdörtgen 2"/>
          <p:cNvSpPr/>
          <p:nvPr/>
        </p:nvSpPr>
        <p:spPr>
          <a:xfrm>
            <a:off x="206375" y="1023938"/>
            <a:ext cx="8621713" cy="4283075"/>
          </a:xfrm>
          <a:prstGeom prst="rect">
            <a:avLst/>
          </a:prstGeom>
        </p:spPr>
        <p:txBody>
          <a:bodyPr>
            <a:spAutoFit/>
          </a:bodyPr>
          <a:lstStyle/>
          <a:p>
            <a:pPr algn="ctr">
              <a:lnSpc>
                <a:spcPct val="95000"/>
              </a:lnSpc>
              <a:defRPr/>
            </a:pPr>
            <a:r>
              <a:rPr lang="tr-TR" sz="1800" dirty="0">
                <a:solidFill>
                  <a:srgbClr val="C00000"/>
                </a:solidFill>
                <a:latin typeface="Calibri" pitchFamily="34" charset="0"/>
              </a:rPr>
              <a:t>İŞVERENE ASGARİ ÜCRET DESTEĞİ 2017 YILINDA DA DEVAM EDECEK</a:t>
            </a:r>
          </a:p>
          <a:p>
            <a:pPr algn="ctr">
              <a:lnSpc>
                <a:spcPct val="95000"/>
              </a:lnSpc>
              <a:buFont typeface="Wingdings" pitchFamily="2" charset="2"/>
              <a:buNone/>
              <a:defRPr/>
            </a:pPr>
            <a:endParaRPr lang="tr-TR" sz="1600" dirty="0">
              <a:solidFill>
                <a:schemeClr val="tx2">
                  <a:lumMod val="95000"/>
                  <a:lumOff val="5000"/>
                </a:schemeClr>
              </a:solidFill>
              <a:latin typeface="Calibri" pitchFamily="34" charset="0"/>
            </a:endParaRPr>
          </a:p>
          <a:p>
            <a:pPr marL="358775" algn="just">
              <a:lnSpc>
                <a:spcPct val="150000"/>
              </a:lnSpc>
              <a:buFont typeface="Wingdings" pitchFamily="2" charset="2"/>
              <a:buNone/>
              <a:defRPr/>
            </a:pPr>
            <a:r>
              <a:rPr lang="tr-TR" sz="1600" dirty="0">
                <a:solidFill>
                  <a:schemeClr val="tx2">
                    <a:lumMod val="95000"/>
                    <a:lumOff val="5000"/>
                  </a:schemeClr>
                </a:solidFill>
                <a:latin typeface="Calibri" pitchFamily="34" charset="0"/>
              </a:rPr>
              <a:t>	</a:t>
            </a:r>
            <a:r>
              <a:rPr lang="tr-TR" sz="1600" dirty="0">
                <a:solidFill>
                  <a:srgbClr val="0070C0"/>
                </a:solidFill>
                <a:latin typeface="Calibri" pitchFamily="34" charset="0"/>
              </a:rPr>
              <a:t>14/1/2016 tarihli 6661 sayılı Bazı Kanunlarda Değişiklik Yapılmasına Dair Kanunla 5510 sayılı Sosyal Sigortalar ve Genel Sağlık   Sigortası Kanunu’na geçici 68’inci madde eklenmiş olup; yapılan bu düzenleme ile işverenlere sağlanan çalışanların prim gün sayıları baz alınarak günlük 3.33 TL, aylık 99.90 TL’lik Hazine desteği (asgari ücret desteği) 2017 yılında devam edecek.</a:t>
            </a:r>
          </a:p>
          <a:p>
            <a:pPr marL="358775" algn="just">
              <a:lnSpc>
                <a:spcPct val="150000"/>
              </a:lnSpc>
              <a:buFont typeface="Wingdings" pitchFamily="2" charset="2"/>
              <a:buNone/>
              <a:defRPr/>
            </a:pPr>
            <a:endParaRPr lang="tr-TR" sz="1600" dirty="0">
              <a:solidFill>
                <a:srgbClr val="00B050"/>
              </a:solidFill>
              <a:latin typeface="Calibri" pitchFamily="34" charset="0"/>
            </a:endParaRPr>
          </a:p>
          <a:p>
            <a:pPr marL="358775" algn="just">
              <a:lnSpc>
                <a:spcPct val="150000"/>
              </a:lnSpc>
              <a:buFont typeface="Wingdings" pitchFamily="2" charset="2"/>
              <a:buNone/>
              <a:defRPr/>
            </a:pPr>
            <a:r>
              <a:rPr lang="tr-TR" sz="1600" dirty="0">
                <a:solidFill>
                  <a:srgbClr val="00B050"/>
                </a:solidFill>
                <a:latin typeface="Calibri" pitchFamily="34" charset="0"/>
              </a:rPr>
              <a:t>Örnek:</a:t>
            </a:r>
          </a:p>
          <a:p>
            <a:pPr marL="358775" algn="just">
              <a:lnSpc>
                <a:spcPct val="150000"/>
              </a:lnSpc>
              <a:buFont typeface="Wingdings" pitchFamily="2" charset="2"/>
              <a:buNone/>
              <a:defRPr/>
            </a:pPr>
            <a:r>
              <a:rPr lang="tr-TR" sz="1600" dirty="0">
                <a:solidFill>
                  <a:srgbClr val="0070C0"/>
                </a:solidFill>
                <a:latin typeface="Calibri" pitchFamily="34" charset="0"/>
              </a:rPr>
              <a:t>30 gün karşılığı 1 çalışan için: 30x3,33=99,90 TL</a:t>
            </a:r>
          </a:p>
          <a:p>
            <a:pPr marL="358775" algn="just">
              <a:lnSpc>
                <a:spcPct val="150000"/>
              </a:lnSpc>
              <a:buFont typeface="Wingdings" pitchFamily="2" charset="2"/>
              <a:buNone/>
              <a:defRPr/>
            </a:pPr>
            <a:r>
              <a:rPr lang="tr-TR" sz="1600" dirty="0">
                <a:solidFill>
                  <a:srgbClr val="0070C0"/>
                </a:solidFill>
                <a:latin typeface="Calibri" pitchFamily="34" charset="0"/>
              </a:rPr>
              <a:t>20 gün karşılığı 1 çalışan için: 20x3,33=66,60 TL</a:t>
            </a:r>
          </a:p>
          <a:p>
            <a:pPr marL="358775" algn="just">
              <a:lnSpc>
                <a:spcPct val="150000"/>
              </a:lnSpc>
              <a:buFont typeface="Wingdings" pitchFamily="2" charset="2"/>
              <a:buNone/>
              <a:defRPr/>
            </a:pPr>
            <a:endParaRPr lang="tr-TR" sz="1600" dirty="0">
              <a:solidFill>
                <a:srgbClr val="0070C0"/>
              </a:solidFill>
              <a:latin typeface="Calibri" pitchFamily="34" charset="0"/>
            </a:endParaRPr>
          </a:p>
          <a:p>
            <a:pPr marL="358775" algn="just">
              <a:lnSpc>
                <a:spcPct val="150000"/>
              </a:lnSpc>
              <a:buFont typeface="Wingdings" pitchFamily="2" charset="2"/>
              <a:buNone/>
              <a:defRPr/>
            </a:pPr>
            <a:endParaRPr lang="tr-TR" sz="1600" dirty="0">
              <a:solidFill>
                <a:srgbClr val="0070C0"/>
              </a:solidFill>
              <a:latin typeface="Calibri" pitchFamily="34" charset="0"/>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28595" y="5245768"/>
          <a:ext cx="8774113" cy="161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Başlık 6"/>
          <p:cNvSpPr>
            <a:spLocks noGrp="1"/>
          </p:cNvSpPr>
          <p:nvPr>
            <p:ph type="title"/>
          </p:nvPr>
        </p:nvSpPr>
        <p:spPr>
          <a:xfrm>
            <a:off x="1631950" y="0"/>
            <a:ext cx="7512050" cy="706438"/>
          </a:xfrm>
        </p:spPr>
        <p:txBody>
          <a:bodyPr/>
          <a:lstStyle/>
          <a:p>
            <a:pPr algn="ctr"/>
            <a:r>
              <a:rPr lang="tr-TR" altLang="tr-TR" b="1" u="sng" smtClean="0"/>
              <a:t/>
            </a:r>
            <a:br>
              <a:rPr lang="tr-TR" altLang="tr-TR" b="1" u="sng" smtClean="0"/>
            </a:br>
            <a:r>
              <a:rPr lang="tr-TR" altLang="tr-TR" b="1" u="sng" smtClean="0">
                <a:solidFill>
                  <a:srgbClr val="FFC000"/>
                </a:solidFill>
              </a:rPr>
              <a:t>PRİMLERİN ERTELENMESİ</a:t>
            </a:r>
            <a:r>
              <a:rPr lang="tr-TR" altLang="tr-TR" smtClean="0">
                <a:solidFill>
                  <a:srgbClr val="FFC000"/>
                </a:solidFill>
              </a:rPr>
              <a:t/>
            </a:r>
            <a:br>
              <a:rPr lang="tr-TR" altLang="tr-TR" smtClean="0">
                <a:solidFill>
                  <a:srgbClr val="FFC000"/>
                </a:solidFill>
              </a:rPr>
            </a:br>
            <a:endParaRPr lang="tr-TR" altLang="tr-TR" smtClean="0">
              <a:solidFill>
                <a:srgbClr val="FFC000"/>
              </a:solidFill>
            </a:endParaRPr>
          </a:p>
        </p:txBody>
      </p:sp>
      <p:sp>
        <p:nvSpPr>
          <p:cNvPr id="21508" name="İçerik Yer Tutucusu 7"/>
          <p:cNvSpPr>
            <a:spLocks noGrp="1"/>
          </p:cNvSpPr>
          <p:nvPr>
            <p:ph idx="1"/>
          </p:nvPr>
        </p:nvSpPr>
        <p:spPr bwMode="auto">
          <a:xfrm>
            <a:off x="304800" y="1071563"/>
            <a:ext cx="8610600" cy="44577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Wingdings" pitchFamily="2" charset="2"/>
              <a:buNone/>
            </a:pPr>
            <a:r>
              <a:rPr lang="tr-TR" altLang="tr-TR" sz="1600" smtClean="0"/>
              <a:t>	Kanunun 4/1(a) kapsamındaki sigortalıları çalıştıran özel sektör işverenlerinden, 2016 yılı Aralık ayı için geçici 68 inci, 2017 yılı Ocak ve Şubat ayları için geçici 71 inci madde kapsamında hazine katkısına müstahak olanların, anılan maddeler uyarınca hazine katkısı hesabında ilgili aylarda dikkate alınacak prim ödeme gün sayısının günlük 60 TL ile çarpımı sonucu bulunacak sigorta primine esas kazanç tutarı üzerinden  (60 TL günlük SPEK tutarı x % 34,5= 20,70 TL) hesaplanacak 2016 yılı Aralık, 2017 yılı Ocak ve Şubat aylarına ait sigorta prim tutarlarını, sırasıyla;</a:t>
            </a:r>
          </a:p>
          <a:p>
            <a:pPr marL="0" indent="0" algn="just">
              <a:buFont typeface="Wingdings" pitchFamily="2" charset="2"/>
              <a:buNone/>
            </a:pPr>
            <a:r>
              <a:rPr lang="tr-TR" altLang="tr-TR" sz="1600" smtClean="0"/>
              <a:t>	-2016 yılı Aralık ayına ait ertelenen sigorta priminin 2017 yılı Ekim ayı sonunda    (31/10/2017 tarihine kadar ),   </a:t>
            </a:r>
          </a:p>
          <a:p>
            <a:pPr marL="0" indent="0" algn="just">
              <a:buFont typeface="Wingdings" pitchFamily="2" charset="2"/>
              <a:buNone/>
            </a:pPr>
            <a:r>
              <a:rPr lang="tr-TR" altLang="tr-TR" sz="1600" smtClean="0"/>
              <a:t>	-2017 yılı Ocak ayına ait sigorta primi tutarının 2017 yılı Kasım ayı sonunda  (30/11/2017 tarihine kadar), </a:t>
            </a:r>
          </a:p>
          <a:p>
            <a:pPr marL="0" indent="0" algn="just">
              <a:buFont typeface="Wingdings" pitchFamily="2" charset="2"/>
              <a:buNone/>
            </a:pPr>
            <a:r>
              <a:rPr lang="tr-TR" altLang="tr-TR" sz="1600" smtClean="0"/>
              <a:t>	-2017 yılı Şubat ayına ait ertelenen sigorta primi tutarının ise 2017 yılı Aralık ayında (26/Aralık 2017 tarihine kadar)</a:t>
            </a:r>
          </a:p>
          <a:p>
            <a:pPr marL="0" indent="0">
              <a:buFont typeface="Wingdings" pitchFamily="2" charset="2"/>
              <a:buNone/>
            </a:pPr>
            <a:r>
              <a:rPr lang="tr-TR" altLang="tr-TR" sz="1600" smtClean="0"/>
              <a:t>ödemeleri halinde bu aylara ilişkin primler süresinde ödenmiş sayılacaktır.</a:t>
            </a:r>
          </a:p>
          <a:p>
            <a:pPr marL="0" indent="0" algn="just">
              <a:buFont typeface="Wingdings" pitchFamily="2" charset="2"/>
              <a:buNone/>
            </a:pPr>
            <a:r>
              <a:rPr lang="tr-TR" altLang="tr-TR" sz="1600" smtClean="0"/>
              <a:t>Ertelenecek borç türü kapsamına sadece 2016 yılı Aralık, 2017 yılı Ocak ve Şubat aylarına ilişkin sigorta prim borçları girdiğinden, takip ve tahsil görevi Kurumumuza verilmiş olan işsizlik sigortası primleri ve damga vergisi gibi diğer alacaklar erteleme kapsamına girmeyecektir.</a:t>
            </a:r>
          </a:p>
          <a:p>
            <a:pPr marL="0" indent="0">
              <a:buFont typeface="Wingdings" pitchFamily="2" charset="2"/>
              <a:buNone/>
            </a:pPr>
            <a:endParaRPr lang="tr-TR" altLang="tr-TR" sz="1600" smtClean="0"/>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PresentationLoa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PresentationLoad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PresentationLoad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PresentationLoad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PresentationLoad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PresentationLoad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PresentationLoad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PresentationLoad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PresentationLoad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PresentationLoad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PresentationLoad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7418</TotalTime>
  <Words>1176</Words>
  <Application>Microsoft Office PowerPoint</Application>
  <PresentationFormat>Ekran Gösterisi (4:3)</PresentationFormat>
  <Paragraphs>355</Paragraphs>
  <Slides>18</Slides>
  <Notes>16</Notes>
  <HiddenSlides>0</HiddenSlides>
  <MMClips>0</MMClips>
  <ScaleCrop>false</ScaleCrop>
  <HeadingPairs>
    <vt:vector size="4" baseType="variant">
      <vt:variant>
        <vt:lpstr>Tema</vt:lpstr>
      </vt:variant>
      <vt:variant>
        <vt:i4>2</vt:i4>
      </vt:variant>
      <vt:variant>
        <vt:lpstr>Slayt Başlıkları</vt:lpstr>
      </vt:variant>
      <vt:variant>
        <vt:i4>18</vt:i4>
      </vt:variant>
    </vt:vector>
  </HeadingPairs>
  <TitlesOfParts>
    <vt:vector size="20" baseType="lpstr">
      <vt:lpstr>PresentationLoad</vt:lpstr>
      <vt:lpstr>1_SGK_1</vt:lpstr>
      <vt:lpstr>PowerPoint Sunusu</vt:lpstr>
      <vt:lpstr>PowerPoint Sunusu</vt:lpstr>
      <vt:lpstr>PowerPoint Sunusu</vt:lpstr>
      <vt:lpstr> TEŞVİKLER </vt:lpstr>
      <vt:lpstr> TEŞVİKLER </vt:lpstr>
      <vt:lpstr> TEŞVİKLER </vt:lpstr>
      <vt:lpstr> TEŞVİKLER </vt:lpstr>
      <vt:lpstr> ASGARİ ÜCRET DESTEĞİ </vt:lpstr>
      <vt:lpstr> PRİMLERİN ERTELENMESİ </vt:lpstr>
      <vt:lpstr>PRİMLERİN ERTELENMESİ </vt:lpstr>
      <vt:lpstr>TAKSİTLERİN ERTELENMESİ </vt:lpstr>
      <vt:lpstr> TAKSİTLERİN ERTELENMESİ </vt:lpstr>
      <vt:lpstr> ARTI İSTİHDAM DESTEĞİ </vt:lpstr>
      <vt:lpstr> ARTI İSTİHDAM DESTEĞİ </vt:lpstr>
      <vt:lpstr> GEÇİCİ KORUMA ALTINDAKİ YABANCILARIN ÇALIŞMA İZİNLERİ  (SURİYE VATANDAŞLARI) </vt:lpstr>
      <vt:lpstr> GEÇİCİ KORUMA ALTINDAKİ YABANCILARIN ÇALIŞMA İZİNLERİ  (SURİYE VATANDAŞLARI) </vt:lpstr>
      <vt:lpstr>MESLEK KODU UYGULAMASI</vt:lpstr>
      <vt:lpstr>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hataysgk</dc:creator>
  <dc:description>PresentationLoad.com</dc:description>
  <cp:lastModifiedBy>MEHMET DUMAN</cp:lastModifiedBy>
  <cp:revision>374</cp:revision>
  <cp:lastPrinted>2014-09-25T05:42:25Z</cp:lastPrinted>
  <dcterms:created xsi:type="dcterms:W3CDTF">2007-11-27T23:54:21Z</dcterms:created>
  <dcterms:modified xsi:type="dcterms:W3CDTF">2017-02-14T12:32:55Z</dcterms:modified>
</cp:coreProperties>
</file>