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29" r:id="rId1"/>
  </p:sldMasterIdLst>
  <p:notesMasterIdLst>
    <p:notesMasterId r:id="rId65"/>
  </p:notesMasterIdLst>
  <p:handoutMasterIdLst>
    <p:handoutMasterId r:id="rId66"/>
  </p:handoutMasterIdLst>
  <p:sldIdLst>
    <p:sldId id="278" r:id="rId2"/>
    <p:sldId id="401" r:id="rId3"/>
    <p:sldId id="428" r:id="rId4"/>
    <p:sldId id="373" r:id="rId5"/>
    <p:sldId id="403" r:id="rId6"/>
    <p:sldId id="400" r:id="rId7"/>
    <p:sldId id="410" r:id="rId8"/>
    <p:sldId id="456" r:id="rId9"/>
    <p:sldId id="463" r:id="rId10"/>
    <p:sldId id="457" r:id="rId11"/>
    <p:sldId id="472" r:id="rId12"/>
    <p:sldId id="473" r:id="rId13"/>
    <p:sldId id="474" r:id="rId14"/>
    <p:sldId id="475" r:id="rId15"/>
    <p:sldId id="476" r:id="rId16"/>
    <p:sldId id="477" r:id="rId17"/>
    <p:sldId id="471" r:id="rId18"/>
    <p:sldId id="408" r:id="rId19"/>
    <p:sldId id="409" r:id="rId20"/>
    <p:sldId id="412" r:id="rId21"/>
    <p:sldId id="413" r:id="rId22"/>
    <p:sldId id="466" r:id="rId23"/>
    <p:sldId id="467" r:id="rId24"/>
    <p:sldId id="417" r:id="rId25"/>
    <p:sldId id="418" r:id="rId26"/>
    <p:sldId id="419" r:id="rId27"/>
    <p:sldId id="420" r:id="rId28"/>
    <p:sldId id="421" r:id="rId29"/>
    <p:sldId id="422" r:id="rId30"/>
    <p:sldId id="423" r:id="rId31"/>
    <p:sldId id="426" r:id="rId32"/>
    <p:sldId id="424" r:id="rId33"/>
    <p:sldId id="464" r:id="rId34"/>
    <p:sldId id="427" r:id="rId35"/>
    <p:sldId id="425" r:id="rId36"/>
    <p:sldId id="429" r:id="rId37"/>
    <p:sldId id="430" r:id="rId38"/>
    <p:sldId id="431" r:id="rId39"/>
    <p:sldId id="432" r:id="rId40"/>
    <p:sldId id="433" r:id="rId41"/>
    <p:sldId id="434" r:id="rId42"/>
    <p:sldId id="435" r:id="rId43"/>
    <p:sldId id="436" r:id="rId44"/>
    <p:sldId id="437" r:id="rId45"/>
    <p:sldId id="438" r:id="rId46"/>
    <p:sldId id="439" r:id="rId47"/>
    <p:sldId id="468" r:id="rId48"/>
    <p:sldId id="469" r:id="rId49"/>
    <p:sldId id="470" r:id="rId50"/>
    <p:sldId id="440" r:id="rId51"/>
    <p:sldId id="441" r:id="rId52"/>
    <p:sldId id="442" r:id="rId53"/>
    <p:sldId id="443" r:id="rId54"/>
    <p:sldId id="444" r:id="rId55"/>
    <p:sldId id="445" r:id="rId56"/>
    <p:sldId id="446" r:id="rId57"/>
    <p:sldId id="447" r:id="rId58"/>
    <p:sldId id="465" r:id="rId59"/>
    <p:sldId id="448" r:id="rId60"/>
    <p:sldId id="451" r:id="rId61"/>
    <p:sldId id="458" r:id="rId62"/>
    <p:sldId id="459" r:id="rId63"/>
    <p:sldId id="460" r:id="rId6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2919"/>
    <a:srgbClr val="1D48D1"/>
    <a:srgbClr val="265A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Orta Stil 3 - Vurgu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Orta Stil 4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FECB4D8-DB02-4DC6-A0A2-4F2EBAE1DC90}" styleName="Orta Stil 1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C083E6E3-FA7D-4D7B-A595-EF9225AFEA82}" styleName="Açık Stil 1 - Vurgu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Açık Stil 2 - Vurgu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2526" autoAdjust="0"/>
    <p:restoredTop sz="85968" autoAdjust="0"/>
  </p:normalViewPr>
  <p:slideViewPr>
    <p:cSldViewPr>
      <p:cViewPr>
        <p:scale>
          <a:sx n="69" d="100"/>
          <a:sy n="69" d="100"/>
        </p:scale>
        <p:origin x="-1182"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8B8A54-321C-4DC6-B0D0-309860C9C8A6}" type="doc">
      <dgm:prSet loTypeId="urn:microsoft.com/office/officeart/2005/8/layout/chevron2" loCatId="list" qsTypeId="urn:microsoft.com/office/officeart/2005/8/quickstyle/simple1" qsCatId="simple" csTypeId="urn:microsoft.com/office/officeart/2005/8/colors/accent1_2" csCatId="accent1" phldr="1"/>
      <dgm:spPr>
        <a:scene3d>
          <a:camera prst="orthographicFront">
            <a:rot lat="0" lon="0" rev="0"/>
          </a:camera>
          <a:lightRig rig="soft" dir="t">
            <a:rot lat="0" lon="0" rev="0"/>
          </a:lightRig>
        </a:scene3d>
      </dgm:spPr>
      <dgm:t>
        <a:bodyPr/>
        <a:lstStyle/>
        <a:p>
          <a:endParaRPr lang="tr-TR"/>
        </a:p>
      </dgm:t>
    </dgm:pt>
    <dgm:pt modelId="{0E4B777C-E68D-46C6-8576-5F0775C7E4EA}">
      <dgm:prSet phldrT="[Metin]"/>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tr-TR" dirty="0" smtClean="0"/>
            <a:t>1</a:t>
          </a:r>
          <a:endParaRPr lang="tr-TR" dirty="0"/>
        </a:p>
      </dgm:t>
    </dgm:pt>
    <dgm:pt modelId="{9F67149D-549E-4902-A46F-E7EB974A44F6}" type="parTrans" cxnId="{8C1B02DF-BADD-44F8-ADFC-A8C92ED27018}">
      <dgm:prSet/>
      <dgm:spPr/>
      <dgm:t>
        <a:bodyPr/>
        <a:lstStyle/>
        <a:p>
          <a:endParaRPr lang="tr-TR"/>
        </a:p>
      </dgm:t>
    </dgm:pt>
    <dgm:pt modelId="{643D4FBF-3ED6-4152-888A-377993CB253E}" type="sibTrans" cxnId="{8C1B02DF-BADD-44F8-ADFC-A8C92ED27018}">
      <dgm:prSet/>
      <dgm:spPr/>
      <dgm:t>
        <a:bodyPr/>
        <a:lstStyle/>
        <a:p>
          <a:endParaRPr lang="tr-TR"/>
        </a:p>
      </dgm:t>
    </dgm:pt>
    <dgm:pt modelId="{425B1B85-EC33-4A43-8DDC-E7BCA38B9279}">
      <dgm:prSet phldrT="[Metin]"/>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tr-TR" dirty="0" smtClean="0"/>
            <a:t>3</a:t>
          </a:r>
          <a:endParaRPr lang="tr-TR" dirty="0"/>
        </a:p>
      </dgm:t>
    </dgm:pt>
    <dgm:pt modelId="{8F8DCC80-C2DF-4194-AE6A-F5FD6E7714AA}" type="parTrans" cxnId="{B2BB69B4-9F50-4330-A8E5-58D2CB6478CE}">
      <dgm:prSet/>
      <dgm:spPr/>
      <dgm:t>
        <a:bodyPr/>
        <a:lstStyle/>
        <a:p>
          <a:endParaRPr lang="tr-TR"/>
        </a:p>
      </dgm:t>
    </dgm:pt>
    <dgm:pt modelId="{B1620072-AABC-4CEB-867E-36D89EFE9709}" type="sibTrans" cxnId="{B2BB69B4-9F50-4330-A8E5-58D2CB6478CE}">
      <dgm:prSet/>
      <dgm:spPr/>
      <dgm:t>
        <a:bodyPr/>
        <a:lstStyle/>
        <a:p>
          <a:endParaRPr lang="tr-TR"/>
        </a:p>
      </dgm:t>
    </dgm:pt>
    <dgm:pt modelId="{72D71D86-46E4-41B8-B9C1-160B6E19C1C5}">
      <dgm:prSet phldrT="[Metin]"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just"/>
          <a:r>
            <a:rPr lang="tr-TR" sz="2200" dirty="0" smtClean="0">
              <a:latin typeface="Times New Roman" pitchFamily="18" charset="0"/>
              <a:cs typeface="Times New Roman" pitchFamily="18" charset="0"/>
            </a:rPr>
            <a:t>Başvuru Süreci</a:t>
          </a:r>
          <a:endParaRPr lang="tr-TR" sz="2200" dirty="0">
            <a:latin typeface="Times New Roman" pitchFamily="18" charset="0"/>
            <a:cs typeface="Times New Roman" pitchFamily="18" charset="0"/>
          </a:endParaRPr>
        </a:p>
      </dgm:t>
    </dgm:pt>
    <dgm:pt modelId="{AD2B9FA3-5779-4CD9-B798-53CE54E69088}" type="parTrans" cxnId="{6517309F-ABFB-4E39-9B2D-6480C79CA622}">
      <dgm:prSet/>
      <dgm:spPr/>
      <dgm:t>
        <a:bodyPr/>
        <a:lstStyle/>
        <a:p>
          <a:endParaRPr lang="tr-TR"/>
        </a:p>
      </dgm:t>
    </dgm:pt>
    <dgm:pt modelId="{4B51C7D5-19EB-4722-9D7C-DBF2B025CA19}" type="sibTrans" cxnId="{6517309F-ABFB-4E39-9B2D-6480C79CA622}">
      <dgm:prSet/>
      <dgm:spPr/>
      <dgm:t>
        <a:bodyPr/>
        <a:lstStyle/>
        <a:p>
          <a:endParaRPr lang="tr-TR"/>
        </a:p>
      </dgm:t>
    </dgm:pt>
    <dgm:pt modelId="{8DEA0E57-947A-401C-8DCF-D5445440F553}">
      <dgm:prSet phldrT="[Metin]"/>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tr-TR" dirty="0" smtClean="0"/>
            <a:t>4</a:t>
          </a:r>
          <a:endParaRPr lang="tr-TR" dirty="0"/>
        </a:p>
      </dgm:t>
    </dgm:pt>
    <dgm:pt modelId="{C4124AEF-739D-4FD5-9AF4-5D4E831D6315}" type="parTrans" cxnId="{EA23AAA8-EF33-437C-A5DE-04FD1D7E0CC2}">
      <dgm:prSet/>
      <dgm:spPr/>
      <dgm:t>
        <a:bodyPr/>
        <a:lstStyle/>
        <a:p>
          <a:endParaRPr lang="tr-TR"/>
        </a:p>
      </dgm:t>
    </dgm:pt>
    <dgm:pt modelId="{32314638-B766-4EBF-8BEF-7782CA1D9572}" type="sibTrans" cxnId="{EA23AAA8-EF33-437C-A5DE-04FD1D7E0CC2}">
      <dgm:prSet/>
      <dgm:spPr/>
      <dgm:t>
        <a:bodyPr/>
        <a:lstStyle/>
        <a:p>
          <a:endParaRPr lang="tr-TR"/>
        </a:p>
      </dgm:t>
    </dgm:pt>
    <dgm:pt modelId="{7476A1D7-1692-4F3E-B83D-C29926EC39AD}">
      <dgm:prSe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just"/>
          <a:endParaRPr lang="tr-TR" sz="2200" dirty="0">
            <a:latin typeface="Times New Roman" pitchFamily="18" charset="0"/>
            <a:cs typeface="Times New Roman" pitchFamily="18" charset="0"/>
          </a:endParaRPr>
        </a:p>
      </dgm:t>
    </dgm:pt>
    <dgm:pt modelId="{4F675883-5A60-4304-86A2-8B3811A70B8D}" type="parTrans" cxnId="{A942D286-EB57-482B-9175-49F32BCAD4B5}">
      <dgm:prSet/>
      <dgm:spPr/>
      <dgm:t>
        <a:bodyPr/>
        <a:lstStyle/>
        <a:p>
          <a:endParaRPr lang="tr-TR"/>
        </a:p>
      </dgm:t>
    </dgm:pt>
    <dgm:pt modelId="{28F13EAD-57CE-442A-A103-A749ECBE1C8E}" type="sibTrans" cxnId="{A942D286-EB57-482B-9175-49F32BCAD4B5}">
      <dgm:prSet/>
      <dgm:spPr/>
      <dgm:t>
        <a:bodyPr/>
        <a:lstStyle/>
        <a:p>
          <a:endParaRPr lang="tr-TR"/>
        </a:p>
      </dgm:t>
    </dgm:pt>
    <dgm:pt modelId="{CAE768B8-E248-457D-BBD1-5CC8B290FCD6}">
      <dgm:prSe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just"/>
          <a:r>
            <a:rPr lang="tr-TR" sz="2200" dirty="0" smtClean="0">
              <a:latin typeface="Times New Roman" pitchFamily="18" charset="0"/>
              <a:cs typeface="Times New Roman" pitchFamily="18" charset="0"/>
            </a:rPr>
            <a:t>Soru-Cevap </a:t>
          </a:r>
          <a:endParaRPr lang="tr-TR" sz="2200" dirty="0">
            <a:latin typeface="Times New Roman" pitchFamily="18" charset="0"/>
            <a:cs typeface="Times New Roman" pitchFamily="18" charset="0"/>
          </a:endParaRPr>
        </a:p>
      </dgm:t>
    </dgm:pt>
    <dgm:pt modelId="{2287B286-CD58-4C9F-BDC8-B0D0A8C61C55}" type="parTrans" cxnId="{CB86A8A8-5D12-40A8-AEA2-849EDE1B1974}">
      <dgm:prSet/>
      <dgm:spPr/>
      <dgm:t>
        <a:bodyPr/>
        <a:lstStyle/>
        <a:p>
          <a:endParaRPr lang="tr-TR"/>
        </a:p>
      </dgm:t>
    </dgm:pt>
    <dgm:pt modelId="{17FEFB69-5219-4139-BA52-A299BA0027AE}" type="sibTrans" cxnId="{CB86A8A8-5D12-40A8-AEA2-849EDE1B1974}">
      <dgm:prSet/>
      <dgm:spPr/>
      <dgm:t>
        <a:bodyPr/>
        <a:lstStyle/>
        <a:p>
          <a:endParaRPr lang="tr-TR"/>
        </a:p>
      </dgm:t>
    </dgm:pt>
    <dgm:pt modelId="{1A4C700B-5D1A-4C9E-8EC5-33A7E7034826}">
      <dgm:prSet phldrT="[Metin]" custT="1"/>
      <dgm:spPr>
        <a:solidFill>
          <a:schemeClr val="bg1">
            <a:alpha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just"/>
          <a:r>
            <a:rPr lang="tr-TR" sz="2200" dirty="0" smtClean="0">
              <a:latin typeface="Times New Roman" pitchFamily="18" charset="0"/>
              <a:cs typeface="Times New Roman" pitchFamily="18" charset="0"/>
            </a:rPr>
            <a:t>2015 Yılı Kar Amacı Güden Kurumlara Yönelik Turizmin Geliştirilmesi Mali Destek Programı (TZKOBİ) Tanıtımı</a:t>
          </a:r>
          <a:endParaRPr lang="tr-TR" sz="2200" dirty="0">
            <a:latin typeface="Times New Roman" pitchFamily="18" charset="0"/>
            <a:cs typeface="Times New Roman" pitchFamily="18" charset="0"/>
          </a:endParaRPr>
        </a:p>
      </dgm:t>
    </dgm:pt>
    <dgm:pt modelId="{FEFF1445-EEE1-4147-A5E0-98CB326BEAC1}" type="sibTrans" cxnId="{08DDD7AF-7CFC-4F04-8C82-92FEF03D95E2}">
      <dgm:prSet/>
      <dgm:spPr/>
      <dgm:t>
        <a:bodyPr/>
        <a:lstStyle/>
        <a:p>
          <a:endParaRPr lang="tr-TR"/>
        </a:p>
      </dgm:t>
    </dgm:pt>
    <dgm:pt modelId="{8D9A06DC-32F0-43D2-9D59-7CF7B2CEEC6E}" type="parTrans" cxnId="{08DDD7AF-7CFC-4F04-8C82-92FEF03D95E2}">
      <dgm:prSet/>
      <dgm:spPr/>
      <dgm:t>
        <a:bodyPr/>
        <a:lstStyle/>
        <a:p>
          <a:endParaRPr lang="tr-TR"/>
        </a:p>
      </dgm:t>
    </dgm:pt>
    <dgm:pt modelId="{64A6966E-DD09-4299-8506-A6224DB73B2B}">
      <dgm:prSet phldrT="[Metin]"/>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tr-TR" dirty="0" smtClean="0"/>
            <a:t>2</a:t>
          </a:r>
          <a:endParaRPr lang="tr-TR" dirty="0"/>
        </a:p>
      </dgm:t>
    </dgm:pt>
    <dgm:pt modelId="{BB74DA55-E8C3-4D8C-89E4-21764C81383D}" type="sibTrans" cxnId="{34C84CB1-AA2B-434B-B74B-652D1DD67835}">
      <dgm:prSet/>
      <dgm:spPr/>
      <dgm:t>
        <a:bodyPr/>
        <a:lstStyle/>
        <a:p>
          <a:endParaRPr lang="tr-TR"/>
        </a:p>
      </dgm:t>
    </dgm:pt>
    <dgm:pt modelId="{85F7B1CD-B0D7-4C31-A36C-D10CC320D7B6}" type="parTrans" cxnId="{34C84CB1-AA2B-434B-B74B-652D1DD67835}">
      <dgm:prSet/>
      <dgm:spPr/>
      <dgm:t>
        <a:bodyPr/>
        <a:lstStyle/>
        <a:p>
          <a:endParaRPr lang="tr-TR"/>
        </a:p>
      </dgm:t>
    </dgm:pt>
    <dgm:pt modelId="{3742D1CA-37C0-4ADC-ABF3-BD6E7324456D}">
      <dgm:prSet phldrT="[Metin]"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just"/>
          <a:r>
            <a:rPr lang="tr-TR" sz="2200" dirty="0" smtClean="0">
              <a:latin typeface="Times New Roman" pitchFamily="18" charset="0"/>
              <a:cs typeface="Times New Roman" pitchFamily="18" charset="0"/>
            </a:rPr>
            <a:t>2015 Yılı  Kar Amacı Gütmeyen Kurumlara Yönelik Turizm Altyapısının Geliştirilmesi Küçük Ölçekli Altyapı Mali Destek Programı (TZKAMU)Tanıtımı</a:t>
          </a:r>
          <a:endParaRPr lang="tr-TR" sz="2200" dirty="0"/>
        </a:p>
      </dgm:t>
    </dgm:pt>
    <dgm:pt modelId="{76F9A2BF-C613-4656-81C0-299854264830}" type="sibTrans" cxnId="{AF77E87E-09D1-4600-AE37-992DA5049F49}">
      <dgm:prSet/>
      <dgm:spPr/>
      <dgm:t>
        <a:bodyPr/>
        <a:lstStyle/>
        <a:p>
          <a:endParaRPr lang="tr-TR"/>
        </a:p>
      </dgm:t>
    </dgm:pt>
    <dgm:pt modelId="{572ACE7B-29D5-40FB-B426-155AC199C065}" type="parTrans" cxnId="{AF77E87E-09D1-4600-AE37-992DA5049F49}">
      <dgm:prSet/>
      <dgm:spPr/>
      <dgm:t>
        <a:bodyPr/>
        <a:lstStyle/>
        <a:p>
          <a:endParaRPr lang="tr-TR"/>
        </a:p>
      </dgm:t>
    </dgm:pt>
    <dgm:pt modelId="{7BA3C80A-3903-483F-9598-2C5ADAA8997E}" type="pres">
      <dgm:prSet presAssocID="{388B8A54-321C-4DC6-B0D0-309860C9C8A6}" presName="linearFlow" presStyleCnt="0">
        <dgm:presLayoutVars>
          <dgm:dir/>
          <dgm:animLvl val="lvl"/>
          <dgm:resizeHandles val="exact"/>
        </dgm:presLayoutVars>
      </dgm:prSet>
      <dgm:spPr/>
      <dgm:t>
        <a:bodyPr/>
        <a:lstStyle/>
        <a:p>
          <a:endParaRPr lang="tr-TR"/>
        </a:p>
      </dgm:t>
    </dgm:pt>
    <dgm:pt modelId="{87087215-FC4E-4116-8BC4-BDEA905FDE5C}" type="pres">
      <dgm:prSet presAssocID="{0E4B777C-E68D-46C6-8576-5F0775C7E4EA}" presName="composit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A9E7420E-BA7A-42BD-949C-EE026DB5A9FD}" type="pres">
      <dgm:prSet presAssocID="{0E4B777C-E68D-46C6-8576-5F0775C7E4EA}" presName="parentText" presStyleLbl="alignNode1" presStyleIdx="0" presStyleCnt="4" custLinFactNeighborY="-11362">
        <dgm:presLayoutVars>
          <dgm:chMax val="1"/>
          <dgm:bulletEnabled val="1"/>
        </dgm:presLayoutVars>
      </dgm:prSet>
      <dgm:spPr/>
      <dgm:t>
        <a:bodyPr/>
        <a:lstStyle/>
        <a:p>
          <a:endParaRPr lang="tr-TR"/>
        </a:p>
      </dgm:t>
    </dgm:pt>
    <dgm:pt modelId="{FF7B50AB-BF11-4672-AD9A-36C517DAD249}" type="pres">
      <dgm:prSet presAssocID="{0E4B777C-E68D-46C6-8576-5F0775C7E4EA}" presName="descendantText" presStyleLbl="alignAcc1" presStyleIdx="0" presStyleCnt="4" custScaleY="134012">
        <dgm:presLayoutVars>
          <dgm:bulletEnabled val="1"/>
        </dgm:presLayoutVars>
      </dgm:prSet>
      <dgm:spPr/>
      <dgm:t>
        <a:bodyPr/>
        <a:lstStyle/>
        <a:p>
          <a:endParaRPr lang="tr-TR"/>
        </a:p>
      </dgm:t>
    </dgm:pt>
    <dgm:pt modelId="{D6458A22-B6BC-494D-A2D2-3E3C41E113C0}" type="pres">
      <dgm:prSet presAssocID="{643D4FBF-3ED6-4152-888A-377993CB253E}" presName="sp"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499286FE-95C9-4AD8-9C80-8B064C387FA9}" type="pres">
      <dgm:prSet presAssocID="{64A6966E-DD09-4299-8506-A6224DB73B2B}" presName="composit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70090D0F-DBE7-4D81-93B0-45AC1DEF2084}" type="pres">
      <dgm:prSet presAssocID="{64A6966E-DD09-4299-8506-A6224DB73B2B}" presName="parentText" presStyleLbl="alignNode1" presStyleIdx="1" presStyleCnt="4" custLinFactNeighborY="-12326">
        <dgm:presLayoutVars>
          <dgm:chMax val="1"/>
          <dgm:bulletEnabled val="1"/>
        </dgm:presLayoutVars>
      </dgm:prSet>
      <dgm:spPr/>
      <dgm:t>
        <a:bodyPr/>
        <a:lstStyle/>
        <a:p>
          <a:endParaRPr lang="tr-TR"/>
        </a:p>
      </dgm:t>
    </dgm:pt>
    <dgm:pt modelId="{A1A17D62-305A-4217-86A9-B1D317368E47}" type="pres">
      <dgm:prSet presAssocID="{64A6966E-DD09-4299-8506-A6224DB73B2B}" presName="descendantText" presStyleLbl="alignAcc1" presStyleIdx="1" presStyleCnt="4">
        <dgm:presLayoutVars>
          <dgm:bulletEnabled val="1"/>
        </dgm:presLayoutVars>
      </dgm:prSet>
      <dgm:spPr/>
      <dgm:t>
        <a:bodyPr/>
        <a:lstStyle/>
        <a:p>
          <a:endParaRPr lang="tr-TR"/>
        </a:p>
      </dgm:t>
    </dgm:pt>
    <dgm:pt modelId="{50ADFDD7-42B5-4E16-9AA7-2B94E9F0245A}" type="pres">
      <dgm:prSet presAssocID="{BB74DA55-E8C3-4D8C-89E4-21764C81383D}" presName="sp"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CB6058C4-A9F1-45E3-9FCC-4FA4ABD70967}" type="pres">
      <dgm:prSet presAssocID="{425B1B85-EC33-4A43-8DDC-E7BCA38B9279}" presName="composit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BCC94AAF-7331-4686-8379-92A9817D55A9}" type="pres">
      <dgm:prSet presAssocID="{425B1B85-EC33-4A43-8DDC-E7BCA38B9279}" presName="parentText" presStyleLbl="alignNode1" presStyleIdx="2" presStyleCnt="4" custLinFactNeighborY="-13892">
        <dgm:presLayoutVars>
          <dgm:chMax val="1"/>
          <dgm:bulletEnabled val="1"/>
        </dgm:presLayoutVars>
      </dgm:prSet>
      <dgm:spPr/>
      <dgm:t>
        <a:bodyPr/>
        <a:lstStyle/>
        <a:p>
          <a:endParaRPr lang="tr-TR"/>
        </a:p>
      </dgm:t>
    </dgm:pt>
    <dgm:pt modelId="{D418B2FF-7577-4779-9FC8-123C9EBCE157}" type="pres">
      <dgm:prSet presAssocID="{425B1B85-EC33-4A43-8DDC-E7BCA38B9279}" presName="descendantText" presStyleLbl="alignAcc1" presStyleIdx="2" presStyleCnt="4" custScaleY="101850" custLinFactNeighborX="380" custLinFactNeighborY="-127">
        <dgm:presLayoutVars>
          <dgm:bulletEnabled val="1"/>
        </dgm:presLayoutVars>
      </dgm:prSet>
      <dgm:spPr/>
      <dgm:t>
        <a:bodyPr/>
        <a:lstStyle/>
        <a:p>
          <a:endParaRPr lang="tr-TR"/>
        </a:p>
      </dgm:t>
    </dgm:pt>
    <dgm:pt modelId="{C98FFEF0-46BA-4B09-B40A-D4276F72FB30}" type="pres">
      <dgm:prSet presAssocID="{B1620072-AABC-4CEB-867E-36D89EFE9709}" presName="sp"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59EF4651-07F2-4544-A91E-E915BE4EA9E3}" type="pres">
      <dgm:prSet presAssocID="{8DEA0E57-947A-401C-8DCF-D5445440F553}" presName="composit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5CDB7CA0-F1B6-4D11-8477-3A38F0F296C4}" type="pres">
      <dgm:prSet presAssocID="{8DEA0E57-947A-401C-8DCF-D5445440F553}" presName="parentText" presStyleLbl="alignNode1" presStyleIdx="3" presStyleCnt="4" custLinFactNeighborY="-14857">
        <dgm:presLayoutVars>
          <dgm:chMax val="1"/>
          <dgm:bulletEnabled val="1"/>
        </dgm:presLayoutVars>
      </dgm:prSet>
      <dgm:spPr/>
      <dgm:t>
        <a:bodyPr/>
        <a:lstStyle/>
        <a:p>
          <a:endParaRPr lang="tr-TR"/>
        </a:p>
      </dgm:t>
    </dgm:pt>
    <dgm:pt modelId="{C05BFD87-9C6E-4439-97AE-93E14A6A6601}" type="pres">
      <dgm:prSet presAssocID="{8DEA0E57-947A-401C-8DCF-D5445440F553}" presName="descendantText" presStyleLbl="alignAcc1" presStyleIdx="3" presStyleCnt="4">
        <dgm:presLayoutVars>
          <dgm:bulletEnabled val="1"/>
        </dgm:presLayoutVars>
      </dgm:prSet>
      <dgm:spPr/>
      <dgm:t>
        <a:bodyPr/>
        <a:lstStyle/>
        <a:p>
          <a:endParaRPr lang="tr-TR"/>
        </a:p>
      </dgm:t>
    </dgm:pt>
  </dgm:ptLst>
  <dgm:cxnLst>
    <dgm:cxn modelId="{A942D286-EB57-482B-9175-49F32BCAD4B5}" srcId="{425B1B85-EC33-4A43-8DDC-E7BCA38B9279}" destId="{7476A1D7-1692-4F3E-B83D-C29926EC39AD}" srcOrd="1" destOrd="0" parTransId="{4F675883-5A60-4304-86A2-8B3811A70B8D}" sibTransId="{28F13EAD-57CE-442A-A103-A749ECBE1C8E}"/>
    <dgm:cxn modelId="{08DDD7AF-7CFC-4F04-8C82-92FEF03D95E2}" srcId="{64A6966E-DD09-4299-8506-A6224DB73B2B}" destId="{1A4C700B-5D1A-4C9E-8EC5-33A7E7034826}" srcOrd="0" destOrd="0" parTransId="{8D9A06DC-32F0-43D2-9D59-7CF7B2CEEC6E}" sibTransId="{FEFF1445-EEE1-4147-A5E0-98CB326BEAC1}"/>
    <dgm:cxn modelId="{ACFD0A05-4668-4058-99F3-12197DA4712B}" type="presOf" srcId="{425B1B85-EC33-4A43-8DDC-E7BCA38B9279}" destId="{BCC94AAF-7331-4686-8379-92A9817D55A9}" srcOrd="0" destOrd="0" presId="urn:microsoft.com/office/officeart/2005/8/layout/chevron2"/>
    <dgm:cxn modelId="{FC08ED91-53FF-42B0-9668-D23E8421BA74}" type="presOf" srcId="{72D71D86-46E4-41B8-B9C1-160B6E19C1C5}" destId="{D418B2FF-7577-4779-9FC8-123C9EBCE157}" srcOrd="0" destOrd="0" presId="urn:microsoft.com/office/officeart/2005/8/layout/chevron2"/>
    <dgm:cxn modelId="{89B01941-A60F-4E62-A793-68836F772FBD}" type="presOf" srcId="{0E4B777C-E68D-46C6-8576-5F0775C7E4EA}" destId="{A9E7420E-BA7A-42BD-949C-EE026DB5A9FD}" srcOrd="0" destOrd="0" presId="urn:microsoft.com/office/officeart/2005/8/layout/chevron2"/>
    <dgm:cxn modelId="{24ACEF2E-DE08-4EFC-9372-64C78AEDB8C5}" type="presOf" srcId="{3742D1CA-37C0-4ADC-ABF3-BD6E7324456D}" destId="{FF7B50AB-BF11-4672-AD9A-36C517DAD249}" srcOrd="0" destOrd="0" presId="urn:microsoft.com/office/officeart/2005/8/layout/chevron2"/>
    <dgm:cxn modelId="{C31F8FC1-57A7-47EB-AEA2-D0CE3EB64437}" type="presOf" srcId="{7476A1D7-1692-4F3E-B83D-C29926EC39AD}" destId="{D418B2FF-7577-4779-9FC8-123C9EBCE157}" srcOrd="0" destOrd="1" presId="urn:microsoft.com/office/officeart/2005/8/layout/chevron2"/>
    <dgm:cxn modelId="{1783BE92-15F7-4BA5-BAF7-7F0B0756ADF3}" type="presOf" srcId="{CAE768B8-E248-457D-BBD1-5CC8B290FCD6}" destId="{C05BFD87-9C6E-4439-97AE-93E14A6A6601}" srcOrd="0" destOrd="0" presId="urn:microsoft.com/office/officeart/2005/8/layout/chevron2"/>
    <dgm:cxn modelId="{CEA77D85-F025-42F4-A4A7-1145EF8957B5}" type="presOf" srcId="{8DEA0E57-947A-401C-8DCF-D5445440F553}" destId="{5CDB7CA0-F1B6-4D11-8477-3A38F0F296C4}" srcOrd="0" destOrd="0" presId="urn:microsoft.com/office/officeart/2005/8/layout/chevron2"/>
    <dgm:cxn modelId="{34C84CB1-AA2B-434B-B74B-652D1DD67835}" srcId="{388B8A54-321C-4DC6-B0D0-309860C9C8A6}" destId="{64A6966E-DD09-4299-8506-A6224DB73B2B}" srcOrd="1" destOrd="0" parTransId="{85F7B1CD-B0D7-4C31-A36C-D10CC320D7B6}" sibTransId="{BB74DA55-E8C3-4D8C-89E4-21764C81383D}"/>
    <dgm:cxn modelId="{8C1B02DF-BADD-44F8-ADFC-A8C92ED27018}" srcId="{388B8A54-321C-4DC6-B0D0-309860C9C8A6}" destId="{0E4B777C-E68D-46C6-8576-5F0775C7E4EA}" srcOrd="0" destOrd="0" parTransId="{9F67149D-549E-4902-A46F-E7EB974A44F6}" sibTransId="{643D4FBF-3ED6-4152-888A-377993CB253E}"/>
    <dgm:cxn modelId="{B2BB69B4-9F50-4330-A8E5-58D2CB6478CE}" srcId="{388B8A54-321C-4DC6-B0D0-309860C9C8A6}" destId="{425B1B85-EC33-4A43-8DDC-E7BCA38B9279}" srcOrd="2" destOrd="0" parTransId="{8F8DCC80-C2DF-4194-AE6A-F5FD6E7714AA}" sibTransId="{B1620072-AABC-4CEB-867E-36D89EFE9709}"/>
    <dgm:cxn modelId="{D19EE4EA-BC1D-49A7-831E-FBEFDC53B87A}" type="presOf" srcId="{388B8A54-321C-4DC6-B0D0-309860C9C8A6}" destId="{7BA3C80A-3903-483F-9598-2C5ADAA8997E}" srcOrd="0" destOrd="0" presId="urn:microsoft.com/office/officeart/2005/8/layout/chevron2"/>
    <dgm:cxn modelId="{AF77E87E-09D1-4600-AE37-992DA5049F49}" srcId="{0E4B777C-E68D-46C6-8576-5F0775C7E4EA}" destId="{3742D1CA-37C0-4ADC-ABF3-BD6E7324456D}" srcOrd="0" destOrd="0" parTransId="{572ACE7B-29D5-40FB-B426-155AC199C065}" sibTransId="{76F9A2BF-C613-4656-81C0-299854264830}"/>
    <dgm:cxn modelId="{EA23AAA8-EF33-437C-A5DE-04FD1D7E0CC2}" srcId="{388B8A54-321C-4DC6-B0D0-309860C9C8A6}" destId="{8DEA0E57-947A-401C-8DCF-D5445440F553}" srcOrd="3" destOrd="0" parTransId="{C4124AEF-739D-4FD5-9AF4-5D4E831D6315}" sibTransId="{32314638-B766-4EBF-8BEF-7782CA1D9572}"/>
    <dgm:cxn modelId="{CB86A8A8-5D12-40A8-AEA2-849EDE1B1974}" srcId="{8DEA0E57-947A-401C-8DCF-D5445440F553}" destId="{CAE768B8-E248-457D-BBD1-5CC8B290FCD6}" srcOrd="0" destOrd="0" parTransId="{2287B286-CD58-4C9F-BDC8-B0D0A8C61C55}" sibTransId="{17FEFB69-5219-4139-BA52-A299BA0027AE}"/>
    <dgm:cxn modelId="{6517309F-ABFB-4E39-9B2D-6480C79CA622}" srcId="{425B1B85-EC33-4A43-8DDC-E7BCA38B9279}" destId="{72D71D86-46E4-41B8-B9C1-160B6E19C1C5}" srcOrd="0" destOrd="0" parTransId="{AD2B9FA3-5779-4CD9-B798-53CE54E69088}" sibTransId="{4B51C7D5-19EB-4722-9D7C-DBF2B025CA19}"/>
    <dgm:cxn modelId="{14D84F87-76D0-4C44-8418-EECACE00CEF0}" type="presOf" srcId="{64A6966E-DD09-4299-8506-A6224DB73B2B}" destId="{70090D0F-DBE7-4D81-93B0-45AC1DEF2084}" srcOrd="0" destOrd="0" presId="urn:microsoft.com/office/officeart/2005/8/layout/chevron2"/>
    <dgm:cxn modelId="{A9F9BE01-FDEE-4771-9FCE-FDD8E8742F93}" type="presOf" srcId="{1A4C700B-5D1A-4C9E-8EC5-33A7E7034826}" destId="{A1A17D62-305A-4217-86A9-B1D317368E47}" srcOrd="0" destOrd="0" presId="urn:microsoft.com/office/officeart/2005/8/layout/chevron2"/>
    <dgm:cxn modelId="{E5243434-E364-4593-8939-1DFAD4B5BBF5}" type="presParOf" srcId="{7BA3C80A-3903-483F-9598-2C5ADAA8997E}" destId="{87087215-FC4E-4116-8BC4-BDEA905FDE5C}" srcOrd="0" destOrd="0" presId="urn:microsoft.com/office/officeart/2005/8/layout/chevron2"/>
    <dgm:cxn modelId="{CC59E0BC-A4EC-49F8-8D84-AD895640B44B}" type="presParOf" srcId="{87087215-FC4E-4116-8BC4-BDEA905FDE5C}" destId="{A9E7420E-BA7A-42BD-949C-EE026DB5A9FD}" srcOrd="0" destOrd="0" presId="urn:microsoft.com/office/officeart/2005/8/layout/chevron2"/>
    <dgm:cxn modelId="{FC308D7D-B902-416F-AB23-27C1F175C178}" type="presParOf" srcId="{87087215-FC4E-4116-8BC4-BDEA905FDE5C}" destId="{FF7B50AB-BF11-4672-AD9A-36C517DAD249}" srcOrd="1" destOrd="0" presId="urn:microsoft.com/office/officeart/2005/8/layout/chevron2"/>
    <dgm:cxn modelId="{C666A439-0394-44EA-AABC-9A22EBC95388}" type="presParOf" srcId="{7BA3C80A-3903-483F-9598-2C5ADAA8997E}" destId="{D6458A22-B6BC-494D-A2D2-3E3C41E113C0}" srcOrd="1" destOrd="0" presId="urn:microsoft.com/office/officeart/2005/8/layout/chevron2"/>
    <dgm:cxn modelId="{48C4A981-0117-4E08-84D3-B66F70D17A52}" type="presParOf" srcId="{7BA3C80A-3903-483F-9598-2C5ADAA8997E}" destId="{499286FE-95C9-4AD8-9C80-8B064C387FA9}" srcOrd="2" destOrd="0" presId="urn:microsoft.com/office/officeart/2005/8/layout/chevron2"/>
    <dgm:cxn modelId="{D9089861-9DD1-47A0-8A76-4CC6920BF4FC}" type="presParOf" srcId="{499286FE-95C9-4AD8-9C80-8B064C387FA9}" destId="{70090D0F-DBE7-4D81-93B0-45AC1DEF2084}" srcOrd="0" destOrd="0" presId="urn:microsoft.com/office/officeart/2005/8/layout/chevron2"/>
    <dgm:cxn modelId="{0FB8795D-691D-4352-88F7-BDF8BCB4DF69}" type="presParOf" srcId="{499286FE-95C9-4AD8-9C80-8B064C387FA9}" destId="{A1A17D62-305A-4217-86A9-B1D317368E47}" srcOrd="1" destOrd="0" presId="urn:microsoft.com/office/officeart/2005/8/layout/chevron2"/>
    <dgm:cxn modelId="{4394DEC1-07E2-44D1-AF6E-0A14C9052D22}" type="presParOf" srcId="{7BA3C80A-3903-483F-9598-2C5ADAA8997E}" destId="{50ADFDD7-42B5-4E16-9AA7-2B94E9F0245A}" srcOrd="3" destOrd="0" presId="urn:microsoft.com/office/officeart/2005/8/layout/chevron2"/>
    <dgm:cxn modelId="{07B1BF47-E467-4711-B850-DB307ED54BA0}" type="presParOf" srcId="{7BA3C80A-3903-483F-9598-2C5ADAA8997E}" destId="{CB6058C4-A9F1-45E3-9FCC-4FA4ABD70967}" srcOrd="4" destOrd="0" presId="urn:microsoft.com/office/officeart/2005/8/layout/chevron2"/>
    <dgm:cxn modelId="{0C4963C6-F9D3-462A-BD2A-CDE14A4DD810}" type="presParOf" srcId="{CB6058C4-A9F1-45E3-9FCC-4FA4ABD70967}" destId="{BCC94AAF-7331-4686-8379-92A9817D55A9}" srcOrd="0" destOrd="0" presId="urn:microsoft.com/office/officeart/2005/8/layout/chevron2"/>
    <dgm:cxn modelId="{551E0AB8-94D7-4017-A814-2808DCA3EFC9}" type="presParOf" srcId="{CB6058C4-A9F1-45E3-9FCC-4FA4ABD70967}" destId="{D418B2FF-7577-4779-9FC8-123C9EBCE157}" srcOrd="1" destOrd="0" presId="urn:microsoft.com/office/officeart/2005/8/layout/chevron2"/>
    <dgm:cxn modelId="{F5F7E31B-8FCA-4C70-A1BF-90AE23B73F2F}" type="presParOf" srcId="{7BA3C80A-3903-483F-9598-2C5ADAA8997E}" destId="{C98FFEF0-46BA-4B09-B40A-D4276F72FB30}" srcOrd="5" destOrd="0" presId="urn:microsoft.com/office/officeart/2005/8/layout/chevron2"/>
    <dgm:cxn modelId="{EA0BD2B5-CBBD-41D1-8F94-24263A507E7E}" type="presParOf" srcId="{7BA3C80A-3903-483F-9598-2C5ADAA8997E}" destId="{59EF4651-07F2-4544-A91E-E915BE4EA9E3}" srcOrd="6" destOrd="0" presId="urn:microsoft.com/office/officeart/2005/8/layout/chevron2"/>
    <dgm:cxn modelId="{D3716CE5-1677-4B0F-ADD3-82FAA3079C8C}" type="presParOf" srcId="{59EF4651-07F2-4544-A91E-E915BE4EA9E3}" destId="{5CDB7CA0-F1B6-4D11-8477-3A38F0F296C4}" srcOrd="0" destOrd="0" presId="urn:microsoft.com/office/officeart/2005/8/layout/chevron2"/>
    <dgm:cxn modelId="{353C53E1-DD59-4CE8-B5D1-F5A9D6F616F8}" type="presParOf" srcId="{59EF4651-07F2-4544-A91E-E915BE4EA9E3}" destId="{C05BFD87-9C6E-4439-97AE-93E14A6A660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E7420E-BA7A-42BD-949C-EE026DB5A9FD}">
      <dsp:nvSpPr>
        <dsp:cNvPr id="0" name=""/>
        <dsp:cNvSpPr/>
      </dsp:nvSpPr>
      <dsp:spPr>
        <a:xfrm rot="5400000">
          <a:off x="-178964" y="180817"/>
          <a:ext cx="1193096" cy="835167"/>
        </a:xfrm>
        <a:prstGeom prst="chevron">
          <a:avLst/>
        </a:prstGeom>
        <a:solidFill>
          <a:schemeClr val="accent1">
            <a:hueOff val="0"/>
            <a:satOff val="0"/>
            <a:lumOff val="0"/>
            <a:alphaOff val="0"/>
          </a:schemeClr>
        </a:solidFill>
        <a:ln w="1587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tr-TR" sz="2300" kern="1200" dirty="0" smtClean="0"/>
            <a:t>1</a:t>
          </a:r>
          <a:endParaRPr lang="tr-TR" sz="2300" kern="1200" dirty="0"/>
        </a:p>
      </dsp:txBody>
      <dsp:txXfrm rot="-5400000">
        <a:off x="1" y="419437"/>
        <a:ext cx="835167" cy="357929"/>
      </dsp:txXfrm>
    </dsp:sp>
    <dsp:sp modelId="{FF7B50AB-BF11-4672-AD9A-36C517DAD249}">
      <dsp:nvSpPr>
        <dsp:cNvPr id="0" name=""/>
        <dsp:cNvSpPr/>
      </dsp:nvSpPr>
      <dsp:spPr>
        <a:xfrm rot="5400000">
          <a:off x="4074407" y="-3233711"/>
          <a:ext cx="1039280" cy="7517760"/>
        </a:xfrm>
        <a:prstGeom prst="round2SameRect">
          <a:avLst/>
        </a:prstGeom>
        <a:solidFill>
          <a:schemeClr val="lt1">
            <a:alpha val="90000"/>
            <a:hueOff val="0"/>
            <a:satOff val="0"/>
            <a:lumOff val="0"/>
            <a:alphaOff val="0"/>
          </a:schemeClr>
        </a:solidFill>
        <a:ln w="1587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just" defTabSz="977900">
            <a:lnSpc>
              <a:spcPct val="90000"/>
            </a:lnSpc>
            <a:spcBef>
              <a:spcPct val="0"/>
            </a:spcBef>
            <a:spcAft>
              <a:spcPct val="15000"/>
            </a:spcAft>
            <a:buChar char="••"/>
          </a:pPr>
          <a:r>
            <a:rPr lang="tr-TR" sz="2200" kern="1200" dirty="0" smtClean="0">
              <a:latin typeface="Times New Roman" pitchFamily="18" charset="0"/>
              <a:cs typeface="Times New Roman" pitchFamily="18" charset="0"/>
            </a:rPr>
            <a:t>2015 Yılı  Kar Amacı Gütmeyen Kurumlara Yönelik Turizm Altyapısının Geliştirilmesi Küçük Ölçekli Altyapı Mali Destek Programı (TZKAMU)Tanıtımı</a:t>
          </a:r>
          <a:endParaRPr lang="tr-TR" sz="2200" kern="1200" dirty="0"/>
        </a:p>
      </dsp:txBody>
      <dsp:txXfrm rot="-5400000">
        <a:off x="835168" y="56261"/>
        <a:ext cx="7467027" cy="937814"/>
      </dsp:txXfrm>
    </dsp:sp>
    <dsp:sp modelId="{70090D0F-DBE7-4D81-93B0-45AC1DEF2084}">
      <dsp:nvSpPr>
        <dsp:cNvPr id="0" name=""/>
        <dsp:cNvSpPr/>
      </dsp:nvSpPr>
      <dsp:spPr>
        <a:xfrm rot="5400000">
          <a:off x="-178964" y="1220261"/>
          <a:ext cx="1193096" cy="835167"/>
        </a:xfrm>
        <a:prstGeom prst="chevron">
          <a:avLst/>
        </a:prstGeom>
        <a:solidFill>
          <a:schemeClr val="accent1">
            <a:hueOff val="0"/>
            <a:satOff val="0"/>
            <a:lumOff val="0"/>
            <a:alphaOff val="0"/>
          </a:schemeClr>
        </a:solidFill>
        <a:ln w="1587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tr-TR" sz="2300" kern="1200" dirty="0" smtClean="0"/>
            <a:t>2</a:t>
          </a:r>
          <a:endParaRPr lang="tr-TR" sz="2300" kern="1200" dirty="0"/>
        </a:p>
      </dsp:txBody>
      <dsp:txXfrm rot="-5400000">
        <a:off x="1" y="1458881"/>
        <a:ext cx="835167" cy="357929"/>
      </dsp:txXfrm>
    </dsp:sp>
    <dsp:sp modelId="{A1A17D62-305A-4217-86A9-B1D317368E47}">
      <dsp:nvSpPr>
        <dsp:cNvPr id="0" name=""/>
        <dsp:cNvSpPr/>
      </dsp:nvSpPr>
      <dsp:spPr>
        <a:xfrm rot="5400000">
          <a:off x="4206291" y="-2182765"/>
          <a:ext cx="775512" cy="7517760"/>
        </a:xfrm>
        <a:prstGeom prst="round2SameRect">
          <a:avLst/>
        </a:prstGeom>
        <a:solidFill>
          <a:schemeClr val="bg1">
            <a:alpha val="90000"/>
          </a:schemeClr>
        </a:solidFill>
        <a:ln w="1587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just" defTabSz="977900">
            <a:lnSpc>
              <a:spcPct val="90000"/>
            </a:lnSpc>
            <a:spcBef>
              <a:spcPct val="0"/>
            </a:spcBef>
            <a:spcAft>
              <a:spcPct val="15000"/>
            </a:spcAft>
            <a:buChar char="••"/>
          </a:pPr>
          <a:r>
            <a:rPr lang="tr-TR" sz="2200" kern="1200" dirty="0" smtClean="0">
              <a:latin typeface="Times New Roman" pitchFamily="18" charset="0"/>
              <a:cs typeface="Times New Roman" pitchFamily="18" charset="0"/>
            </a:rPr>
            <a:t>2015 Yılı Kar Amacı Güden Kurumlara Yönelik Turizmin Geliştirilmesi Mali Destek Programı (TZKOBİ) Tanıtımı</a:t>
          </a:r>
          <a:endParaRPr lang="tr-TR" sz="2200" kern="1200" dirty="0">
            <a:latin typeface="Times New Roman" pitchFamily="18" charset="0"/>
            <a:cs typeface="Times New Roman" pitchFamily="18" charset="0"/>
          </a:endParaRPr>
        </a:p>
      </dsp:txBody>
      <dsp:txXfrm rot="-5400000">
        <a:off x="835168" y="1226215"/>
        <a:ext cx="7479903" cy="699798"/>
      </dsp:txXfrm>
    </dsp:sp>
    <dsp:sp modelId="{BCC94AAF-7331-4686-8379-92A9817D55A9}">
      <dsp:nvSpPr>
        <dsp:cNvPr id="0" name=""/>
        <dsp:cNvSpPr/>
      </dsp:nvSpPr>
      <dsp:spPr>
        <a:xfrm rot="5400000">
          <a:off x="-178964" y="2259696"/>
          <a:ext cx="1193096" cy="835167"/>
        </a:xfrm>
        <a:prstGeom prst="chevron">
          <a:avLst/>
        </a:prstGeom>
        <a:solidFill>
          <a:schemeClr val="accent1">
            <a:hueOff val="0"/>
            <a:satOff val="0"/>
            <a:lumOff val="0"/>
            <a:alphaOff val="0"/>
          </a:schemeClr>
        </a:solidFill>
        <a:ln w="1587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tr-TR" sz="2300" kern="1200" dirty="0" smtClean="0"/>
            <a:t>3</a:t>
          </a:r>
          <a:endParaRPr lang="tr-TR" sz="2300" kern="1200" dirty="0"/>
        </a:p>
      </dsp:txBody>
      <dsp:txXfrm rot="-5400000">
        <a:off x="1" y="2498316"/>
        <a:ext cx="835167" cy="357929"/>
      </dsp:txXfrm>
    </dsp:sp>
    <dsp:sp modelId="{D418B2FF-7577-4779-9FC8-123C9EBCE157}">
      <dsp:nvSpPr>
        <dsp:cNvPr id="0" name=""/>
        <dsp:cNvSpPr/>
      </dsp:nvSpPr>
      <dsp:spPr>
        <a:xfrm rot="5400000">
          <a:off x="4199117" y="-1125631"/>
          <a:ext cx="789859" cy="7517760"/>
        </a:xfrm>
        <a:prstGeom prst="round2SameRect">
          <a:avLst/>
        </a:prstGeom>
        <a:solidFill>
          <a:schemeClr val="lt1">
            <a:alpha val="90000"/>
            <a:hueOff val="0"/>
            <a:satOff val="0"/>
            <a:lumOff val="0"/>
            <a:alphaOff val="0"/>
          </a:schemeClr>
        </a:solidFill>
        <a:ln w="1587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just" defTabSz="977900">
            <a:lnSpc>
              <a:spcPct val="90000"/>
            </a:lnSpc>
            <a:spcBef>
              <a:spcPct val="0"/>
            </a:spcBef>
            <a:spcAft>
              <a:spcPct val="15000"/>
            </a:spcAft>
            <a:buChar char="••"/>
          </a:pPr>
          <a:r>
            <a:rPr lang="tr-TR" sz="2200" kern="1200" dirty="0" smtClean="0">
              <a:latin typeface="Times New Roman" pitchFamily="18" charset="0"/>
              <a:cs typeface="Times New Roman" pitchFamily="18" charset="0"/>
            </a:rPr>
            <a:t>Başvuru Süreci</a:t>
          </a:r>
          <a:endParaRPr lang="tr-TR" sz="2200" kern="1200" dirty="0">
            <a:latin typeface="Times New Roman" pitchFamily="18" charset="0"/>
            <a:cs typeface="Times New Roman" pitchFamily="18" charset="0"/>
          </a:endParaRPr>
        </a:p>
        <a:p>
          <a:pPr marL="228600" lvl="1" indent="-228600" algn="just" defTabSz="977900">
            <a:lnSpc>
              <a:spcPct val="90000"/>
            </a:lnSpc>
            <a:spcBef>
              <a:spcPct val="0"/>
            </a:spcBef>
            <a:spcAft>
              <a:spcPct val="15000"/>
            </a:spcAft>
            <a:buChar char="••"/>
          </a:pPr>
          <a:endParaRPr lang="tr-TR" sz="2200" kern="1200" dirty="0">
            <a:latin typeface="Times New Roman" pitchFamily="18" charset="0"/>
            <a:cs typeface="Times New Roman" pitchFamily="18" charset="0"/>
          </a:endParaRPr>
        </a:p>
      </dsp:txBody>
      <dsp:txXfrm rot="-5400000">
        <a:off x="835167" y="2276877"/>
        <a:ext cx="7479202" cy="712743"/>
      </dsp:txXfrm>
    </dsp:sp>
    <dsp:sp modelId="{5CDB7CA0-F1B6-4D11-8477-3A38F0F296C4}">
      <dsp:nvSpPr>
        <dsp:cNvPr id="0" name=""/>
        <dsp:cNvSpPr/>
      </dsp:nvSpPr>
      <dsp:spPr>
        <a:xfrm rot="5400000">
          <a:off x="-178964" y="3299128"/>
          <a:ext cx="1193096" cy="835167"/>
        </a:xfrm>
        <a:prstGeom prst="chevron">
          <a:avLst/>
        </a:prstGeom>
        <a:solidFill>
          <a:schemeClr val="accent1">
            <a:hueOff val="0"/>
            <a:satOff val="0"/>
            <a:lumOff val="0"/>
            <a:alphaOff val="0"/>
          </a:schemeClr>
        </a:solidFill>
        <a:ln w="1587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tr-TR" sz="2300" kern="1200" dirty="0" smtClean="0"/>
            <a:t>4</a:t>
          </a:r>
          <a:endParaRPr lang="tr-TR" sz="2300" kern="1200" dirty="0"/>
        </a:p>
      </dsp:txBody>
      <dsp:txXfrm rot="-5400000">
        <a:off x="1" y="3537748"/>
        <a:ext cx="835167" cy="357929"/>
      </dsp:txXfrm>
    </dsp:sp>
    <dsp:sp modelId="{C05BFD87-9C6E-4439-97AE-93E14A6A6601}">
      <dsp:nvSpPr>
        <dsp:cNvPr id="0" name=""/>
        <dsp:cNvSpPr/>
      </dsp:nvSpPr>
      <dsp:spPr>
        <a:xfrm rot="5400000">
          <a:off x="4206291" y="-73701"/>
          <a:ext cx="775512" cy="7517760"/>
        </a:xfrm>
        <a:prstGeom prst="round2SameRect">
          <a:avLst/>
        </a:prstGeom>
        <a:solidFill>
          <a:schemeClr val="lt1">
            <a:alpha val="90000"/>
            <a:hueOff val="0"/>
            <a:satOff val="0"/>
            <a:lumOff val="0"/>
            <a:alphaOff val="0"/>
          </a:schemeClr>
        </a:solidFill>
        <a:ln w="1587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just" defTabSz="977900">
            <a:lnSpc>
              <a:spcPct val="90000"/>
            </a:lnSpc>
            <a:spcBef>
              <a:spcPct val="0"/>
            </a:spcBef>
            <a:spcAft>
              <a:spcPct val="15000"/>
            </a:spcAft>
            <a:buChar char="••"/>
          </a:pPr>
          <a:r>
            <a:rPr lang="tr-TR" sz="2200" kern="1200" dirty="0" smtClean="0">
              <a:latin typeface="Times New Roman" pitchFamily="18" charset="0"/>
              <a:cs typeface="Times New Roman" pitchFamily="18" charset="0"/>
            </a:rPr>
            <a:t>Soru-Cevap </a:t>
          </a:r>
          <a:endParaRPr lang="tr-TR" sz="2200" kern="1200" dirty="0">
            <a:latin typeface="Times New Roman" pitchFamily="18" charset="0"/>
            <a:cs typeface="Times New Roman" pitchFamily="18" charset="0"/>
          </a:endParaRPr>
        </a:p>
      </dsp:txBody>
      <dsp:txXfrm rot="-5400000">
        <a:off x="835168" y="3335279"/>
        <a:ext cx="7479903" cy="69979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522E043-21EB-41DB-9F03-00B2894D4E2C}" type="datetimeFigureOut">
              <a:rPr lang="tr-TR" smtClean="0"/>
              <a:t>09.02.2015</a:t>
            </a:fld>
            <a:endParaRPr lang="tr-TR"/>
          </a:p>
        </p:txBody>
      </p:sp>
      <p:sp>
        <p:nvSpPr>
          <p:cNvPr id="4" name="Alt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7F246AD-7BA6-4B9E-9FE3-2B2422F2297D}" type="slidenum">
              <a:rPr lang="tr-TR" smtClean="0"/>
              <a:t>‹#›</a:t>
            </a:fld>
            <a:endParaRPr lang="tr-TR"/>
          </a:p>
        </p:txBody>
      </p:sp>
    </p:spTree>
    <p:extLst>
      <p:ext uri="{BB962C8B-B14F-4D97-AF65-F5344CB8AC3E}">
        <p14:creationId xmlns:p14="http://schemas.microsoft.com/office/powerpoint/2010/main" val="11173368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C909B9-DB96-49EB-A22D-54084BC85BE2}" type="datetimeFigureOut">
              <a:rPr lang="tr-TR" smtClean="0"/>
              <a:t>09.02.2015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7B1781-86B9-43AC-A150-F238E7B39707}" type="slidenum">
              <a:rPr lang="tr-TR" smtClean="0"/>
              <a:t>‹#›</a:t>
            </a:fld>
            <a:endParaRPr lang="tr-TR"/>
          </a:p>
        </p:txBody>
      </p:sp>
    </p:spTree>
    <p:extLst>
      <p:ext uri="{BB962C8B-B14F-4D97-AF65-F5344CB8AC3E}">
        <p14:creationId xmlns:p14="http://schemas.microsoft.com/office/powerpoint/2010/main" val="3034633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27B1781-86B9-43AC-A150-F238E7B39707}" type="slidenum">
              <a:rPr lang="tr-TR" smtClean="0"/>
              <a:t>7</a:t>
            </a:fld>
            <a:endParaRPr lang="tr-TR" dirty="0"/>
          </a:p>
        </p:txBody>
      </p:sp>
    </p:spTree>
    <p:extLst>
      <p:ext uri="{BB962C8B-B14F-4D97-AF65-F5344CB8AC3E}">
        <p14:creationId xmlns:p14="http://schemas.microsoft.com/office/powerpoint/2010/main" val="18558195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16" name="Title 15"/>
          <p:cNvSpPr>
            <a:spLocks noGrp="1"/>
          </p:cNvSpPr>
          <p:nvPr>
            <p:ph type="title"/>
          </p:nvPr>
        </p:nvSpPr>
        <p:spPr>
          <a:xfrm>
            <a:off x="2438400" y="1447800"/>
            <a:ext cx="3962400" cy="2133600"/>
          </a:xfrm>
        </p:spPr>
        <p:txBody>
          <a:bodyPr anchor="b"/>
          <a:lstStyle/>
          <a:p>
            <a:r>
              <a:rPr lang="tr-TR" smtClean="0"/>
              <a:t>Asıl başlık stili için tıklatın</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857183C2-4F9D-4259-98B3-CD19B26BA45C}" type="datetimeFigureOut">
              <a:rPr lang="tr-TR" smtClean="0"/>
              <a:t>09.02.2015</a:t>
            </a:fld>
            <a:endParaRPr lang="tr-TR"/>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A0B5AB40-DEC2-4646-8CA0-0B0C9D60B003}" type="slidenum">
              <a:rPr lang="tr-TR" smtClean="0"/>
              <a:t>‹#›</a:t>
            </a:fld>
            <a:endParaRPr lang="tr-TR"/>
          </a:p>
        </p:txBody>
      </p:sp>
      <p:sp>
        <p:nvSpPr>
          <p:cNvPr id="15" name="Footer Placeholder 14"/>
          <p:cNvSpPr>
            <a:spLocks noGrp="1"/>
          </p:cNvSpPr>
          <p:nvPr>
            <p:ph type="ftr" sz="quarter" idx="12"/>
          </p:nvPr>
        </p:nvSpPr>
        <p:spPr>
          <a:xfrm>
            <a:off x="3581400" y="6296248"/>
            <a:ext cx="2820987" cy="152400"/>
          </a:xfrm>
        </p:spPr>
        <p:txBody>
          <a:bodyPr/>
          <a:lstStyle/>
          <a:p>
            <a:endParaRPr lang="tr-T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Date Placeholder 12"/>
          <p:cNvSpPr>
            <a:spLocks noGrp="1"/>
          </p:cNvSpPr>
          <p:nvPr>
            <p:ph type="dt" sz="half" idx="10"/>
          </p:nvPr>
        </p:nvSpPr>
        <p:spPr/>
        <p:txBody>
          <a:bodyPr/>
          <a:lstStyle/>
          <a:p>
            <a:fld id="{857183C2-4F9D-4259-98B3-CD19B26BA45C}" type="datetimeFigureOut">
              <a:rPr lang="tr-TR" smtClean="0"/>
              <a:t>09.02.2015</a:t>
            </a:fld>
            <a:endParaRPr lang="tr-TR"/>
          </a:p>
        </p:txBody>
      </p:sp>
      <p:sp>
        <p:nvSpPr>
          <p:cNvPr id="14" name="Slide Number Placeholder 13"/>
          <p:cNvSpPr>
            <a:spLocks noGrp="1"/>
          </p:cNvSpPr>
          <p:nvPr>
            <p:ph type="sldNum" sz="quarter" idx="11"/>
          </p:nvPr>
        </p:nvSpPr>
        <p:spPr/>
        <p:txBody>
          <a:bodyPr/>
          <a:lstStyle/>
          <a:p>
            <a:fld id="{A0B5AB40-DEC2-4646-8CA0-0B0C9D60B003}" type="slidenum">
              <a:rPr lang="tr-TR" smtClean="0"/>
              <a:t>‹#›</a:t>
            </a:fld>
            <a:endParaRPr lang="tr-TR"/>
          </a:p>
        </p:txBody>
      </p:sp>
      <p:sp>
        <p:nvSpPr>
          <p:cNvPr id="15" name="Footer Placeholder 14"/>
          <p:cNvSpPr>
            <a:spLocks noGrp="1"/>
          </p:cNvSpPr>
          <p:nvPr>
            <p:ph type="ftr" sz="quarter" idx="12"/>
          </p:nvPr>
        </p:nvSpPr>
        <p:spPr/>
        <p:txBody>
          <a:bodyPr/>
          <a:lstStyle/>
          <a:p>
            <a:endParaRPr lang="tr-T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Date Placeholder 12"/>
          <p:cNvSpPr>
            <a:spLocks noGrp="1"/>
          </p:cNvSpPr>
          <p:nvPr>
            <p:ph type="dt" sz="half" idx="10"/>
          </p:nvPr>
        </p:nvSpPr>
        <p:spPr/>
        <p:txBody>
          <a:bodyPr/>
          <a:lstStyle/>
          <a:p>
            <a:fld id="{857183C2-4F9D-4259-98B3-CD19B26BA45C}" type="datetimeFigureOut">
              <a:rPr lang="tr-TR" smtClean="0"/>
              <a:t>09.02.2015</a:t>
            </a:fld>
            <a:endParaRPr lang="tr-TR"/>
          </a:p>
        </p:txBody>
      </p:sp>
      <p:sp>
        <p:nvSpPr>
          <p:cNvPr id="14" name="Slide Number Placeholder 13"/>
          <p:cNvSpPr>
            <a:spLocks noGrp="1"/>
          </p:cNvSpPr>
          <p:nvPr>
            <p:ph type="sldNum" sz="quarter" idx="11"/>
          </p:nvPr>
        </p:nvSpPr>
        <p:spPr/>
        <p:txBody>
          <a:bodyPr/>
          <a:lstStyle/>
          <a:p>
            <a:fld id="{A0B5AB40-DEC2-4646-8CA0-0B0C9D60B003}" type="slidenum">
              <a:rPr lang="tr-TR" smtClean="0"/>
              <a:t>‹#›</a:t>
            </a:fld>
            <a:endParaRPr lang="tr-TR"/>
          </a:p>
        </p:txBody>
      </p:sp>
      <p:sp>
        <p:nvSpPr>
          <p:cNvPr id="15" name="Footer Placeholder 14"/>
          <p:cNvSpPr>
            <a:spLocks noGrp="1"/>
          </p:cNvSpPr>
          <p:nvPr>
            <p:ph type="ftr" sz="quarter" idx="12"/>
          </p:nvPr>
        </p:nvSpPr>
        <p:spPr/>
        <p:txBody>
          <a:bodyPr/>
          <a:lstStyle/>
          <a:p>
            <a:endParaRPr lang="tr-T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74675" y="304800"/>
            <a:ext cx="8001000" cy="1216025"/>
          </a:xfrm>
          <a:prstGeom prst="rect">
            <a:avLst/>
          </a:prstGeo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566738" y="1752600"/>
            <a:ext cx="3924300" cy="4267200"/>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3438" y="1752600"/>
            <a:ext cx="3924300" cy="4267200"/>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tr-TR"/>
          </a:p>
        </p:txBody>
      </p:sp>
      <p:sp>
        <p:nvSpPr>
          <p:cNvPr id="6" name="4 Altbilgi Yer Tutucusu"/>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tr-TR"/>
          </a:p>
        </p:txBody>
      </p:sp>
      <p:sp>
        <p:nvSpPr>
          <p:cNvPr id="7" name="5 Slayt Numarası Yer Tutucusu"/>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E207CE5-FB52-4230-B6C5-F0CF435AB183}" type="slidenum">
              <a:rPr lang="tr-TR"/>
              <a:pPr>
                <a:defRPr/>
              </a:pPr>
              <a:t>‹#›</a:t>
            </a:fld>
            <a:endParaRPr lang="tr-TR"/>
          </a:p>
        </p:txBody>
      </p:sp>
    </p:spTree>
    <p:extLst>
      <p:ext uri="{BB962C8B-B14F-4D97-AF65-F5344CB8AC3E}">
        <p14:creationId xmlns:p14="http://schemas.microsoft.com/office/powerpoint/2010/main" val="27236830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aşlık Slaydı">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6" name="Title 15"/>
          <p:cNvSpPr>
            <a:spLocks noGrp="1"/>
          </p:cNvSpPr>
          <p:nvPr>
            <p:ph type="title"/>
          </p:nvPr>
        </p:nvSpPr>
        <p:spPr/>
        <p:txBody>
          <a:bodyPr/>
          <a:lstStyle/>
          <a:p>
            <a:r>
              <a:rPr lang="tr-TR" smtClean="0"/>
              <a:t>Asıl başlık stili için tıklatın</a:t>
            </a:r>
            <a:endParaRPr lang="en-US"/>
          </a:p>
        </p:txBody>
      </p:sp>
      <p:sp>
        <p:nvSpPr>
          <p:cNvPr id="10" name="Date Placeholder 9"/>
          <p:cNvSpPr>
            <a:spLocks noGrp="1"/>
          </p:cNvSpPr>
          <p:nvPr>
            <p:ph type="dt" sz="half" idx="10"/>
          </p:nvPr>
        </p:nvSpPr>
        <p:spPr/>
        <p:txBody>
          <a:bodyPr/>
          <a:lstStyle/>
          <a:p>
            <a:fld id="{857183C2-4F9D-4259-98B3-CD19B26BA45C}" type="datetimeFigureOut">
              <a:rPr lang="tr-TR" smtClean="0"/>
              <a:t>09.02.2015</a:t>
            </a:fld>
            <a:endParaRPr lang="tr-TR"/>
          </a:p>
        </p:txBody>
      </p:sp>
      <p:sp>
        <p:nvSpPr>
          <p:cNvPr id="11" name="Slide Number Placeholder 10"/>
          <p:cNvSpPr>
            <a:spLocks noGrp="1"/>
          </p:cNvSpPr>
          <p:nvPr>
            <p:ph type="sldNum" sz="quarter" idx="11"/>
          </p:nvPr>
        </p:nvSpPr>
        <p:spPr/>
        <p:txBody>
          <a:bodyPr/>
          <a:lstStyle/>
          <a:p>
            <a:fld id="{A0B5AB40-DEC2-4646-8CA0-0B0C9D60B003}" type="slidenum">
              <a:rPr lang="tr-TR" smtClean="0"/>
              <a:t>‹#›</a:t>
            </a:fld>
            <a:endParaRPr lang="tr-TR"/>
          </a:p>
        </p:txBody>
      </p:sp>
      <p:sp>
        <p:nvSpPr>
          <p:cNvPr id="12" name="Footer Placeholder 11"/>
          <p:cNvSpPr>
            <a:spLocks noGrp="1"/>
          </p:cNvSpPr>
          <p:nvPr>
            <p:ph type="ftr" sz="quarter" idx="12"/>
          </p:nvPr>
        </p:nvSpPr>
        <p:spPr/>
        <p:txBody>
          <a:bodyPr/>
          <a:lstStyle/>
          <a:p>
            <a:endParaRPr lang="tr-T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857183C2-4F9D-4259-98B3-CD19B26BA45C}" type="datetimeFigureOut">
              <a:rPr lang="tr-TR" smtClean="0"/>
              <a:t>09.02.2015</a:t>
            </a:fld>
            <a:endParaRPr lang="tr-TR"/>
          </a:p>
        </p:txBody>
      </p:sp>
      <p:sp>
        <p:nvSpPr>
          <p:cNvPr id="13" name="Slide Number Placeholder 12"/>
          <p:cNvSpPr>
            <a:spLocks noGrp="1"/>
          </p:cNvSpPr>
          <p:nvPr>
            <p:ph type="sldNum" sz="quarter" idx="11"/>
          </p:nvPr>
        </p:nvSpPr>
        <p:spPr>
          <a:xfrm>
            <a:off x="4116388" y="6400800"/>
            <a:ext cx="533400" cy="152400"/>
          </a:xfrm>
        </p:spPr>
        <p:txBody>
          <a:bodyPr/>
          <a:lstStyle/>
          <a:p>
            <a:fld id="{A0B5AB40-DEC2-4646-8CA0-0B0C9D60B003}" type="slidenum">
              <a:rPr lang="tr-TR" smtClean="0"/>
              <a:t>‹#›</a:t>
            </a:fld>
            <a:endParaRPr lang="tr-TR"/>
          </a:p>
        </p:txBody>
      </p:sp>
      <p:sp>
        <p:nvSpPr>
          <p:cNvPr id="14" name="Footer Placeholder 13"/>
          <p:cNvSpPr>
            <a:spLocks noGrp="1"/>
          </p:cNvSpPr>
          <p:nvPr>
            <p:ph type="ftr" sz="quarter" idx="12"/>
          </p:nvPr>
        </p:nvSpPr>
        <p:spPr>
          <a:xfrm>
            <a:off x="838200" y="6296248"/>
            <a:ext cx="2820987" cy="152400"/>
          </a:xfrm>
        </p:spPr>
        <p:txBody>
          <a:bodyPr/>
          <a:lstStyle/>
          <a:p>
            <a:endParaRPr lang="tr-TR"/>
          </a:p>
        </p:txBody>
      </p:sp>
      <p:sp>
        <p:nvSpPr>
          <p:cNvPr id="15" name="Title 14"/>
          <p:cNvSpPr>
            <a:spLocks noGrp="1"/>
          </p:cNvSpPr>
          <p:nvPr>
            <p:ph type="title"/>
          </p:nvPr>
        </p:nvSpPr>
        <p:spPr>
          <a:xfrm>
            <a:off x="457200" y="1828800"/>
            <a:ext cx="3200400" cy="1752600"/>
          </a:xfrm>
        </p:spPr>
        <p:txBody>
          <a:bodyPr anchor="b"/>
          <a:lstStyle/>
          <a:p>
            <a:r>
              <a:rPr lang="tr-TR" smtClean="0"/>
              <a:t>Asıl başlık stili için tıklatın</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tr-TR" smtClean="0"/>
              <a:t>Asıl metin stillerini düzenlemek için tıklatın</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1" name="Title 1"/>
          <p:cNvSpPr>
            <a:spLocks noGrp="1"/>
          </p:cNvSpPr>
          <p:nvPr>
            <p:ph type="title"/>
          </p:nvPr>
        </p:nvSpPr>
        <p:spPr>
          <a:xfrm>
            <a:off x="4876800" y="457200"/>
            <a:ext cx="2819400" cy="5714999"/>
          </a:xfrm>
        </p:spPr>
        <p:txBody>
          <a:bodyPr/>
          <a:lstStyle/>
          <a:p>
            <a:r>
              <a:rPr lang="tr-TR" smtClean="0"/>
              <a:t>Asıl başlık stili için tıklatın</a:t>
            </a:r>
            <a:endParaRPr lang="en-US"/>
          </a:p>
        </p:txBody>
      </p:sp>
      <p:sp>
        <p:nvSpPr>
          <p:cNvPr id="9" name="Date Placeholder 8"/>
          <p:cNvSpPr>
            <a:spLocks noGrp="1"/>
          </p:cNvSpPr>
          <p:nvPr>
            <p:ph type="dt" sz="half" idx="10"/>
          </p:nvPr>
        </p:nvSpPr>
        <p:spPr/>
        <p:txBody>
          <a:bodyPr/>
          <a:lstStyle/>
          <a:p>
            <a:fld id="{857183C2-4F9D-4259-98B3-CD19B26BA45C}" type="datetimeFigureOut">
              <a:rPr lang="tr-TR" smtClean="0"/>
              <a:t>09.02.2015</a:t>
            </a:fld>
            <a:endParaRPr lang="tr-TR"/>
          </a:p>
        </p:txBody>
      </p:sp>
      <p:sp>
        <p:nvSpPr>
          <p:cNvPr id="13" name="Slide Number Placeholder 12"/>
          <p:cNvSpPr>
            <a:spLocks noGrp="1"/>
          </p:cNvSpPr>
          <p:nvPr>
            <p:ph type="sldNum" sz="quarter" idx="11"/>
          </p:nvPr>
        </p:nvSpPr>
        <p:spPr/>
        <p:txBody>
          <a:bodyPr/>
          <a:lstStyle/>
          <a:p>
            <a:fld id="{A0B5AB40-DEC2-4646-8CA0-0B0C9D60B003}" type="slidenum">
              <a:rPr lang="tr-TR" smtClean="0"/>
              <a:t>‹#›</a:t>
            </a:fld>
            <a:endParaRPr lang="tr-TR"/>
          </a:p>
        </p:txBody>
      </p:sp>
      <p:sp>
        <p:nvSpPr>
          <p:cNvPr id="14" name="Footer Placeholder 13"/>
          <p:cNvSpPr>
            <a:spLocks noGrp="1"/>
          </p:cNvSpPr>
          <p:nvPr>
            <p:ph type="ftr" sz="quarter" idx="12"/>
          </p:nvPr>
        </p:nvSpPr>
        <p:spPr/>
        <p:txBody>
          <a:bodyPr/>
          <a:lstStyle/>
          <a:p>
            <a:endParaRPr lang="tr-T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11" name="Title 1"/>
          <p:cNvSpPr>
            <a:spLocks noGrp="1"/>
          </p:cNvSpPr>
          <p:nvPr>
            <p:ph type="title"/>
          </p:nvPr>
        </p:nvSpPr>
        <p:spPr>
          <a:xfrm>
            <a:off x="4876800" y="457200"/>
            <a:ext cx="2819400" cy="5714999"/>
          </a:xfrm>
        </p:spPr>
        <p:txBody>
          <a:bodyPr/>
          <a:lstStyle/>
          <a:p>
            <a:r>
              <a:rPr lang="tr-TR" smtClean="0"/>
              <a:t>Asıl başlık stili için tıklatın</a:t>
            </a:r>
            <a:endParaRPr lang="en-US"/>
          </a:p>
        </p:txBody>
      </p:sp>
      <p:sp>
        <p:nvSpPr>
          <p:cNvPr id="12" name="Date Placeholder 11"/>
          <p:cNvSpPr>
            <a:spLocks noGrp="1"/>
          </p:cNvSpPr>
          <p:nvPr>
            <p:ph type="dt" sz="half" idx="10"/>
          </p:nvPr>
        </p:nvSpPr>
        <p:spPr/>
        <p:txBody>
          <a:bodyPr/>
          <a:lstStyle/>
          <a:p>
            <a:fld id="{857183C2-4F9D-4259-98B3-CD19B26BA45C}" type="datetimeFigureOut">
              <a:rPr lang="tr-TR" smtClean="0"/>
              <a:t>09.02.2015</a:t>
            </a:fld>
            <a:endParaRPr lang="tr-TR"/>
          </a:p>
        </p:txBody>
      </p:sp>
      <p:sp>
        <p:nvSpPr>
          <p:cNvPr id="14" name="Slide Number Placeholder 13"/>
          <p:cNvSpPr>
            <a:spLocks noGrp="1"/>
          </p:cNvSpPr>
          <p:nvPr>
            <p:ph type="sldNum" sz="quarter" idx="11"/>
          </p:nvPr>
        </p:nvSpPr>
        <p:spPr/>
        <p:txBody>
          <a:bodyPr/>
          <a:lstStyle/>
          <a:p>
            <a:fld id="{A0B5AB40-DEC2-4646-8CA0-0B0C9D60B003}" type="slidenum">
              <a:rPr lang="tr-TR" smtClean="0"/>
              <a:t>‹#›</a:t>
            </a:fld>
            <a:endParaRPr lang="tr-TR"/>
          </a:p>
        </p:txBody>
      </p:sp>
      <p:sp>
        <p:nvSpPr>
          <p:cNvPr id="16" name="Footer Placeholder 15"/>
          <p:cNvSpPr>
            <a:spLocks noGrp="1"/>
          </p:cNvSpPr>
          <p:nvPr>
            <p:ph type="ftr" sz="quarter" idx="12"/>
          </p:nvPr>
        </p:nvSpPr>
        <p:spPr/>
        <p:txBody>
          <a:bodyPr/>
          <a:lstStyle/>
          <a:p>
            <a:endParaRPr lang="tr-T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tr-TR" smtClean="0"/>
              <a:t>Asıl başlık stili için tıklatın</a:t>
            </a:r>
            <a:endParaRPr lang="en-US" dirty="0"/>
          </a:p>
        </p:txBody>
      </p:sp>
      <p:sp>
        <p:nvSpPr>
          <p:cNvPr id="9" name="Date Placeholder 8"/>
          <p:cNvSpPr>
            <a:spLocks noGrp="1"/>
          </p:cNvSpPr>
          <p:nvPr>
            <p:ph type="dt" sz="half" idx="10"/>
          </p:nvPr>
        </p:nvSpPr>
        <p:spPr/>
        <p:txBody>
          <a:bodyPr/>
          <a:lstStyle/>
          <a:p>
            <a:fld id="{857183C2-4F9D-4259-98B3-CD19B26BA45C}" type="datetimeFigureOut">
              <a:rPr lang="tr-TR" smtClean="0"/>
              <a:t>09.02.2015</a:t>
            </a:fld>
            <a:endParaRPr lang="tr-TR"/>
          </a:p>
        </p:txBody>
      </p:sp>
      <p:sp>
        <p:nvSpPr>
          <p:cNvPr id="10" name="Slide Number Placeholder 9"/>
          <p:cNvSpPr>
            <a:spLocks noGrp="1"/>
          </p:cNvSpPr>
          <p:nvPr>
            <p:ph type="sldNum" sz="quarter" idx="11"/>
          </p:nvPr>
        </p:nvSpPr>
        <p:spPr/>
        <p:txBody>
          <a:bodyPr/>
          <a:lstStyle/>
          <a:p>
            <a:fld id="{A0B5AB40-DEC2-4646-8CA0-0B0C9D60B003}" type="slidenum">
              <a:rPr lang="tr-TR" smtClean="0"/>
              <a:t>‹#›</a:t>
            </a:fld>
            <a:endParaRPr lang="tr-TR"/>
          </a:p>
        </p:txBody>
      </p:sp>
      <p:sp>
        <p:nvSpPr>
          <p:cNvPr id="11" name="Footer Placeholder 10"/>
          <p:cNvSpPr>
            <a:spLocks noGrp="1"/>
          </p:cNvSpPr>
          <p:nvPr>
            <p:ph type="ftr" sz="quarter" idx="12"/>
          </p:nvPr>
        </p:nvSpPr>
        <p:spPr/>
        <p:txBody>
          <a:bodyPr/>
          <a:lstStyle/>
          <a:p>
            <a:endParaRPr lang="tr-T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57183C2-4F9D-4259-98B3-CD19B26BA45C}" type="datetimeFigureOut">
              <a:rPr lang="tr-TR" smtClean="0"/>
              <a:t>09.02.2015</a:t>
            </a:fld>
            <a:endParaRPr lang="tr-TR"/>
          </a:p>
        </p:txBody>
      </p:sp>
      <p:sp>
        <p:nvSpPr>
          <p:cNvPr id="9" name="Slide Number Placeholder 8"/>
          <p:cNvSpPr>
            <a:spLocks noGrp="1"/>
          </p:cNvSpPr>
          <p:nvPr>
            <p:ph type="sldNum" sz="quarter" idx="11"/>
          </p:nvPr>
        </p:nvSpPr>
        <p:spPr/>
        <p:txBody>
          <a:bodyPr/>
          <a:lstStyle/>
          <a:p>
            <a:fld id="{A0B5AB40-DEC2-4646-8CA0-0B0C9D60B003}" type="slidenum">
              <a:rPr lang="tr-TR" smtClean="0"/>
              <a:t>‹#›</a:t>
            </a:fld>
            <a:endParaRPr lang="tr-TR"/>
          </a:p>
        </p:txBody>
      </p:sp>
      <p:sp>
        <p:nvSpPr>
          <p:cNvPr id="10" name="Footer Placeholder 9"/>
          <p:cNvSpPr>
            <a:spLocks noGrp="1"/>
          </p:cNvSpPr>
          <p:nvPr>
            <p:ph type="ftr" sz="quarter" idx="12"/>
          </p:nvPr>
        </p:nvSpPr>
        <p:spPr/>
        <p:txBody>
          <a:bodyPr/>
          <a:lstStyle/>
          <a:p>
            <a:endParaRPr lang="tr-T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5" name="Date Placeholder 14"/>
          <p:cNvSpPr>
            <a:spLocks noGrp="1"/>
          </p:cNvSpPr>
          <p:nvPr>
            <p:ph type="dt" sz="half" idx="10"/>
          </p:nvPr>
        </p:nvSpPr>
        <p:spPr/>
        <p:txBody>
          <a:bodyPr/>
          <a:lstStyle/>
          <a:p>
            <a:fld id="{857183C2-4F9D-4259-98B3-CD19B26BA45C}" type="datetimeFigureOut">
              <a:rPr lang="tr-TR" smtClean="0"/>
              <a:t>09.02.2015</a:t>
            </a:fld>
            <a:endParaRPr lang="tr-TR"/>
          </a:p>
        </p:txBody>
      </p:sp>
      <p:sp>
        <p:nvSpPr>
          <p:cNvPr id="16" name="Slide Number Placeholder 15"/>
          <p:cNvSpPr>
            <a:spLocks noGrp="1"/>
          </p:cNvSpPr>
          <p:nvPr>
            <p:ph type="sldNum" sz="quarter" idx="11"/>
          </p:nvPr>
        </p:nvSpPr>
        <p:spPr/>
        <p:txBody>
          <a:bodyPr/>
          <a:lstStyle/>
          <a:p>
            <a:fld id="{A0B5AB40-DEC2-4646-8CA0-0B0C9D60B003}" type="slidenum">
              <a:rPr lang="tr-TR" smtClean="0"/>
              <a:t>‹#›</a:t>
            </a:fld>
            <a:endParaRPr lang="tr-TR"/>
          </a:p>
        </p:txBody>
      </p:sp>
      <p:sp>
        <p:nvSpPr>
          <p:cNvPr id="17" name="Footer Placeholder 16"/>
          <p:cNvSpPr>
            <a:spLocks noGrp="1"/>
          </p:cNvSpPr>
          <p:nvPr>
            <p:ph type="ftr" sz="quarter" idx="12"/>
          </p:nvPr>
        </p:nvSpPr>
        <p:spPr/>
        <p:txBody>
          <a:bodyPr/>
          <a:lstStyle/>
          <a:p>
            <a:endParaRPr lang="tr-T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tr-TR" smtClean="0"/>
              <a:t>Asıl başlık stili için tıklatın</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6" name="Date Placeholder 15"/>
          <p:cNvSpPr>
            <a:spLocks noGrp="1"/>
          </p:cNvSpPr>
          <p:nvPr>
            <p:ph type="dt" sz="half" idx="10"/>
          </p:nvPr>
        </p:nvSpPr>
        <p:spPr/>
        <p:txBody>
          <a:bodyPr/>
          <a:lstStyle/>
          <a:p>
            <a:fld id="{857183C2-4F9D-4259-98B3-CD19B26BA45C}" type="datetimeFigureOut">
              <a:rPr lang="tr-TR" smtClean="0"/>
              <a:t>09.02.2015</a:t>
            </a:fld>
            <a:endParaRPr lang="tr-TR"/>
          </a:p>
        </p:txBody>
      </p:sp>
      <p:sp>
        <p:nvSpPr>
          <p:cNvPr id="17" name="Slide Number Placeholder 16"/>
          <p:cNvSpPr>
            <a:spLocks noGrp="1"/>
          </p:cNvSpPr>
          <p:nvPr>
            <p:ph type="sldNum" sz="quarter" idx="11"/>
          </p:nvPr>
        </p:nvSpPr>
        <p:spPr/>
        <p:txBody>
          <a:bodyPr/>
          <a:lstStyle/>
          <a:p>
            <a:fld id="{A0B5AB40-DEC2-4646-8CA0-0B0C9D60B003}" type="slidenum">
              <a:rPr lang="tr-TR" smtClean="0"/>
              <a:t>‹#›</a:t>
            </a:fld>
            <a:endParaRPr lang="tr-TR"/>
          </a:p>
        </p:txBody>
      </p:sp>
      <p:sp>
        <p:nvSpPr>
          <p:cNvPr id="18" name="Footer Placeholder 17"/>
          <p:cNvSpPr>
            <a:spLocks noGrp="1"/>
          </p:cNvSpPr>
          <p:nvPr>
            <p:ph type="ftr" sz="quarter" idx="12"/>
          </p:nvPr>
        </p:nvSpPr>
        <p:spPr/>
        <p:txBody>
          <a:bodyPr/>
          <a:lstStyle/>
          <a:p>
            <a:endParaRPr lang="tr-T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5"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A0B5AB40-DEC2-4646-8CA0-0B0C9D60B003}" type="slidenum">
              <a:rPr lang="tr-TR" smtClean="0"/>
              <a:t>‹#›</a:t>
            </a:fld>
            <a:endParaRPr lang="tr-TR"/>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857183C2-4F9D-4259-98B3-CD19B26BA45C}" type="datetimeFigureOut">
              <a:rPr lang="tr-TR" smtClean="0"/>
              <a:t>09.02.2015</a:t>
            </a:fld>
            <a:endParaRPr lang="tr-TR"/>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tr-TR"/>
          </a:p>
        </p:txBody>
      </p:sp>
      <p:pic>
        <p:nvPicPr>
          <p:cNvPr id="11" name="6 Resim" descr="powerpoint sablonu.png"/>
          <p:cNvPicPr>
            <a:picLocks noChangeAspect="1"/>
          </p:cNvPicPr>
          <p:nvPr userDrawn="1"/>
        </p:nvPicPr>
        <p:blipFill>
          <a:blip r:embed="rId16"/>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649" r:id="rId13"/>
  </p:sldLayoutIdLst>
  <p:timing>
    <p:tnLst>
      <p:par>
        <p:cTn id="1" dur="indefinite" restart="never" nodeType="tmRoot"/>
      </p:par>
    </p:tnLst>
  </p:timing>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4505188" y="120530"/>
            <a:ext cx="277640" cy="584775"/>
          </a:xfrm>
          <a:prstGeom prst="rect">
            <a:avLst/>
          </a:prstGeom>
        </p:spPr>
        <p:txBody>
          <a:bodyPr wrap="none">
            <a:spAutoFit/>
          </a:bodyPr>
          <a:lstStyle/>
          <a:p>
            <a:pPr algn="ctr"/>
            <a:r>
              <a:rPr lang="tr-TR" sz="3200" b="1" dirty="0" smtClean="0">
                <a:solidFill>
                  <a:schemeClr val="bg1"/>
                </a:solidFill>
              </a:rPr>
              <a:t> </a:t>
            </a:r>
            <a:endParaRPr lang="tr-TR" sz="3200" dirty="0">
              <a:solidFill>
                <a:schemeClr val="bg1"/>
              </a:solidFill>
            </a:endParaRPr>
          </a:p>
        </p:txBody>
      </p:sp>
      <p:sp>
        <p:nvSpPr>
          <p:cNvPr id="2" name="Başlık 1"/>
          <p:cNvSpPr>
            <a:spLocks noGrp="1"/>
          </p:cNvSpPr>
          <p:nvPr>
            <p:ph type="title"/>
          </p:nvPr>
        </p:nvSpPr>
        <p:spPr>
          <a:xfrm>
            <a:off x="971599" y="0"/>
            <a:ext cx="7344817" cy="836712"/>
          </a:xfrm>
        </p:spPr>
        <p:txBody>
          <a:bodyPr>
            <a:normAutofit/>
          </a:bodyPr>
          <a:lstStyle/>
          <a:p>
            <a:pPr algn="ctr"/>
            <a:r>
              <a:rPr lang="tr-TR" sz="2400" b="1" cap="none" dirty="0" smtClean="0">
                <a:solidFill>
                  <a:schemeClr val="bg1"/>
                </a:solidFill>
                <a:latin typeface="Times New Roman" pitchFamily="18" charset="0"/>
                <a:cs typeface="Times New Roman" pitchFamily="18" charset="0"/>
              </a:rPr>
              <a:t>2015 Yılı Mali Destek Programları</a:t>
            </a:r>
            <a:endParaRPr lang="tr-TR" sz="2400" b="1" cap="none" dirty="0">
              <a:solidFill>
                <a:schemeClr val="bg1"/>
              </a:solidFill>
              <a:latin typeface="Times New Roman" pitchFamily="18" charset="0"/>
              <a:cs typeface="Times New Roman" pitchFamily="18" charset="0"/>
            </a:endParaRPr>
          </a:p>
        </p:txBody>
      </p:sp>
      <p:sp>
        <p:nvSpPr>
          <p:cNvPr id="5" name="İçerik Yer Tutucusu 4"/>
          <p:cNvSpPr>
            <a:spLocks noGrp="1"/>
          </p:cNvSpPr>
          <p:nvPr>
            <p:ph sz="half" idx="2"/>
          </p:nvPr>
        </p:nvSpPr>
        <p:spPr>
          <a:xfrm>
            <a:off x="251520" y="705305"/>
            <a:ext cx="8640960" cy="5676023"/>
          </a:xfrm>
        </p:spPr>
        <p:txBody>
          <a:bodyPr>
            <a:normAutofit/>
          </a:bodyPr>
          <a:lstStyle/>
          <a:p>
            <a:pPr marL="0" indent="0">
              <a:buNone/>
            </a:pPr>
            <a:endParaRPr lang="tr-TR" sz="2400" dirty="0" smtClean="0"/>
          </a:p>
          <a:p>
            <a:pPr marL="0" indent="0">
              <a:buNone/>
            </a:pPr>
            <a:endParaRPr lang="tr-TR" sz="2400" dirty="0"/>
          </a:p>
          <a:p>
            <a:pPr marL="0" indent="0">
              <a:buNone/>
            </a:pPr>
            <a:endParaRPr lang="tr-TR" sz="2400" dirty="0" smtClean="0"/>
          </a:p>
          <a:p>
            <a:pPr marL="0" indent="0">
              <a:buNone/>
            </a:pPr>
            <a:endParaRPr lang="tr-TR" sz="2400" dirty="0"/>
          </a:p>
          <a:p>
            <a:pPr marL="0" indent="0">
              <a:buNone/>
            </a:pPr>
            <a:endParaRPr lang="tr-TR" sz="2400" dirty="0" smtClean="0"/>
          </a:p>
          <a:p>
            <a:pPr marL="0" indent="0">
              <a:buNone/>
            </a:pPr>
            <a:endParaRPr lang="tr-TR" sz="2400" dirty="0"/>
          </a:p>
          <a:p>
            <a:pPr marL="0" indent="0">
              <a:buNone/>
            </a:pPr>
            <a:endParaRPr lang="tr-TR" sz="2400" dirty="0" smtClean="0"/>
          </a:p>
          <a:p>
            <a:pPr marL="0" indent="0">
              <a:buNone/>
            </a:pPr>
            <a:endParaRPr lang="tr-TR" sz="2400" dirty="0"/>
          </a:p>
          <a:p>
            <a:pPr marL="0" indent="0">
              <a:buNone/>
            </a:pPr>
            <a:endParaRPr lang="tr-TR" sz="2400" dirty="0" smtClean="0"/>
          </a:p>
          <a:p>
            <a:pPr marL="0" indent="0">
              <a:buNone/>
            </a:pPr>
            <a:r>
              <a:rPr lang="tr-TR" sz="2400" dirty="0" smtClean="0"/>
              <a:t>     </a:t>
            </a:r>
            <a:r>
              <a:rPr lang="tr-TR" sz="2400" b="1" dirty="0" smtClean="0">
                <a:latin typeface="Times New Roman" pitchFamily="18" charset="0"/>
                <a:cs typeface="Times New Roman" pitchFamily="18" charset="0"/>
              </a:rPr>
              <a:t> </a:t>
            </a:r>
            <a:endParaRPr lang="tr-TR" sz="2400" b="1" dirty="0">
              <a:latin typeface="Times New Roman" pitchFamily="18" charset="0"/>
              <a:cs typeface="Times New Roman" pitchFamily="18" charset="0"/>
            </a:endParaRPr>
          </a:p>
        </p:txBody>
      </p:sp>
      <p:sp>
        <p:nvSpPr>
          <p:cNvPr id="14" name="Dikdörtgen 13"/>
          <p:cNvSpPr/>
          <p:nvPr/>
        </p:nvSpPr>
        <p:spPr>
          <a:xfrm>
            <a:off x="251520" y="5703639"/>
            <a:ext cx="8712969" cy="461665"/>
          </a:xfrm>
          <a:prstGeom prst="rect">
            <a:avLst/>
          </a:prstGeom>
        </p:spPr>
        <p:txBody>
          <a:bodyPr wrap="square">
            <a:spAutoFit/>
          </a:bodyPr>
          <a:lstStyle/>
          <a:p>
            <a:pPr algn="ctr"/>
            <a:r>
              <a:rPr lang="tr-TR" sz="2400" b="1" dirty="0" smtClean="0">
                <a:solidFill>
                  <a:srgbClr val="002060"/>
                </a:solidFill>
              </a:rPr>
              <a:t>Bilgilendirme Toplantısına HOŞ GELDİNİZ…</a:t>
            </a:r>
            <a:endParaRPr lang="tr-TR" sz="2400" b="1" dirty="0">
              <a:solidFill>
                <a:srgbClr val="002060"/>
              </a:solidFill>
            </a:endParaRPr>
          </a:p>
        </p:txBody>
      </p:sp>
      <p:pic>
        <p:nvPicPr>
          <p:cNvPr id="1026" name="Picture 2" descr="C:\Users\oguz.alibekiroglu\AppData\Local\Microsoft\Windows\Temporary Internet Files\Content.Outlook\1WH5KRSL\2015turizmwebbanner (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880109"/>
            <a:ext cx="8088985" cy="4823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589204"/>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half" idx="1"/>
          </p:nvPr>
        </p:nvSpPr>
        <p:spPr>
          <a:xfrm>
            <a:off x="323528" y="836712"/>
            <a:ext cx="8820472" cy="6021288"/>
          </a:xfrm>
        </p:spPr>
        <p:txBody>
          <a:bodyPr>
            <a:normAutofit fontScale="92500" lnSpcReduction="10000"/>
          </a:bodyPr>
          <a:lstStyle/>
          <a:p>
            <a:pPr marL="0" indent="0" algn="just">
              <a:buNone/>
            </a:pPr>
            <a:endParaRPr lang="tr-TR" sz="2000" b="1" dirty="0" smtClean="0">
              <a:latin typeface="Times New Roman" pitchFamily="18" charset="0"/>
              <a:cs typeface="Times New Roman" pitchFamily="18" charset="0"/>
            </a:endParaRPr>
          </a:p>
          <a:p>
            <a:pPr marL="0" indent="0" algn="just">
              <a:buNone/>
            </a:pPr>
            <a:r>
              <a:rPr lang="tr-TR" sz="2200" b="1" dirty="0" smtClean="0">
                <a:latin typeface="Times New Roman" pitchFamily="18" charset="0"/>
                <a:cs typeface="Times New Roman" pitchFamily="18" charset="0"/>
              </a:rPr>
              <a:t>7. </a:t>
            </a:r>
            <a:r>
              <a:rPr lang="tr-TR" sz="2200" dirty="0">
                <a:latin typeface="Times New Roman" pitchFamily="18" charset="0"/>
                <a:cs typeface="Times New Roman" pitchFamily="18" charset="0"/>
              </a:rPr>
              <a:t>Belen </a:t>
            </a:r>
            <a:r>
              <a:rPr lang="tr-TR" sz="2200" dirty="0" err="1">
                <a:latin typeface="Times New Roman" pitchFamily="18" charset="0"/>
                <a:cs typeface="Times New Roman" pitchFamily="18" charset="0"/>
              </a:rPr>
              <a:t>Güzelyayla</a:t>
            </a:r>
            <a:r>
              <a:rPr lang="tr-TR" sz="2200" dirty="0">
                <a:latin typeface="Times New Roman" pitchFamily="18" charset="0"/>
                <a:cs typeface="Times New Roman" pitchFamily="18" charset="0"/>
              </a:rPr>
              <a:t>, Atik Yaylası ve </a:t>
            </a:r>
            <a:r>
              <a:rPr lang="tr-TR" sz="2200" dirty="0" err="1">
                <a:latin typeface="Times New Roman" pitchFamily="18" charset="0"/>
                <a:cs typeface="Times New Roman" pitchFamily="18" charset="0"/>
              </a:rPr>
              <a:t>Batıayaz</a:t>
            </a:r>
            <a:r>
              <a:rPr lang="tr-TR" sz="2200" dirty="0">
                <a:latin typeface="Times New Roman" pitchFamily="18" charset="0"/>
                <a:cs typeface="Times New Roman" pitchFamily="18" charset="0"/>
              </a:rPr>
              <a:t> Yaylası’nın rota, parkur, yürüyüş yolları düzenlemeleri, dinlenme yerlerinin, ziyaret eden turistlerin konaklamaları için bungalov evlerin oluşturulması, kamp alanlarının düzenlenmesi, </a:t>
            </a:r>
          </a:p>
          <a:p>
            <a:pPr marL="0" indent="0" algn="just">
              <a:buNone/>
            </a:pPr>
            <a:r>
              <a:rPr lang="tr-TR" sz="2200" b="1" dirty="0">
                <a:latin typeface="Times New Roman" pitchFamily="18" charset="0"/>
                <a:cs typeface="Times New Roman" pitchFamily="18" charset="0"/>
              </a:rPr>
              <a:t>8</a:t>
            </a:r>
            <a:r>
              <a:rPr lang="tr-TR" sz="2200" b="1" dirty="0" smtClean="0">
                <a:latin typeface="Times New Roman" pitchFamily="18" charset="0"/>
                <a:cs typeface="Times New Roman" pitchFamily="18" charset="0"/>
              </a:rPr>
              <a:t>. </a:t>
            </a:r>
            <a:r>
              <a:rPr lang="tr-TR" sz="2200" dirty="0">
                <a:latin typeface="Times New Roman" pitchFamily="18" charset="0"/>
                <a:cs typeface="Times New Roman" pitchFamily="18" charset="0"/>
              </a:rPr>
              <a:t>Hatay’da Gastronomi Müzesi ve Hatay Şehir Müzesi gibi </a:t>
            </a:r>
            <a:r>
              <a:rPr lang="tr-TR" sz="2200" dirty="0" err="1">
                <a:latin typeface="Times New Roman" pitchFamily="18" charset="0"/>
                <a:cs typeface="Times New Roman" pitchFamily="18" charset="0"/>
              </a:rPr>
              <a:t>gibi</a:t>
            </a:r>
            <a:r>
              <a:rPr lang="tr-TR" sz="2200" dirty="0">
                <a:latin typeface="Times New Roman" pitchFamily="18" charset="0"/>
                <a:cs typeface="Times New Roman" pitchFamily="18" charset="0"/>
              </a:rPr>
              <a:t> tematik müzelerin açılması,</a:t>
            </a:r>
          </a:p>
          <a:p>
            <a:pPr marL="0" lvl="0" indent="0" algn="just">
              <a:buNone/>
            </a:pPr>
            <a:r>
              <a:rPr lang="tr-TR" sz="2200" b="1" dirty="0" smtClean="0">
                <a:latin typeface="Times New Roman" pitchFamily="18" charset="0"/>
                <a:cs typeface="Times New Roman" pitchFamily="18" charset="0"/>
              </a:rPr>
              <a:t>9. </a:t>
            </a:r>
            <a:r>
              <a:rPr lang="tr-TR" sz="2200" dirty="0">
                <a:latin typeface="Times New Roman" pitchFamily="18" charset="0"/>
                <a:cs typeface="Times New Roman" pitchFamily="18" charset="0"/>
              </a:rPr>
              <a:t>T</a:t>
            </a:r>
            <a:r>
              <a:rPr lang="tr-TR" sz="2200" dirty="0" smtClean="0">
                <a:latin typeface="Times New Roman" pitchFamily="18" charset="0"/>
                <a:cs typeface="Times New Roman" pitchFamily="18" charset="0"/>
              </a:rPr>
              <a:t>ematik </a:t>
            </a:r>
            <a:r>
              <a:rPr lang="tr-TR" sz="2200" dirty="0">
                <a:latin typeface="Times New Roman" pitchFamily="18" charset="0"/>
                <a:cs typeface="Times New Roman" pitchFamily="18" charset="0"/>
              </a:rPr>
              <a:t>park ve minyatür Hatay uygulamalarının yapılması,</a:t>
            </a:r>
          </a:p>
          <a:p>
            <a:pPr marL="0" lvl="0" indent="0" algn="just">
              <a:buNone/>
            </a:pPr>
            <a:r>
              <a:rPr lang="tr-TR" sz="2200" b="1" dirty="0" smtClean="0">
                <a:latin typeface="Times New Roman" pitchFamily="18" charset="0"/>
                <a:cs typeface="Times New Roman" pitchFamily="18" charset="0"/>
              </a:rPr>
              <a:t>10. </a:t>
            </a:r>
            <a:r>
              <a:rPr lang="tr-TR" sz="2200" dirty="0">
                <a:latin typeface="Times New Roman" pitchFamily="18" charset="0"/>
                <a:cs typeface="Times New Roman" pitchFamily="18" charset="0"/>
              </a:rPr>
              <a:t>Beşikli Mağara, Payas </a:t>
            </a:r>
            <a:r>
              <a:rPr lang="tr-TR" sz="2200" dirty="0" err="1">
                <a:latin typeface="Times New Roman" pitchFamily="18" charset="0"/>
                <a:cs typeface="Times New Roman" pitchFamily="18" charset="0"/>
              </a:rPr>
              <a:t>Damlataş</a:t>
            </a:r>
            <a:r>
              <a:rPr lang="tr-TR" sz="2200" dirty="0">
                <a:latin typeface="Times New Roman" pitchFamily="18" charset="0"/>
                <a:cs typeface="Times New Roman" pitchFamily="18" charset="0"/>
              </a:rPr>
              <a:t> </a:t>
            </a:r>
            <a:r>
              <a:rPr lang="tr-TR" sz="2200" dirty="0" err="1">
                <a:latin typeface="Times New Roman" pitchFamily="18" charset="0"/>
                <a:cs typeface="Times New Roman" pitchFamily="18" charset="0"/>
              </a:rPr>
              <a:t>İssos</a:t>
            </a:r>
            <a:r>
              <a:rPr lang="tr-TR" sz="2200" dirty="0">
                <a:latin typeface="Times New Roman" pitchFamily="18" charset="0"/>
                <a:cs typeface="Times New Roman" pitchFamily="18" charset="0"/>
              </a:rPr>
              <a:t> </a:t>
            </a:r>
            <a:r>
              <a:rPr lang="tr-TR" sz="2200" dirty="0" smtClean="0">
                <a:latin typeface="Times New Roman" pitchFamily="18" charset="0"/>
                <a:cs typeface="Times New Roman" pitchFamily="18" charset="0"/>
              </a:rPr>
              <a:t>Harabeleri, </a:t>
            </a:r>
            <a:r>
              <a:rPr lang="tr-TR" sz="2200" dirty="0">
                <a:latin typeface="Times New Roman" pitchFamily="18" charset="0"/>
                <a:cs typeface="Times New Roman" pitchFamily="18" charset="0"/>
              </a:rPr>
              <a:t>Arsuz Meryem Ana </a:t>
            </a:r>
            <a:r>
              <a:rPr lang="tr-TR" sz="2200" dirty="0" smtClean="0">
                <a:latin typeface="Times New Roman" pitchFamily="18" charset="0"/>
                <a:cs typeface="Times New Roman" pitchFamily="18" charset="0"/>
              </a:rPr>
              <a:t>Havuzu ve </a:t>
            </a:r>
            <a:r>
              <a:rPr lang="tr-TR" sz="2200" dirty="0" err="1">
                <a:latin typeface="Times New Roman" pitchFamily="18" charset="0"/>
                <a:cs typeface="Times New Roman" pitchFamily="18" charset="0"/>
              </a:rPr>
              <a:t>Samadağ</a:t>
            </a:r>
            <a:r>
              <a:rPr lang="tr-TR" sz="2200" dirty="0">
                <a:latin typeface="Times New Roman" pitchFamily="18" charset="0"/>
                <a:cs typeface="Times New Roman" pitchFamily="18" charset="0"/>
              </a:rPr>
              <a:t> Mağaracık Köyündeki Merdivenli </a:t>
            </a:r>
            <a:r>
              <a:rPr lang="tr-TR" sz="2200" dirty="0" smtClean="0">
                <a:latin typeface="Times New Roman" pitchFamily="18" charset="0"/>
                <a:cs typeface="Times New Roman" pitchFamily="18" charset="0"/>
              </a:rPr>
              <a:t>Mağara gibi alanlarda turizm faaliyetlerine yönelik altyapının iyileştirilmesi,</a:t>
            </a:r>
            <a:endParaRPr lang="tr-TR" sz="2200" dirty="0">
              <a:latin typeface="Times New Roman" pitchFamily="18" charset="0"/>
              <a:cs typeface="Times New Roman" pitchFamily="18" charset="0"/>
            </a:endParaRPr>
          </a:p>
          <a:p>
            <a:pPr marL="0" indent="0" algn="just">
              <a:buNone/>
            </a:pPr>
            <a:r>
              <a:rPr lang="tr-TR" sz="2200" b="1" dirty="0" smtClean="0">
                <a:latin typeface="Times New Roman" pitchFamily="18" charset="0"/>
                <a:cs typeface="Times New Roman" pitchFamily="18" charset="0"/>
              </a:rPr>
              <a:t>11. </a:t>
            </a:r>
            <a:r>
              <a:rPr lang="tr-TR" sz="2200" dirty="0">
                <a:latin typeface="Times New Roman" pitchFamily="18" charset="0"/>
                <a:cs typeface="Times New Roman" pitchFamily="18" charset="0"/>
              </a:rPr>
              <a:t>Harbiye Şelaleleri ve Dörtyol Kapılı Şelaleleri gibi alanlarda </a:t>
            </a:r>
            <a:r>
              <a:rPr lang="tr-TR" sz="2200" dirty="0" smtClean="0">
                <a:latin typeface="Times New Roman" pitchFamily="18" charset="0"/>
                <a:cs typeface="Times New Roman" pitchFamily="18" charset="0"/>
              </a:rPr>
              <a:t>karavan </a:t>
            </a:r>
            <a:r>
              <a:rPr lang="tr-TR" sz="2200" dirty="0">
                <a:latin typeface="Times New Roman" pitchFamily="18" charset="0"/>
                <a:cs typeface="Times New Roman" pitchFamily="18" charset="0"/>
              </a:rPr>
              <a:t>park alanlarının oluşturulması, peyzaj ve rekreasyon çalışmalarının gerçekleştirilmesi</a:t>
            </a:r>
            <a:r>
              <a:rPr lang="tr-TR" sz="2200" dirty="0" smtClean="0">
                <a:latin typeface="Times New Roman" pitchFamily="18" charset="0"/>
                <a:cs typeface="Times New Roman" pitchFamily="18" charset="0"/>
              </a:rPr>
              <a:t>,</a:t>
            </a:r>
          </a:p>
          <a:p>
            <a:pPr marL="0" indent="0" algn="just">
              <a:buNone/>
            </a:pPr>
            <a:endParaRPr lang="tr-TR" sz="2000" dirty="0" smtClean="0">
              <a:latin typeface="Times New Roman" pitchFamily="18" charset="0"/>
              <a:cs typeface="Times New Roman" pitchFamily="18" charset="0"/>
            </a:endParaRPr>
          </a:p>
          <a:p>
            <a:pPr marL="0" indent="0" algn="just">
              <a:buNone/>
            </a:pPr>
            <a:endParaRPr lang="tr-TR" sz="2000" dirty="0" smtClean="0">
              <a:latin typeface="Times New Roman" pitchFamily="18" charset="0"/>
              <a:cs typeface="Times New Roman" pitchFamily="18" charset="0"/>
            </a:endParaRPr>
          </a:p>
          <a:p>
            <a:pPr marL="0" indent="0" algn="just">
              <a:buNone/>
            </a:pPr>
            <a:r>
              <a:rPr lang="tr-TR" sz="2000" dirty="0" smtClean="0">
                <a:latin typeface="Times New Roman" pitchFamily="18" charset="0"/>
                <a:cs typeface="Times New Roman" pitchFamily="18" charset="0"/>
              </a:rPr>
              <a:t>					</a:t>
            </a:r>
          </a:p>
          <a:p>
            <a:pPr marL="0" indent="0" algn="just">
              <a:buNone/>
            </a:pPr>
            <a:endParaRPr lang="tr-TR" sz="1400" dirty="0" smtClean="0">
              <a:latin typeface="Times New Roman" pitchFamily="18" charset="0"/>
              <a:cs typeface="Times New Roman" pitchFamily="18" charset="0"/>
            </a:endParaRPr>
          </a:p>
          <a:p>
            <a:pPr marL="0" indent="0" algn="just">
              <a:buNone/>
            </a:pPr>
            <a:r>
              <a:rPr lang="tr-TR" sz="1400" b="1" dirty="0" smtClean="0">
                <a:latin typeface="Times New Roman" pitchFamily="18" charset="0"/>
                <a:cs typeface="Times New Roman" pitchFamily="18" charset="0"/>
              </a:rPr>
              <a:t>                        </a:t>
            </a:r>
          </a:p>
          <a:p>
            <a:pPr marL="0" indent="0" algn="just">
              <a:buNone/>
            </a:pPr>
            <a:endParaRPr lang="tr-TR" sz="2000" dirty="0" smtClean="0">
              <a:latin typeface="Times New Roman" pitchFamily="18" charset="0"/>
              <a:cs typeface="Times New Roman" pitchFamily="18" charset="0"/>
            </a:endParaRPr>
          </a:p>
          <a:p>
            <a:pPr marL="0" indent="0" algn="just">
              <a:buNone/>
            </a:pPr>
            <a:r>
              <a:rPr lang="tr-TR" sz="2000" dirty="0" smtClean="0">
                <a:latin typeface="Times New Roman" pitchFamily="18" charset="0"/>
                <a:cs typeface="Times New Roman" pitchFamily="18" charset="0"/>
              </a:rPr>
              <a:t>          </a:t>
            </a:r>
            <a:r>
              <a:rPr lang="tr-TR" sz="1500" b="1" dirty="0" smtClean="0">
                <a:latin typeface="Times New Roman" pitchFamily="18" charset="0"/>
                <a:cs typeface="Times New Roman" pitchFamily="18" charset="0"/>
              </a:rPr>
              <a:t>Hatay </a:t>
            </a:r>
            <a:r>
              <a:rPr lang="tr-TR" sz="1500" b="1" dirty="0">
                <a:latin typeface="Times New Roman" pitchFamily="18" charset="0"/>
                <a:cs typeface="Times New Roman" pitchFamily="18" charset="0"/>
              </a:rPr>
              <a:t>Mozaik Müzesi </a:t>
            </a:r>
            <a:r>
              <a:rPr lang="tr-TR" sz="1500" b="1" dirty="0" smtClean="0">
                <a:latin typeface="Times New Roman" pitchFamily="18" charset="0"/>
                <a:cs typeface="Times New Roman" pitchFamily="18" charset="0"/>
              </a:rPr>
              <a:t>                                                               Beşikli Mağara</a:t>
            </a:r>
            <a:endParaRPr lang="tr-TR" sz="1500" b="1" dirty="0">
              <a:latin typeface="Times New Roman" pitchFamily="18" charset="0"/>
              <a:cs typeface="Times New Roman" pitchFamily="18" charset="0"/>
            </a:endParaRPr>
          </a:p>
        </p:txBody>
      </p:sp>
      <p:sp>
        <p:nvSpPr>
          <p:cNvPr id="5" name="Metin Yer Tutucusu 4"/>
          <p:cNvSpPr txBox="1">
            <a:spLocks/>
          </p:cNvSpPr>
          <p:nvPr/>
        </p:nvSpPr>
        <p:spPr>
          <a:xfrm>
            <a:off x="374120" y="875333"/>
            <a:ext cx="3744663" cy="288032"/>
          </a:xfrm>
          <a:prstGeom prst="rect">
            <a:avLst/>
          </a:prstGeom>
          <a:solidFill>
            <a:schemeClr val="accent1">
              <a:lumMod val="20000"/>
              <a:lumOff val="80000"/>
            </a:schemeClr>
          </a:solidFill>
          <a:ln w="15875" cap="flat" cmpd="sng"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lt1"/>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lt1"/>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lt1"/>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lt1"/>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lt1"/>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lt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lt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lt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lt1"/>
                </a:solidFill>
                <a:latin typeface="+mn-lt"/>
                <a:ea typeface="+mn-ea"/>
                <a:cs typeface="+mn-cs"/>
              </a:defRPr>
            </a:lvl9pPr>
          </a:lstStyle>
          <a:p>
            <a:pPr marL="0" indent="0">
              <a:buFont typeface="Wingdings" pitchFamily="2" charset="2"/>
              <a:buNone/>
            </a:pPr>
            <a:r>
              <a:rPr lang="tr-TR" sz="2000" b="1" dirty="0" smtClean="0">
                <a:solidFill>
                  <a:schemeClr val="tx1"/>
                </a:solidFill>
                <a:latin typeface="Times New Roman" pitchFamily="18" charset="0"/>
                <a:cs typeface="Times New Roman" pitchFamily="18" charset="0"/>
              </a:rPr>
              <a:t>Hatay Örnek Proje Konuları</a:t>
            </a:r>
            <a:endParaRPr lang="tr-TR" sz="2000" b="1" dirty="0">
              <a:solidFill>
                <a:schemeClr val="tx1"/>
              </a:solidFill>
              <a:latin typeface="Times New Roman" pitchFamily="18" charset="0"/>
              <a:cs typeface="Times New Roman" pitchFamily="18" charset="0"/>
            </a:endParaRPr>
          </a:p>
        </p:txBody>
      </p:sp>
      <p:sp>
        <p:nvSpPr>
          <p:cNvPr id="8" name="Başlık 1"/>
          <p:cNvSpPr>
            <a:spLocks noGrp="1"/>
          </p:cNvSpPr>
          <p:nvPr>
            <p:ph type="title"/>
          </p:nvPr>
        </p:nvSpPr>
        <p:spPr>
          <a:xfrm>
            <a:off x="1043608" y="-1"/>
            <a:ext cx="7344816" cy="692697"/>
          </a:xfrm>
        </p:spPr>
        <p:txBody>
          <a:bodyPr>
            <a:normAutofit fontScale="90000"/>
          </a:bodyPr>
          <a:lstStyle/>
          <a:p>
            <a:pPr algn="ctr"/>
            <a:r>
              <a:rPr lang="tr-TR" sz="2400" b="1" dirty="0" smtClean="0">
                <a:solidFill>
                  <a:schemeClr val="bg1"/>
                </a:solidFill>
                <a:latin typeface="Times New Roman" pitchFamily="18" charset="0"/>
                <a:cs typeface="Times New Roman" pitchFamily="18" charset="0"/>
              </a:rPr>
              <a:t>2015 Yılı Turizm Altyapısının Geliştirilmesi Küçük Ölçekli Altyapı Mali Destek Programı (TZKAMU)</a:t>
            </a:r>
            <a:endParaRPr lang="tr-TR" sz="2400" dirty="0">
              <a:latin typeface="Times New Roman" pitchFamily="18" charset="0"/>
              <a:cs typeface="Times New Roman" pitchFamily="18" charset="0"/>
            </a:endParaRPr>
          </a:p>
        </p:txBody>
      </p:sp>
      <p:pic>
        <p:nvPicPr>
          <p:cNvPr id="2050" name="Picture 2" descr="F:\oguz.alibekiroglu\Desktop\indir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653136"/>
            <a:ext cx="2907407" cy="17430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oguz.alibekiroglu\Desktop\images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4653136"/>
            <a:ext cx="2907407"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5510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Yer Tutucusu 4"/>
          <p:cNvSpPr>
            <a:spLocks noGrp="1"/>
          </p:cNvSpPr>
          <p:nvPr>
            <p:ph type="body" sz="half" idx="1"/>
          </p:nvPr>
        </p:nvSpPr>
        <p:spPr>
          <a:xfrm>
            <a:off x="323528" y="836712"/>
            <a:ext cx="4968552" cy="288032"/>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buNone/>
            </a:pPr>
            <a:r>
              <a:rPr lang="tr-TR" sz="2000" b="1" dirty="0" smtClean="0">
                <a:solidFill>
                  <a:schemeClr val="tx1"/>
                </a:solidFill>
                <a:latin typeface="Times New Roman" pitchFamily="18" charset="0"/>
                <a:cs typeface="Times New Roman" pitchFamily="18" charset="0"/>
              </a:rPr>
              <a:t>Kahramanmaraş Örnek Proje Konuları</a:t>
            </a:r>
            <a:endParaRPr lang="tr-TR" sz="2000" b="1" dirty="0">
              <a:solidFill>
                <a:schemeClr val="tx1"/>
              </a:solidFill>
              <a:latin typeface="Times New Roman" pitchFamily="18" charset="0"/>
              <a:cs typeface="Times New Roman" pitchFamily="18" charset="0"/>
            </a:endParaRPr>
          </a:p>
        </p:txBody>
      </p:sp>
      <p:sp>
        <p:nvSpPr>
          <p:cNvPr id="6" name="Dikdörtgen 5"/>
          <p:cNvSpPr/>
          <p:nvPr/>
        </p:nvSpPr>
        <p:spPr>
          <a:xfrm>
            <a:off x="554119" y="1556792"/>
            <a:ext cx="8064896" cy="923330"/>
          </a:xfrm>
          <a:prstGeom prst="rect">
            <a:avLst/>
          </a:prstGeom>
        </p:spPr>
        <p:txBody>
          <a:bodyPr wrap="square">
            <a:spAutoFit/>
          </a:bodyPr>
          <a:lstStyle/>
          <a:p>
            <a:pPr lvl="0"/>
            <a:endParaRPr lang="tr-TR" dirty="0"/>
          </a:p>
          <a:p>
            <a:pPr lvl="0"/>
            <a:endParaRPr lang="tr-TR" dirty="0"/>
          </a:p>
          <a:p>
            <a:pPr lvl="0"/>
            <a:endParaRPr lang="tr-TR" dirty="0"/>
          </a:p>
        </p:txBody>
      </p:sp>
      <p:sp>
        <p:nvSpPr>
          <p:cNvPr id="7" name="Dikdörtgen 6"/>
          <p:cNvSpPr/>
          <p:nvPr/>
        </p:nvSpPr>
        <p:spPr>
          <a:xfrm>
            <a:off x="266087" y="1277274"/>
            <a:ext cx="8640960" cy="5524589"/>
          </a:xfrm>
          <a:prstGeom prst="rect">
            <a:avLst/>
          </a:prstGeom>
        </p:spPr>
        <p:txBody>
          <a:bodyPr wrap="square">
            <a:spAutoFit/>
          </a:bodyPr>
          <a:lstStyle/>
          <a:p>
            <a:pPr lvl="0" algn="just"/>
            <a:endParaRPr lang="tr-TR" sz="2000" b="1" dirty="0" smtClean="0">
              <a:latin typeface="Times New Roman" pitchFamily="18" charset="0"/>
              <a:cs typeface="Times New Roman" pitchFamily="18" charset="0"/>
            </a:endParaRPr>
          </a:p>
          <a:p>
            <a:pPr lvl="0" algn="just"/>
            <a:endParaRPr lang="tr-TR" sz="2000" b="1" dirty="0">
              <a:latin typeface="Times New Roman" pitchFamily="18" charset="0"/>
              <a:cs typeface="Times New Roman" pitchFamily="18" charset="0"/>
            </a:endParaRPr>
          </a:p>
          <a:p>
            <a:pPr lvl="0" algn="just"/>
            <a:endParaRPr lang="tr-TR" sz="2000" b="1" dirty="0" smtClean="0">
              <a:latin typeface="Times New Roman" pitchFamily="18" charset="0"/>
              <a:cs typeface="Times New Roman" pitchFamily="18" charset="0"/>
            </a:endParaRPr>
          </a:p>
          <a:p>
            <a:pPr lvl="0" algn="just"/>
            <a:endParaRPr lang="tr-TR" sz="2000" b="1" dirty="0" smtClean="0">
              <a:latin typeface="Times New Roman" pitchFamily="18" charset="0"/>
              <a:cs typeface="Times New Roman" pitchFamily="18" charset="0"/>
            </a:endParaRPr>
          </a:p>
          <a:p>
            <a:pPr lvl="0" algn="just"/>
            <a:endParaRPr lang="tr-TR" sz="2000" b="1" dirty="0" smtClean="0">
              <a:latin typeface="Times New Roman" pitchFamily="18" charset="0"/>
              <a:cs typeface="Times New Roman" pitchFamily="18" charset="0"/>
            </a:endParaRPr>
          </a:p>
          <a:p>
            <a:pPr lvl="0" algn="just">
              <a:spcAft>
                <a:spcPts val="600"/>
              </a:spcAft>
            </a:pPr>
            <a:r>
              <a:rPr lang="tr-TR" sz="2000" b="1" dirty="0" smtClean="0">
                <a:latin typeface="Times New Roman" pitchFamily="18" charset="0"/>
                <a:cs typeface="Times New Roman" pitchFamily="18" charset="0"/>
              </a:rPr>
              <a:t>1. </a:t>
            </a:r>
            <a:r>
              <a:rPr lang="tr-TR" sz="2000" dirty="0" err="1">
                <a:latin typeface="Times New Roman" pitchFamily="18" charset="0"/>
                <a:cs typeface="Times New Roman" pitchFamily="18" charset="0"/>
              </a:rPr>
              <a:t>Eshab</a:t>
            </a:r>
            <a:r>
              <a:rPr lang="tr-TR" sz="2000" dirty="0">
                <a:latin typeface="Times New Roman" pitchFamily="18" charset="0"/>
                <a:cs typeface="Times New Roman" pitchFamily="18" charset="0"/>
              </a:rPr>
              <a:t>-ı </a:t>
            </a:r>
            <a:r>
              <a:rPr lang="tr-TR" sz="2000" dirty="0" err="1">
                <a:latin typeface="Times New Roman" pitchFamily="18" charset="0"/>
                <a:cs typeface="Times New Roman" pitchFamily="18" charset="0"/>
              </a:rPr>
              <a:t>Kehf</a:t>
            </a:r>
            <a:r>
              <a:rPr lang="tr-TR" sz="2000" dirty="0">
                <a:latin typeface="Times New Roman" pitchFamily="18" charset="0"/>
                <a:cs typeface="Times New Roman" pitchFamily="18" charset="0"/>
              </a:rPr>
              <a:t> Külliyesi’ndeki fiziki altyapı eksikliklerinin tamamlanarak ulusal ve uluslararası tur programlarında yer almalarının sağlanması,</a:t>
            </a:r>
          </a:p>
          <a:p>
            <a:pPr algn="just"/>
            <a:r>
              <a:rPr lang="tr-TR" sz="2000" b="1" dirty="0" smtClean="0">
                <a:latin typeface="Times New Roman" pitchFamily="18" charset="0"/>
                <a:cs typeface="Times New Roman" pitchFamily="18" charset="0"/>
              </a:rPr>
              <a:t>2</a:t>
            </a:r>
            <a:r>
              <a:rPr lang="tr-TR" sz="2000" b="1" dirty="0">
                <a:latin typeface="Times New Roman" pitchFamily="18" charset="0"/>
                <a:cs typeface="Times New Roman" pitchFamily="18" charset="0"/>
              </a:rPr>
              <a:t>. </a:t>
            </a:r>
            <a:r>
              <a:rPr lang="tr-TR" sz="2000" dirty="0">
                <a:latin typeface="Times New Roman" pitchFamily="18" charset="0"/>
                <a:cs typeface="Times New Roman" pitchFamily="18" charset="0"/>
              </a:rPr>
              <a:t>Kahramanmaraş’taki tarihi çarşıların (Kapalı Çarşı, Bakırcılar Çarşısı, Saraçhane Çarşısı vb.) çevre düzenleme çalışmaları yapılarak, özgün el sanatları sergi ve satışı merkezi, alışveriş mekânları olarak düzenlemelerinin yapılması ve/veya sunulan hizmetlerin kalitesinin artırılması</a:t>
            </a:r>
            <a:r>
              <a:rPr lang="tr-TR" sz="2000" dirty="0" smtClean="0">
                <a:latin typeface="Times New Roman" pitchFamily="18" charset="0"/>
                <a:cs typeface="Times New Roman" pitchFamily="18" charset="0"/>
              </a:rPr>
              <a:t>, </a:t>
            </a:r>
            <a:endParaRPr lang="tr-TR" sz="2000" dirty="0">
              <a:latin typeface="Times New Roman" pitchFamily="18" charset="0"/>
              <a:cs typeface="Times New Roman" pitchFamily="18" charset="0"/>
            </a:endParaRPr>
          </a:p>
          <a:p>
            <a:pPr lvl="0" algn="just"/>
            <a:endParaRPr lang="tr-TR" sz="2000" dirty="0">
              <a:latin typeface="Times New Roman" pitchFamily="18" charset="0"/>
              <a:cs typeface="Times New Roman" pitchFamily="18" charset="0"/>
            </a:endParaRPr>
          </a:p>
          <a:p>
            <a:pPr lvl="0" algn="just"/>
            <a:endParaRPr lang="tr-TR" sz="2000" dirty="0" smtClean="0">
              <a:latin typeface="Times New Roman" pitchFamily="18" charset="0"/>
              <a:cs typeface="Times New Roman" pitchFamily="18" charset="0"/>
            </a:endParaRPr>
          </a:p>
          <a:p>
            <a:pPr lvl="0" algn="just"/>
            <a:endParaRPr lang="tr-TR" sz="2000" dirty="0">
              <a:latin typeface="Times New Roman" pitchFamily="18" charset="0"/>
              <a:cs typeface="Times New Roman" pitchFamily="18" charset="0"/>
            </a:endParaRPr>
          </a:p>
          <a:p>
            <a:pPr lvl="0" algn="just"/>
            <a:r>
              <a:rPr lang="tr-TR" sz="2000" dirty="0" smtClean="0">
                <a:latin typeface="Times New Roman" pitchFamily="18" charset="0"/>
                <a:cs typeface="Times New Roman" pitchFamily="18" charset="0"/>
              </a:rPr>
              <a:t>					</a:t>
            </a:r>
            <a:endParaRPr lang="tr-TR" sz="2000" dirty="0">
              <a:latin typeface="Times New Roman" pitchFamily="18" charset="0"/>
              <a:cs typeface="Times New Roman" pitchFamily="18" charset="0"/>
            </a:endParaRPr>
          </a:p>
          <a:p>
            <a:pPr lvl="0" algn="just"/>
            <a:endParaRPr lang="tr-TR" sz="2000" b="1" dirty="0" smtClean="0">
              <a:latin typeface="Times New Roman" pitchFamily="18" charset="0"/>
              <a:cs typeface="Times New Roman" pitchFamily="18" charset="0"/>
            </a:endParaRPr>
          </a:p>
          <a:p>
            <a:pPr lvl="0" algn="just"/>
            <a:r>
              <a:rPr lang="tr-TR" sz="1400" b="1" dirty="0" smtClean="0">
                <a:latin typeface="Times New Roman" pitchFamily="18" charset="0"/>
                <a:cs typeface="Times New Roman" pitchFamily="18" charset="0"/>
              </a:rPr>
              <a:t>                </a:t>
            </a:r>
          </a:p>
          <a:p>
            <a:pPr lvl="0" algn="just"/>
            <a:r>
              <a:rPr lang="tr-TR" sz="1400" b="1" dirty="0">
                <a:latin typeface="Times New Roman" pitchFamily="18" charset="0"/>
                <a:cs typeface="Times New Roman" pitchFamily="18" charset="0"/>
              </a:rPr>
              <a:t>	</a:t>
            </a:r>
            <a:r>
              <a:rPr lang="tr-TR" sz="1400" b="1" dirty="0" smtClean="0">
                <a:latin typeface="Times New Roman" pitchFamily="18" charset="0"/>
                <a:cs typeface="Times New Roman" pitchFamily="18" charset="0"/>
              </a:rPr>
              <a:t>           </a:t>
            </a:r>
            <a:r>
              <a:rPr lang="tr-TR" sz="1400" b="1" dirty="0" err="1" smtClean="0">
                <a:latin typeface="Times New Roman" pitchFamily="18" charset="0"/>
                <a:cs typeface="Times New Roman" pitchFamily="18" charset="0"/>
              </a:rPr>
              <a:t>Eshab</a:t>
            </a:r>
            <a:r>
              <a:rPr lang="tr-TR" sz="1400" b="1" dirty="0" smtClean="0">
                <a:latin typeface="Times New Roman" pitchFamily="18" charset="0"/>
                <a:cs typeface="Times New Roman" pitchFamily="18" charset="0"/>
              </a:rPr>
              <a:t>-ı </a:t>
            </a:r>
            <a:r>
              <a:rPr lang="tr-TR" sz="1400" b="1" dirty="0" err="1" smtClean="0">
                <a:latin typeface="Times New Roman" pitchFamily="18" charset="0"/>
                <a:cs typeface="Times New Roman" pitchFamily="18" charset="0"/>
              </a:rPr>
              <a:t>Kehf</a:t>
            </a:r>
            <a:r>
              <a:rPr lang="tr-TR" sz="1400" b="1" dirty="0" smtClean="0">
                <a:latin typeface="Times New Roman" pitchFamily="18" charset="0"/>
                <a:cs typeface="Times New Roman" pitchFamily="18" charset="0"/>
              </a:rPr>
              <a:t>			        Tarihi Çarşılar</a:t>
            </a:r>
            <a:endParaRPr lang="tr-TR" sz="1400" b="1" dirty="0">
              <a:latin typeface="Times New Roman" pitchFamily="18" charset="0"/>
              <a:cs typeface="Times New Roman" pitchFamily="18" charset="0"/>
            </a:endParaRPr>
          </a:p>
        </p:txBody>
      </p:sp>
      <p:sp>
        <p:nvSpPr>
          <p:cNvPr id="8" name="Dikdörtgen 7"/>
          <p:cNvSpPr/>
          <p:nvPr/>
        </p:nvSpPr>
        <p:spPr>
          <a:xfrm>
            <a:off x="405194" y="1337467"/>
            <a:ext cx="8477628" cy="1290178"/>
          </a:xfrm>
          <a:prstGeom prst="rect">
            <a:avLst/>
          </a:prstGeom>
          <a:solidFill>
            <a:schemeClr val="accent1">
              <a:lumMod val="60000"/>
              <a:lumOff val="40000"/>
            </a:schemeClr>
          </a:solidFill>
          <a:ln>
            <a:noFill/>
          </a:ln>
          <a:effectLst>
            <a:glow rad="635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tr-TR" sz="2000" b="1" dirty="0" smtClean="0">
                <a:solidFill>
                  <a:schemeClr val="tx1"/>
                </a:solidFill>
                <a:latin typeface="Times New Roman" pitchFamily="18" charset="0"/>
                <a:cs typeface="Times New Roman" pitchFamily="18" charset="0"/>
              </a:rPr>
              <a:t>Öncelik 1: </a:t>
            </a:r>
            <a:r>
              <a:rPr lang="tr-TR" sz="2000" dirty="0" smtClean="0">
                <a:solidFill>
                  <a:schemeClr val="tx1"/>
                </a:solidFill>
                <a:latin typeface="Times New Roman" pitchFamily="18" charset="0"/>
                <a:cs typeface="Times New Roman" pitchFamily="18" charset="0"/>
              </a:rPr>
              <a:t>Turizm </a:t>
            </a:r>
            <a:r>
              <a:rPr lang="tr-TR" sz="2000" dirty="0">
                <a:solidFill>
                  <a:schemeClr val="tx1"/>
                </a:solidFill>
                <a:latin typeface="Times New Roman" pitchFamily="18" charset="0"/>
                <a:cs typeface="Times New Roman" pitchFamily="18" charset="0"/>
              </a:rPr>
              <a:t>sektöründe fiziki, beşeri, teknolojik ve kurumsal altyapının </a:t>
            </a:r>
            <a:r>
              <a:rPr lang="tr-TR" sz="2000" dirty="0" smtClean="0">
                <a:solidFill>
                  <a:schemeClr val="tx1"/>
                </a:solidFill>
                <a:latin typeface="Times New Roman" pitchFamily="18" charset="0"/>
                <a:cs typeface="Times New Roman" pitchFamily="18" charset="0"/>
              </a:rPr>
              <a:t>iyileştirilmesi</a:t>
            </a:r>
          </a:p>
          <a:p>
            <a:pPr algn="just"/>
            <a:r>
              <a:rPr lang="tr-TR" sz="2000" b="1" dirty="0" smtClean="0">
                <a:solidFill>
                  <a:schemeClr val="tx1"/>
                </a:solidFill>
                <a:latin typeface="Times New Roman" pitchFamily="18" charset="0"/>
                <a:cs typeface="Times New Roman" pitchFamily="18" charset="0"/>
              </a:rPr>
              <a:t>Öncelik 2:</a:t>
            </a:r>
            <a:r>
              <a:rPr lang="tr-TR" sz="2000" dirty="0" smtClean="0">
                <a:solidFill>
                  <a:schemeClr val="tx1"/>
                </a:solidFill>
                <a:latin typeface="Times New Roman" pitchFamily="18" charset="0"/>
                <a:cs typeface="Times New Roman" pitchFamily="18" charset="0"/>
              </a:rPr>
              <a:t> Turizmin çeşitlendirilmesi ve alternatif turizm olanaklarının artırılması</a:t>
            </a:r>
          </a:p>
          <a:p>
            <a:pPr algn="ctr"/>
            <a:endParaRPr lang="tr-TR" sz="2000" dirty="0">
              <a:solidFill>
                <a:schemeClr val="tx1"/>
              </a:solidFill>
              <a:latin typeface="Times New Roman" pitchFamily="18" charset="0"/>
              <a:cs typeface="Times New Roman" pitchFamily="18" charset="0"/>
            </a:endParaRPr>
          </a:p>
          <a:p>
            <a:pPr algn="ctr"/>
            <a:r>
              <a:rPr lang="tr-TR" sz="2000" dirty="0" smtClean="0"/>
              <a:t>  </a:t>
            </a:r>
            <a:endParaRPr lang="tr-TR" sz="2000" dirty="0"/>
          </a:p>
        </p:txBody>
      </p:sp>
      <p:sp>
        <p:nvSpPr>
          <p:cNvPr id="10" name="Başlık 1"/>
          <p:cNvSpPr>
            <a:spLocks noGrp="1"/>
          </p:cNvSpPr>
          <p:nvPr>
            <p:ph type="title"/>
          </p:nvPr>
        </p:nvSpPr>
        <p:spPr>
          <a:xfrm>
            <a:off x="1043608" y="-1"/>
            <a:ext cx="7344816" cy="692697"/>
          </a:xfrm>
        </p:spPr>
        <p:txBody>
          <a:bodyPr>
            <a:normAutofit fontScale="90000"/>
          </a:bodyPr>
          <a:lstStyle/>
          <a:p>
            <a:pPr algn="ctr"/>
            <a:r>
              <a:rPr lang="tr-TR" sz="2400" b="1" dirty="0" smtClean="0">
                <a:solidFill>
                  <a:schemeClr val="bg1"/>
                </a:solidFill>
                <a:latin typeface="Times New Roman" pitchFamily="18" charset="0"/>
                <a:cs typeface="Times New Roman" pitchFamily="18" charset="0"/>
              </a:rPr>
              <a:t>2015 Yılı Turizm Altyapısının Geliştirilmesi Küçük Ölçekli Altyapı Mali Destek Programı (TZKAMU)</a:t>
            </a:r>
            <a:endParaRPr lang="tr-TR" sz="2400" dirty="0">
              <a:latin typeface="Times New Roman" pitchFamily="18" charset="0"/>
              <a:cs typeface="Times New Roman" pitchFamily="18" charset="0"/>
            </a:endParaRPr>
          </a:p>
        </p:txBody>
      </p:sp>
      <p:pic>
        <p:nvPicPr>
          <p:cNvPr id="1026" name="Picture 2" descr="F:\oguz.alibekiroglu\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4797152"/>
            <a:ext cx="2628900"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F:\oguz.alibekiroglu\Desktop\images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791523"/>
            <a:ext cx="2628900"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7581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half" idx="1"/>
          </p:nvPr>
        </p:nvSpPr>
        <p:spPr>
          <a:xfrm>
            <a:off x="323528" y="836712"/>
            <a:ext cx="8712968" cy="6021288"/>
          </a:xfrm>
        </p:spPr>
        <p:txBody>
          <a:bodyPr>
            <a:normAutofit fontScale="85000" lnSpcReduction="20000"/>
          </a:bodyPr>
          <a:lstStyle/>
          <a:p>
            <a:pPr marL="0" indent="0" algn="just">
              <a:spcBef>
                <a:spcPts val="0"/>
              </a:spcBef>
              <a:buClrTx/>
              <a:buNone/>
            </a:pPr>
            <a:endParaRPr lang="tr-TR" sz="2000" b="1" dirty="0" smtClean="0">
              <a:solidFill>
                <a:prstClr val="black"/>
              </a:solidFill>
              <a:latin typeface="Times New Roman" pitchFamily="18" charset="0"/>
              <a:cs typeface="Times New Roman" pitchFamily="18" charset="0"/>
            </a:endParaRPr>
          </a:p>
          <a:p>
            <a:pPr marL="0" lvl="0" indent="0" algn="just">
              <a:spcBef>
                <a:spcPts val="0"/>
              </a:spcBef>
              <a:spcAft>
                <a:spcPts val="600"/>
              </a:spcAft>
              <a:buClrTx/>
              <a:buNone/>
            </a:pPr>
            <a:endParaRPr lang="tr-TR" sz="2000" b="1" dirty="0" smtClean="0">
              <a:solidFill>
                <a:prstClr val="black"/>
              </a:solidFill>
              <a:latin typeface="Times New Roman" pitchFamily="18" charset="0"/>
              <a:cs typeface="Times New Roman" pitchFamily="18" charset="0"/>
            </a:endParaRPr>
          </a:p>
          <a:p>
            <a:pPr marL="0" lvl="0" indent="0" algn="just">
              <a:spcBef>
                <a:spcPts val="0"/>
              </a:spcBef>
              <a:spcAft>
                <a:spcPts val="600"/>
              </a:spcAft>
              <a:buClrTx/>
              <a:buNone/>
            </a:pPr>
            <a:r>
              <a:rPr lang="tr-TR" sz="2000" b="1" dirty="0" smtClean="0">
                <a:solidFill>
                  <a:prstClr val="black"/>
                </a:solidFill>
                <a:latin typeface="Times New Roman" pitchFamily="18" charset="0"/>
                <a:cs typeface="Times New Roman" pitchFamily="18" charset="0"/>
              </a:rPr>
              <a:t>3. </a:t>
            </a:r>
            <a:r>
              <a:rPr lang="tr-TR" sz="2400" dirty="0">
                <a:latin typeface="Times New Roman" pitchFamily="18" charset="0"/>
                <a:cs typeface="Times New Roman" pitchFamily="18" charset="0"/>
              </a:rPr>
              <a:t>Kahramanmaraş </a:t>
            </a:r>
            <a:r>
              <a:rPr lang="tr-TR" sz="2400" dirty="0" err="1">
                <a:latin typeface="Times New Roman" pitchFamily="18" charset="0"/>
                <a:cs typeface="Times New Roman" pitchFamily="18" charset="0"/>
              </a:rPr>
              <a:t>Germenicia</a:t>
            </a:r>
            <a:r>
              <a:rPr lang="tr-TR" sz="2400" dirty="0">
                <a:latin typeface="Times New Roman" pitchFamily="18" charset="0"/>
                <a:cs typeface="Times New Roman" pitchFamily="18" charset="0"/>
              </a:rPr>
              <a:t> Antik Kenti, Kent Kurtuluş Müzesi, Kahramanmaraş </a:t>
            </a:r>
            <a:r>
              <a:rPr lang="tr-TR" sz="2400" dirty="0" smtClean="0">
                <a:latin typeface="Times New Roman" pitchFamily="18" charset="0"/>
                <a:cs typeface="Times New Roman" pitchFamily="18" charset="0"/>
              </a:rPr>
              <a:t>Kalesi gibi alanların </a:t>
            </a:r>
            <a:r>
              <a:rPr lang="tr-TR" sz="2400" dirty="0">
                <a:latin typeface="Times New Roman" pitchFamily="18" charset="0"/>
                <a:cs typeface="Times New Roman" pitchFamily="18" charset="0"/>
              </a:rPr>
              <a:t>fiziksel altyapılarının iyileştirilmesi, </a:t>
            </a:r>
            <a:r>
              <a:rPr lang="tr-TR" sz="2400" dirty="0" smtClean="0">
                <a:latin typeface="Times New Roman" pitchFamily="18" charset="0"/>
                <a:cs typeface="Times New Roman" pitchFamily="18" charset="0"/>
              </a:rPr>
              <a:t>yabancı </a:t>
            </a:r>
            <a:r>
              <a:rPr lang="tr-TR" sz="2400" dirty="0">
                <a:latin typeface="Times New Roman" pitchFamily="18" charset="0"/>
                <a:cs typeface="Times New Roman" pitchFamily="18" charset="0"/>
              </a:rPr>
              <a:t>dillerde bilgilendirici teknolojik altyapının kurulması ve dezavantajlı grupların ziyaretlerini kolaylaştıracak fiziksel ve teknolojik altyapıların geliştirilmesi,</a:t>
            </a:r>
          </a:p>
          <a:p>
            <a:pPr marL="0" lvl="0" indent="0" algn="just">
              <a:spcAft>
                <a:spcPts val="600"/>
              </a:spcAft>
              <a:buNone/>
            </a:pPr>
            <a:r>
              <a:rPr lang="tr-TR" sz="2400" b="1" dirty="0" smtClean="0">
                <a:latin typeface="Times New Roman" pitchFamily="18" charset="0"/>
                <a:cs typeface="Times New Roman" pitchFamily="18" charset="0"/>
              </a:rPr>
              <a:t>4</a:t>
            </a:r>
            <a:r>
              <a:rPr lang="tr-TR" sz="2400" dirty="0" smtClean="0">
                <a:latin typeface="Times New Roman" pitchFamily="18" charset="0"/>
                <a:cs typeface="Times New Roman" pitchFamily="18" charset="0"/>
              </a:rPr>
              <a:t>. </a:t>
            </a:r>
            <a:r>
              <a:rPr lang="tr-TR" sz="2400" dirty="0">
                <a:latin typeface="Times New Roman" pitchFamily="18" charset="0"/>
                <a:cs typeface="Times New Roman" pitchFamily="18" charset="0"/>
              </a:rPr>
              <a:t>İl merkezlerinde turizm danışma ofislerinin kurulması ve mevcut ofislerin kente gelen yerli ve yabancı turistlerin ihtiyaç duydukları her türlü bilgi, belge, tanıtıcı broşür vb. görselleri temin edebilecekleri altyapı ve donanımlarının geliştirilmesi,</a:t>
            </a:r>
          </a:p>
          <a:p>
            <a:pPr marL="0" indent="0" algn="just">
              <a:spcBef>
                <a:spcPts val="0"/>
              </a:spcBef>
              <a:spcAft>
                <a:spcPts val="600"/>
              </a:spcAft>
              <a:buClrTx/>
              <a:buNone/>
            </a:pPr>
            <a:r>
              <a:rPr lang="tr-TR" sz="2400" b="1" dirty="0" smtClean="0">
                <a:latin typeface="Times New Roman" pitchFamily="18" charset="0"/>
                <a:cs typeface="Times New Roman" pitchFamily="18" charset="0"/>
              </a:rPr>
              <a:t>5</a:t>
            </a:r>
            <a:r>
              <a:rPr lang="tr-TR" sz="2400" dirty="0">
                <a:latin typeface="Times New Roman" pitchFamily="18" charset="0"/>
                <a:cs typeface="Times New Roman" pitchFamily="18" charset="0"/>
              </a:rPr>
              <a:t>. Kahramanmaraş’ta Elbistan Pınarbaşı bölgesi, Yavşan, </a:t>
            </a:r>
            <a:r>
              <a:rPr lang="tr-TR" sz="2400" dirty="0" err="1" smtClean="0">
                <a:latin typeface="Times New Roman" pitchFamily="18" charset="0"/>
                <a:cs typeface="Times New Roman" pitchFamily="18" charset="0"/>
              </a:rPr>
              <a:t>Başkonuş</a:t>
            </a:r>
            <a:r>
              <a:rPr lang="tr-TR" sz="2400" dirty="0" smtClean="0">
                <a:latin typeface="Times New Roman" pitchFamily="18" charset="0"/>
                <a:cs typeface="Times New Roman" pitchFamily="18" charset="0"/>
              </a:rPr>
              <a:t> Yaylaları, Nurhak </a:t>
            </a:r>
            <a:r>
              <a:rPr lang="tr-TR" sz="2400" dirty="0">
                <a:latin typeface="Times New Roman" pitchFamily="18" charset="0"/>
                <a:cs typeface="Times New Roman" pitchFamily="18" charset="0"/>
              </a:rPr>
              <a:t>Dağı, </a:t>
            </a:r>
            <a:r>
              <a:rPr lang="tr-TR" sz="2400" dirty="0" err="1">
                <a:latin typeface="Times New Roman" pitchFamily="18" charset="0"/>
                <a:cs typeface="Times New Roman" pitchFamily="18" charset="0"/>
              </a:rPr>
              <a:t>Kılavuzlu</a:t>
            </a:r>
            <a:r>
              <a:rPr lang="tr-TR" sz="2400" dirty="0">
                <a:latin typeface="Times New Roman" pitchFamily="18" charset="0"/>
                <a:cs typeface="Times New Roman" pitchFamily="18" charset="0"/>
              </a:rPr>
              <a:t>, </a:t>
            </a:r>
            <a:r>
              <a:rPr lang="tr-TR" sz="2400" dirty="0" smtClean="0">
                <a:latin typeface="Times New Roman" pitchFamily="18" charset="0"/>
                <a:cs typeface="Times New Roman" pitchFamily="18" charset="0"/>
              </a:rPr>
              <a:t>Sır, </a:t>
            </a:r>
            <a:r>
              <a:rPr lang="tr-TR" sz="2400" dirty="0" err="1">
                <a:latin typeface="Times New Roman" pitchFamily="18" charset="0"/>
                <a:cs typeface="Times New Roman" pitchFamily="18" charset="0"/>
              </a:rPr>
              <a:t>Menzelet</a:t>
            </a:r>
            <a:r>
              <a:rPr lang="tr-TR" sz="2400" dirty="0">
                <a:latin typeface="Times New Roman" pitchFamily="18" charset="0"/>
                <a:cs typeface="Times New Roman" pitchFamily="18" charset="0"/>
              </a:rPr>
              <a:t> </a:t>
            </a:r>
            <a:r>
              <a:rPr lang="tr-TR" sz="2400" dirty="0" smtClean="0">
                <a:latin typeface="Times New Roman" pitchFamily="18" charset="0"/>
                <a:cs typeface="Times New Roman" pitchFamily="18" charset="0"/>
              </a:rPr>
              <a:t>Barajları </a:t>
            </a:r>
            <a:r>
              <a:rPr lang="tr-TR" sz="2400" dirty="0">
                <a:latin typeface="Times New Roman" pitchFamily="18" charset="0"/>
                <a:cs typeface="Times New Roman" pitchFamily="18" charset="0"/>
              </a:rPr>
              <a:t>ve Döngel Vadisi ve Mağaraları gibi </a:t>
            </a:r>
            <a:r>
              <a:rPr lang="tr-TR" sz="2400" dirty="0" smtClean="0">
                <a:latin typeface="Times New Roman" pitchFamily="18" charset="0"/>
                <a:cs typeface="Times New Roman" pitchFamily="18" charset="0"/>
              </a:rPr>
              <a:t>alanlarda doğa turizmine yönelik altyapının geliştirilmesi, karavan </a:t>
            </a:r>
            <a:r>
              <a:rPr lang="tr-TR" sz="2400" dirty="0">
                <a:latin typeface="Times New Roman" pitchFamily="18" charset="0"/>
                <a:cs typeface="Times New Roman" pitchFamily="18" charset="0"/>
              </a:rPr>
              <a:t>park alanlarının oluşturulması, </a:t>
            </a:r>
            <a:r>
              <a:rPr lang="tr-TR" sz="2400" dirty="0" smtClean="0">
                <a:latin typeface="Times New Roman" pitchFamily="18" charset="0"/>
                <a:cs typeface="Times New Roman" pitchFamily="18" charset="0"/>
              </a:rPr>
              <a:t>peyzaj </a:t>
            </a:r>
            <a:r>
              <a:rPr lang="tr-TR" sz="2400" dirty="0">
                <a:latin typeface="Times New Roman" pitchFamily="18" charset="0"/>
                <a:cs typeface="Times New Roman" pitchFamily="18" charset="0"/>
              </a:rPr>
              <a:t>ve rekreasyon çalışmalarının </a:t>
            </a:r>
            <a:r>
              <a:rPr lang="tr-TR" sz="2400" dirty="0" smtClean="0">
                <a:latin typeface="Times New Roman" pitchFamily="18" charset="0"/>
                <a:cs typeface="Times New Roman" pitchFamily="18" charset="0"/>
              </a:rPr>
              <a:t>gerçekleştirilmesi,</a:t>
            </a:r>
            <a:endParaRPr lang="tr-TR" sz="2400" dirty="0">
              <a:latin typeface="Times New Roman" pitchFamily="18" charset="0"/>
              <a:cs typeface="Times New Roman" pitchFamily="18" charset="0"/>
            </a:endParaRPr>
          </a:p>
          <a:p>
            <a:pPr marL="0" lvl="0" indent="0" algn="just">
              <a:spcBef>
                <a:spcPts val="0"/>
              </a:spcBef>
              <a:buClrTx/>
              <a:buNone/>
            </a:pPr>
            <a:r>
              <a:rPr lang="tr-TR" sz="2000" dirty="0" smtClean="0">
                <a:latin typeface="Times New Roman" pitchFamily="18" charset="0"/>
                <a:cs typeface="Times New Roman" pitchFamily="18" charset="0"/>
              </a:rPr>
              <a:t> </a:t>
            </a:r>
            <a:endParaRPr lang="tr-TR" sz="2000" dirty="0">
              <a:latin typeface="Times New Roman" pitchFamily="18" charset="0"/>
              <a:cs typeface="Times New Roman" pitchFamily="18" charset="0"/>
            </a:endParaRPr>
          </a:p>
          <a:p>
            <a:pPr marL="0" indent="0" algn="just">
              <a:spcBef>
                <a:spcPts val="0"/>
              </a:spcBef>
              <a:buClrTx/>
              <a:buNone/>
            </a:pPr>
            <a:endParaRPr lang="tr-TR" sz="2000" dirty="0" smtClean="0">
              <a:latin typeface="Times New Roman" pitchFamily="18" charset="0"/>
              <a:cs typeface="Times New Roman" pitchFamily="18" charset="0"/>
            </a:endParaRPr>
          </a:p>
          <a:p>
            <a:pPr marL="0" lvl="0" indent="0" algn="just">
              <a:spcBef>
                <a:spcPts val="0"/>
              </a:spcBef>
              <a:buClrTx/>
              <a:buNone/>
            </a:pPr>
            <a:r>
              <a:rPr lang="tr-TR" sz="2000" dirty="0" smtClean="0">
                <a:solidFill>
                  <a:prstClr val="black"/>
                </a:solidFill>
                <a:latin typeface="Times New Roman" pitchFamily="18" charset="0"/>
                <a:cs typeface="Times New Roman" pitchFamily="18" charset="0"/>
              </a:rPr>
              <a:t>			      </a:t>
            </a:r>
          </a:p>
          <a:p>
            <a:pPr marL="0" lvl="0" indent="0" algn="just">
              <a:spcBef>
                <a:spcPts val="0"/>
              </a:spcBef>
              <a:buClrTx/>
              <a:buNone/>
            </a:pPr>
            <a:r>
              <a:rPr lang="tr-TR" sz="2000" b="1" dirty="0">
                <a:solidFill>
                  <a:prstClr val="black"/>
                </a:solidFill>
                <a:latin typeface="Times New Roman" pitchFamily="18" charset="0"/>
                <a:cs typeface="Times New Roman" pitchFamily="18" charset="0"/>
              </a:rPr>
              <a:t>	</a:t>
            </a:r>
            <a:r>
              <a:rPr lang="tr-TR" sz="2000" b="1" dirty="0" smtClean="0">
                <a:solidFill>
                  <a:prstClr val="black"/>
                </a:solidFill>
                <a:latin typeface="Times New Roman" pitchFamily="18" charset="0"/>
                <a:cs typeface="Times New Roman" pitchFamily="18" charset="0"/>
              </a:rPr>
              <a:t>		     </a:t>
            </a:r>
            <a:r>
              <a:rPr lang="tr-TR" sz="1900" b="1" dirty="0" err="1" smtClean="0">
                <a:solidFill>
                  <a:prstClr val="black"/>
                </a:solidFill>
                <a:latin typeface="Times New Roman" pitchFamily="18" charset="0"/>
                <a:cs typeface="Times New Roman" pitchFamily="18" charset="0"/>
              </a:rPr>
              <a:t>Germenicia</a:t>
            </a:r>
            <a:r>
              <a:rPr lang="tr-TR" sz="1900" b="1" dirty="0" smtClean="0">
                <a:solidFill>
                  <a:prstClr val="black"/>
                </a:solidFill>
                <a:latin typeface="Times New Roman" pitchFamily="18" charset="0"/>
                <a:cs typeface="Times New Roman" pitchFamily="18" charset="0"/>
              </a:rPr>
              <a:t> Mozaikleri</a:t>
            </a:r>
          </a:p>
          <a:p>
            <a:pPr marL="0" lvl="0" indent="0" algn="just">
              <a:spcBef>
                <a:spcPts val="0"/>
              </a:spcBef>
              <a:buClrTx/>
              <a:buNone/>
            </a:pPr>
            <a:endParaRPr lang="tr-TR" sz="2000" dirty="0" smtClean="0">
              <a:solidFill>
                <a:prstClr val="black"/>
              </a:solidFill>
              <a:latin typeface="Times New Roman" pitchFamily="18" charset="0"/>
              <a:cs typeface="Times New Roman" pitchFamily="18" charset="0"/>
            </a:endParaRPr>
          </a:p>
          <a:p>
            <a:pPr marL="0" lvl="0" indent="0" algn="just">
              <a:spcBef>
                <a:spcPts val="0"/>
              </a:spcBef>
              <a:buClrTx/>
              <a:buNone/>
            </a:pPr>
            <a:endParaRPr lang="tr-TR" sz="2000" dirty="0">
              <a:solidFill>
                <a:prstClr val="black"/>
              </a:solidFill>
              <a:latin typeface="Times New Roman" pitchFamily="18" charset="0"/>
              <a:cs typeface="Times New Roman" pitchFamily="18" charset="0"/>
            </a:endParaRPr>
          </a:p>
          <a:p>
            <a:pPr marL="0" lvl="0" indent="0" algn="just">
              <a:spcBef>
                <a:spcPts val="0"/>
              </a:spcBef>
              <a:buClrTx/>
              <a:buNone/>
            </a:pPr>
            <a:endParaRPr lang="tr-TR" sz="1400" b="1" dirty="0" smtClean="0">
              <a:solidFill>
                <a:prstClr val="black"/>
              </a:solidFill>
              <a:latin typeface="Times New Roman" pitchFamily="18" charset="0"/>
              <a:cs typeface="Times New Roman" pitchFamily="18" charset="0"/>
            </a:endParaRPr>
          </a:p>
          <a:p>
            <a:pPr marL="0" lvl="0" indent="0" algn="just">
              <a:spcBef>
                <a:spcPts val="0"/>
              </a:spcBef>
              <a:buClrTx/>
              <a:buNone/>
            </a:pPr>
            <a:endParaRPr lang="tr-TR" sz="1400" b="1" dirty="0">
              <a:solidFill>
                <a:prstClr val="black"/>
              </a:solidFill>
              <a:latin typeface="Times New Roman" pitchFamily="18" charset="0"/>
              <a:cs typeface="Times New Roman" pitchFamily="18" charset="0"/>
            </a:endParaRPr>
          </a:p>
          <a:p>
            <a:pPr marL="0" lvl="0" indent="0" algn="just">
              <a:spcBef>
                <a:spcPts val="0"/>
              </a:spcBef>
              <a:buClrTx/>
              <a:buNone/>
            </a:pPr>
            <a:endParaRPr lang="tr-TR" sz="1400" b="1" dirty="0" smtClean="0">
              <a:solidFill>
                <a:prstClr val="black"/>
              </a:solidFill>
              <a:latin typeface="Times New Roman" pitchFamily="18" charset="0"/>
              <a:cs typeface="Times New Roman" pitchFamily="18" charset="0"/>
            </a:endParaRPr>
          </a:p>
          <a:p>
            <a:pPr marL="0" lvl="0" indent="0" algn="just">
              <a:spcBef>
                <a:spcPts val="0"/>
              </a:spcBef>
              <a:buClrTx/>
              <a:buNone/>
            </a:pPr>
            <a:endParaRPr lang="tr-TR" sz="1400" b="1" dirty="0">
              <a:solidFill>
                <a:prstClr val="black"/>
              </a:solidFill>
              <a:latin typeface="Times New Roman" pitchFamily="18" charset="0"/>
              <a:cs typeface="Times New Roman" pitchFamily="18" charset="0"/>
            </a:endParaRPr>
          </a:p>
          <a:p>
            <a:pPr marL="0" lvl="0" indent="0" algn="just">
              <a:spcBef>
                <a:spcPts val="0"/>
              </a:spcBef>
              <a:buClrTx/>
              <a:buNone/>
            </a:pPr>
            <a:r>
              <a:rPr lang="tr-TR" sz="1400" b="1" dirty="0" smtClean="0">
                <a:solidFill>
                  <a:prstClr val="black"/>
                </a:solidFill>
                <a:latin typeface="Times New Roman" pitchFamily="18" charset="0"/>
                <a:cs typeface="Times New Roman" pitchFamily="18" charset="0"/>
              </a:rPr>
              <a:t>			</a:t>
            </a:r>
            <a:endParaRPr lang="tr-TR" sz="1400" b="1" dirty="0">
              <a:solidFill>
                <a:prstClr val="black"/>
              </a:solidFill>
              <a:latin typeface="Times New Roman" pitchFamily="18" charset="0"/>
              <a:cs typeface="Times New Roman" pitchFamily="18" charset="0"/>
            </a:endParaRPr>
          </a:p>
        </p:txBody>
      </p:sp>
      <p:sp>
        <p:nvSpPr>
          <p:cNvPr id="5" name="Metin Yer Tutucusu 4"/>
          <p:cNvSpPr txBox="1">
            <a:spLocks/>
          </p:cNvSpPr>
          <p:nvPr/>
        </p:nvSpPr>
        <p:spPr>
          <a:xfrm>
            <a:off x="374120" y="908720"/>
            <a:ext cx="4989968" cy="288032"/>
          </a:xfrm>
          <a:prstGeom prst="rect">
            <a:avLst/>
          </a:prstGeom>
          <a:solidFill>
            <a:schemeClr val="accent1">
              <a:lumMod val="20000"/>
              <a:lumOff val="80000"/>
            </a:schemeClr>
          </a:solidFill>
          <a:ln w="15875" cap="flat" cmpd="sng"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lt1"/>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lt1"/>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lt1"/>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lt1"/>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lt1"/>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lt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lt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lt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lt1"/>
                </a:solidFill>
                <a:latin typeface="+mn-lt"/>
                <a:ea typeface="+mn-ea"/>
                <a:cs typeface="+mn-cs"/>
              </a:defRPr>
            </a:lvl9pPr>
          </a:lstStyle>
          <a:p>
            <a:pPr marL="0" indent="0">
              <a:buFont typeface="Wingdings" pitchFamily="2" charset="2"/>
              <a:buNone/>
            </a:pPr>
            <a:r>
              <a:rPr lang="tr-TR" sz="2000" b="1" dirty="0" smtClean="0">
                <a:solidFill>
                  <a:schemeClr val="tx1"/>
                </a:solidFill>
                <a:latin typeface="Times New Roman" pitchFamily="18" charset="0"/>
                <a:cs typeface="Times New Roman" pitchFamily="18" charset="0"/>
              </a:rPr>
              <a:t>Kahramanmaraş Örnek Proje Konuları</a:t>
            </a:r>
            <a:endParaRPr lang="tr-TR" sz="2000" b="1" dirty="0">
              <a:solidFill>
                <a:schemeClr val="tx1"/>
              </a:solidFill>
              <a:latin typeface="Times New Roman" pitchFamily="18" charset="0"/>
              <a:cs typeface="Times New Roman" pitchFamily="18" charset="0"/>
            </a:endParaRPr>
          </a:p>
        </p:txBody>
      </p:sp>
      <p:sp>
        <p:nvSpPr>
          <p:cNvPr id="8" name="Başlık 1"/>
          <p:cNvSpPr>
            <a:spLocks noGrp="1"/>
          </p:cNvSpPr>
          <p:nvPr>
            <p:ph type="title"/>
          </p:nvPr>
        </p:nvSpPr>
        <p:spPr>
          <a:xfrm>
            <a:off x="1043608" y="-1"/>
            <a:ext cx="7344816" cy="692697"/>
          </a:xfrm>
        </p:spPr>
        <p:txBody>
          <a:bodyPr>
            <a:normAutofit fontScale="90000"/>
          </a:bodyPr>
          <a:lstStyle/>
          <a:p>
            <a:pPr algn="ctr"/>
            <a:r>
              <a:rPr lang="tr-TR" sz="2400" b="1" dirty="0" smtClean="0">
                <a:solidFill>
                  <a:schemeClr val="bg1"/>
                </a:solidFill>
                <a:latin typeface="Times New Roman" pitchFamily="18" charset="0"/>
                <a:cs typeface="Times New Roman" pitchFamily="18" charset="0"/>
              </a:rPr>
              <a:t>2015 Yılı Turizm Altyapısının Geliştirilmesi Küçük Ölçekli Altyapı Mali Destek Programı (TZKAMU)</a:t>
            </a:r>
            <a:endParaRPr lang="tr-TR" sz="2400" dirty="0">
              <a:latin typeface="Times New Roman" pitchFamily="18" charset="0"/>
              <a:cs typeface="Times New Roman" pitchFamily="18" charset="0"/>
            </a:endParaRPr>
          </a:p>
        </p:txBody>
      </p:sp>
      <p:pic>
        <p:nvPicPr>
          <p:cNvPr id="2050" name="Picture 2" descr="F:\oguz.alibekiroglu\Desktop\indi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797152"/>
            <a:ext cx="2427063" cy="187220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oguz.alibekiroglu\Desktop\indir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4797152"/>
            <a:ext cx="3019425"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5795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half" idx="1"/>
          </p:nvPr>
        </p:nvSpPr>
        <p:spPr>
          <a:xfrm>
            <a:off x="323528" y="836712"/>
            <a:ext cx="8820472" cy="6021288"/>
          </a:xfrm>
        </p:spPr>
        <p:txBody>
          <a:bodyPr>
            <a:normAutofit lnSpcReduction="10000"/>
          </a:bodyPr>
          <a:lstStyle/>
          <a:p>
            <a:pPr marL="0" indent="0" algn="just">
              <a:buNone/>
            </a:pPr>
            <a:endParaRPr lang="tr-TR" sz="2000" b="1" dirty="0" smtClean="0">
              <a:latin typeface="Times New Roman" pitchFamily="18" charset="0"/>
              <a:cs typeface="Times New Roman" pitchFamily="18" charset="0"/>
            </a:endParaRPr>
          </a:p>
          <a:p>
            <a:pPr marL="0" indent="0" algn="just">
              <a:buNone/>
            </a:pPr>
            <a:endParaRPr lang="tr-TR" sz="2000" b="1" dirty="0" smtClean="0">
              <a:latin typeface="Times New Roman" pitchFamily="18" charset="0"/>
              <a:cs typeface="Times New Roman" pitchFamily="18" charset="0"/>
            </a:endParaRPr>
          </a:p>
          <a:p>
            <a:pPr marL="0" lvl="0" indent="0" algn="just">
              <a:spcBef>
                <a:spcPts val="600"/>
              </a:spcBef>
              <a:buNone/>
            </a:pPr>
            <a:r>
              <a:rPr lang="tr-TR" sz="2000" b="1" dirty="0">
                <a:latin typeface="Times New Roman" pitchFamily="18" charset="0"/>
                <a:cs typeface="Times New Roman" pitchFamily="18" charset="0"/>
              </a:rPr>
              <a:t>6</a:t>
            </a:r>
            <a:r>
              <a:rPr lang="tr-TR" sz="2000" b="1" dirty="0" smtClean="0">
                <a:latin typeface="Times New Roman" pitchFamily="18" charset="0"/>
                <a:cs typeface="Times New Roman" pitchFamily="18" charset="0"/>
              </a:rPr>
              <a:t>. </a:t>
            </a:r>
            <a:r>
              <a:rPr lang="tr-TR" sz="2000" dirty="0">
                <a:latin typeface="Times New Roman" pitchFamily="18" charset="0"/>
                <a:cs typeface="Times New Roman" pitchFamily="18" charset="0"/>
              </a:rPr>
              <a:t>Kahramanmaraş’taki </a:t>
            </a:r>
            <a:r>
              <a:rPr lang="tr-TR" sz="2000" dirty="0" err="1">
                <a:latin typeface="Times New Roman" pitchFamily="18" charset="0"/>
                <a:cs typeface="Times New Roman" pitchFamily="18" charset="0"/>
              </a:rPr>
              <a:t>Germenicia</a:t>
            </a:r>
            <a:r>
              <a:rPr lang="tr-TR" sz="2000" dirty="0">
                <a:latin typeface="Times New Roman" pitchFamily="18" charset="0"/>
                <a:cs typeface="Times New Roman" pitchFamily="18" charset="0"/>
              </a:rPr>
              <a:t> Antik Kenti’nin müze olması konusunda altyapısının </a:t>
            </a:r>
            <a:r>
              <a:rPr lang="tr-TR" sz="2000" dirty="0" smtClean="0">
                <a:latin typeface="Times New Roman" pitchFamily="18" charset="0"/>
                <a:cs typeface="Times New Roman" pitchFamily="18" charset="0"/>
              </a:rPr>
              <a:t>oluşturulması, </a:t>
            </a:r>
            <a:r>
              <a:rPr lang="tr-TR" sz="2000" dirty="0">
                <a:latin typeface="Times New Roman" pitchFamily="18" charset="0"/>
                <a:cs typeface="Times New Roman" pitchFamily="18" charset="0"/>
              </a:rPr>
              <a:t>Mozaik Müzeleri Destinasyonuna girmesine yönelik tanıtım faaliyetleri ve tur programlarına dâhil edilmesine yönelik </a:t>
            </a:r>
            <a:r>
              <a:rPr lang="tr-TR" sz="2000" dirty="0" smtClean="0">
                <a:latin typeface="Times New Roman" pitchFamily="18" charset="0"/>
                <a:cs typeface="Times New Roman" pitchFamily="18" charset="0"/>
              </a:rPr>
              <a:t>çalışmalar yapılması, </a:t>
            </a:r>
            <a:endParaRPr lang="tr-TR" sz="2000" dirty="0">
              <a:latin typeface="Times New Roman" pitchFamily="18" charset="0"/>
              <a:cs typeface="Times New Roman" pitchFamily="18" charset="0"/>
            </a:endParaRPr>
          </a:p>
          <a:p>
            <a:pPr marL="0" indent="0" algn="just">
              <a:spcBef>
                <a:spcPts val="600"/>
              </a:spcBef>
              <a:buNone/>
            </a:pPr>
            <a:r>
              <a:rPr lang="tr-TR" sz="2000" b="1" dirty="0">
                <a:latin typeface="Times New Roman" pitchFamily="18" charset="0"/>
                <a:cs typeface="Times New Roman" pitchFamily="18" charset="0"/>
              </a:rPr>
              <a:t>7</a:t>
            </a:r>
            <a:r>
              <a:rPr lang="tr-TR" sz="2000" b="1" dirty="0" smtClean="0">
                <a:latin typeface="Times New Roman" pitchFamily="18" charset="0"/>
                <a:cs typeface="Times New Roman" pitchFamily="18" charset="0"/>
              </a:rPr>
              <a:t>. </a:t>
            </a:r>
            <a:r>
              <a:rPr lang="tr-TR" sz="2000" dirty="0">
                <a:latin typeface="Times New Roman" pitchFamily="18" charset="0"/>
                <a:cs typeface="Times New Roman" pitchFamily="18" charset="0"/>
              </a:rPr>
              <a:t>Kahramanmaraş’ta Dondurma Müzesi gibi tematik müzelerin açılması</a:t>
            </a:r>
            <a:r>
              <a:rPr lang="tr-TR" sz="2000" dirty="0" smtClean="0">
                <a:latin typeface="Times New Roman" pitchFamily="18" charset="0"/>
                <a:cs typeface="Times New Roman" pitchFamily="18" charset="0"/>
              </a:rPr>
              <a:t>,</a:t>
            </a:r>
            <a:endParaRPr lang="tr-TR" sz="2000" dirty="0">
              <a:latin typeface="Times New Roman" pitchFamily="18" charset="0"/>
              <a:cs typeface="Times New Roman" pitchFamily="18" charset="0"/>
            </a:endParaRPr>
          </a:p>
          <a:p>
            <a:pPr marL="0" lvl="0" indent="0" algn="just">
              <a:spcBef>
                <a:spcPts val="600"/>
              </a:spcBef>
              <a:buNone/>
            </a:pPr>
            <a:r>
              <a:rPr lang="tr-TR" sz="2000" b="1" dirty="0">
                <a:latin typeface="Times New Roman" pitchFamily="18" charset="0"/>
                <a:cs typeface="Times New Roman" pitchFamily="18" charset="0"/>
              </a:rPr>
              <a:t>8</a:t>
            </a:r>
            <a:r>
              <a:rPr lang="tr-TR" sz="2000" b="1" dirty="0" smtClean="0">
                <a:latin typeface="Times New Roman" pitchFamily="18" charset="0"/>
                <a:cs typeface="Times New Roman" pitchFamily="18" charset="0"/>
              </a:rPr>
              <a:t>. </a:t>
            </a:r>
            <a:r>
              <a:rPr lang="tr-TR" sz="2000" dirty="0" smtClean="0">
                <a:latin typeface="Times New Roman" pitchFamily="18" charset="0"/>
                <a:cs typeface="Times New Roman" pitchFamily="18" charset="0"/>
              </a:rPr>
              <a:t>Baraj ve akarsularda </a:t>
            </a:r>
            <a:r>
              <a:rPr lang="tr-TR" sz="2000" dirty="0" err="1" smtClean="0">
                <a:latin typeface="Times New Roman" pitchFamily="18" charset="0"/>
                <a:cs typeface="Times New Roman" pitchFamily="18" charset="0"/>
              </a:rPr>
              <a:t>off-road</a:t>
            </a:r>
            <a:r>
              <a:rPr lang="tr-TR" sz="2000" dirty="0">
                <a:latin typeface="Times New Roman" pitchFamily="18" charset="0"/>
                <a:cs typeface="Times New Roman" pitchFamily="18" charset="0"/>
              </a:rPr>
              <a:t>, rafting ve kano sporlarının yapılmasına yönelik </a:t>
            </a:r>
            <a:r>
              <a:rPr lang="tr-TR" sz="2000" dirty="0" smtClean="0">
                <a:latin typeface="Times New Roman" pitchFamily="18" charset="0"/>
                <a:cs typeface="Times New Roman" pitchFamily="18" charset="0"/>
              </a:rPr>
              <a:t>altyapının kurulması,</a:t>
            </a:r>
            <a:endParaRPr lang="tr-TR" sz="2000" dirty="0">
              <a:latin typeface="Times New Roman" pitchFamily="18" charset="0"/>
              <a:cs typeface="Times New Roman" pitchFamily="18" charset="0"/>
            </a:endParaRPr>
          </a:p>
          <a:p>
            <a:pPr marL="0" lvl="0" indent="0" algn="just">
              <a:spcBef>
                <a:spcPts val="600"/>
              </a:spcBef>
              <a:buNone/>
            </a:pPr>
            <a:r>
              <a:rPr lang="tr-TR" sz="2000" b="1" dirty="0">
                <a:latin typeface="Times New Roman" pitchFamily="18" charset="0"/>
                <a:cs typeface="Times New Roman" pitchFamily="18" charset="0"/>
              </a:rPr>
              <a:t>9</a:t>
            </a:r>
            <a:r>
              <a:rPr lang="tr-TR" sz="2000" b="1" dirty="0" smtClean="0">
                <a:latin typeface="Times New Roman" pitchFamily="18" charset="0"/>
                <a:cs typeface="Times New Roman" pitchFamily="18" charset="0"/>
              </a:rPr>
              <a:t>. </a:t>
            </a:r>
            <a:r>
              <a:rPr lang="tr-TR" sz="2000" dirty="0">
                <a:latin typeface="Times New Roman" pitchFamily="18" charset="0"/>
                <a:cs typeface="Times New Roman" pitchFamily="18" charset="0"/>
              </a:rPr>
              <a:t>Kahramanmaraş kalelerinin ışıklandırılması ve çevre düzenlemelerinin yapılarak ziyareti kolaylaştıracak altyapı eksikliklerinin giderilmesi ve çevresinin kültürel tesis, müze, özgün el sanatları sergi ve satışı merkezi, alışveriş mekânları olarak düzenlemelerinin yapılması ve/veya sunulan hizmetlerin kalitesinin artırılması,</a:t>
            </a:r>
          </a:p>
          <a:p>
            <a:pPr marL="0" indent="0" algn="just">
              <a:buNone/>
            </a:pPr>
            <a:endParaRPr lang="tr-TR" sz="2000" dirty="0" smtClean="0">
              <a:latin typeface="Times New Roman" pitchFamily="18" charset="0"/>
              <a:cs typeface="Times New Roman" pitchFamily="18" charset="0"/>
            </a:endParaRPr>
          </a:p>
          <a:p>
            <a:pPr marL="0" indent="0" algn="just">
              <a:buNone/>
            </a:pPr>
            <a:endParaRPr lang="tr-TR" sz="2000" dirty="0" smtClean="0">
              <a:latin typeface="Times New Roman" pitchFamily="18" charset="0"/>
              <a:cs typeface="Times New Roman" pitchFamily="18" charset="0"/>
            </a:endParaRPr>
          </a:p>
          <a:p>
            <a:pPr marL="0" indent="0" algn="just">
              <a:buNone/>
            </a:pPr>
            <a:r>
              <a:rPr lang="tr-TR" sz="2000" dirty="0" smtClean="0">
                <a:latin typeface="Times New Roman" pitchFamily="18" charset="0"/>
                <a:cs typeface="Times New Roman" pitchFamily="18" charset="0"/>
              </a:rPr>
              <a:t>					</a:t>
            </a:r>
          </a:p>
          <a:p>
            <a:pPr marL="0" indent="0" algn="just">
              <a:buNone/>
            </a:pPr>
            <a:endParaRPr lang="tr-TR" sz="1400" dirty="0" smtClean="0">
              <a:latin typeface="Times New Roman" pitchFamily="18" charset="0"/>
              <a:cs typeface="Times New Roman" pitchFamily="18" charset="0"/>
            </a:endParaRPr>
          </a:p>
          <a:p>
            <a:pPr marL="0" indent="0" algn="just">
              <a:buNone/>
            </a:pPr>
            <a:r>
              <a:rPr lang="tr-TR" sz="1400" b="1" dirty="0" smtClean="0">
                <a:latin typeface="Times New Roman" pitchFamily="18" charset="0"/>
                <a:cs typeface="Times New Roman" pitchFamily="18" charset="0"/>
              </a:rPr>
              <a:t>                        </a:t>
            </a:r>
          </a:p>
          <a:p>
            <a:pPr marL="0" indent="0" algn="just">
              <a:buNone/>
            </a:pPr>
            <a:r>
              <a:rPr lang="tr-TR" sz="1400" b="1" dirty="0" smtClean="0">
                <a:latin typeface="Times New Roman" pitchFamily="18" charset="0"/>
                <a:cs typeface="Times New Roman" pitchFamily="18" charset="0"/>
              </a:rPr>
              <a:t>		</a:t>
            </a:r>
            <a:endParaRPr lang="tr-TR" sz="2000" dirty="0" smtClean="0">
              <a:latin typeface="Times New Roman" pitchFamily="18" charset="0"/>
              <a:cs typeface="Times New Roman" pitchFamily="18" charset="0"/>
            </a:endParaRPr>
          </a:p>
          <a:p>
            <a:pPr marL="0" indent="0" algn="just">
              <a:buNone/>
            </a:pPr>
            <a:endParaRPr lang="tr-TR" sz="2000" dirty="0">
              <a:latin typeface="Times New Roman" pitchFamily="18" charset="0"/>
              <a:cs typeface="Times New Roman" pitchFamily="18" charset="0"/>
            </a:endParaRPr>
          </a:p>
        </p:txBody>
      </p:sp>
      <p:sp>
        <p:nvSpPr>
          <p:cNvPr id="5" name="Metin Yer Tutucusu 4"/>
          <p:cNvSpPr txBox="1">
            <a:spLocks/>
          </p:cNvSpPr>
          <p:nvPr/>
        </p:nvSpPr>
        <p:spPr>
          <a:xfrm>
            <a:off x="374120" y="875333"/>
            <a:ext cx="4773944" cy="288032"/>
          </a:xfrm>
          <a:prstGeom prst="rect">
            <a:avLst/>
          </a:prstGeom>
          <a:solidFill>
            <a:schemeClr val="accent1">
              <a:lumMod val="20000"/>
              <a:lumOff val="80000"/>
            </a:schemeClr>
          </a:solidFill>
          <a:ln w="15875" cap="flat" cmpd="sng"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lt1"/>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lt1"/>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lt1"/>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lt1"/>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lt1"/>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lt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lt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lt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lt1"/>
                </a:solidFill>
                <a:latin typeface="+mn-lt"/>
                <a:ea typeface="+mn-ea"/>
                <a:cs typeface="+mn-cs"/>
              </a:defRPr>
            </a:lvl9pPr>
          </a:lstStyle>
          <a:p>
            <a:pPr marL="0" indent="0">
              <a:buFont typeface="Wingdings" pitchFamily="2" charset="2"/>
              <a:buNone/>
            </a:pPr>
            <a:r>
              <a:rPr lang="tr-TR" sz="2000" b="1" dirty="0" smtClean="0">
                <a:solidFill>
                  <a:schemeClr val="tx1"/>
                </a:solidFill>
                <a:latin typeface="Times New Roman" pitchFamily="18" charset="0"/>
                <a:cs typeface="Times New Roman" pitchFamily="18" charset="0"/>
              </a:rPr>
              <a:t>Kahramanmaraş Örnek Proje Konuları</a:t>
            </a:r>
            <a:endParaRPr lang="tr-TR" sz="2000" b="1" dirty="0">
              <a:solidFill>
                <a:schemeClr val="tx1"/>
              </a:solidFill>
              <a:latin typeface="Times New Roman" pitchFamily="18" charset="0"/>
              <a:cs typeface="Times New Roman" pitchFamily="18" charset="0"/>
            </a:endParaRPr>
          </a:p>
        </p:txBody>
      </p:sp>
      <p:sp>
        <p:nvSpPr>
          <p:cNvPr id="8" name="Başlık 1"/>
          <p:cNvSpPr>
            <a:spLocks noGrp="1"/>
          </p:cNvSpPr>
          <p:nvPr>
            <p:ph type="title"/>
          </p:nvPr>
        </p:nvSpPr>
        <p:spPr>
          <a:xfrm>
            <a:off x="1043608" y="-1"/>
            <a:ext cx="7344816" cy="692697"/>
          </a:xfrm>
        </p:spPr>
        <p:txBody>
          <a:bodyPr>
            <a:normAutofit fontScale="90000"/>
          </a:bodyPr>
          <a:lstStyle/>
          <a:p>
            <a:pPr algn="ctr"/>
            <a:r>
              <a:rPr lang="tr-TR" sz="2400" b="1" dirty="0" smtClean="0">
                <a:solidFill>
                  <a:schemeClr val="bg1"/>
                </a:solidFill>
                <a:latin typeface="Times New Roman" pitchFamily="18" charset="0"/>
                <a:cs typeface="Times New Roman" pitchFamily="18" charset="0"/>
              </a:rPr>
              <a:t>2015 Yılı Turizm Altyapısının Geliştirilmesi Küçük Ölçekli Altyapı Mali Destek Programı (TZKAMU)</a:t>
            </a:r>
            <a:endParaRPr lang="tr-TR" sz="2400" dirty="0">
              <a:latin typeface="Times New Roman" pitchFamily="18" charset="0"/>
              <a:cs typeface="Times New Roman" pitchFamily="18" charset="0"/>
            </a:endParaRPr>
          </a:p>
        </p:txBody>
      </p:sp>
      <p:pic>
        <p:nvPicPr>
          <p:cNvPr id="3074" name="Picture 2" descr="F:\oguz.alibekiroglu\Desktop\indir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869160"/>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F:\oguz.alibekiroglu\Desktop\indir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4876087"/>
            <a:ext cx="2511152" cy="173614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oguz.alibekiroglu\Desktop\dunyanin-ilk-dondurma-muzesi-kapilarini-acti-3970948_5632_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4876087"/>
            <a:ext cx="2481064" cy="1668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64997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Yer Tutucusu 4"/>
          <p:cNvSpPr>
            <a:spLocks noGrp="1"/>
          </p:cNvSpPr>
          <p:nvPr>
            <p:ph type="body" sz="half" idx="1"/>
          </p:nvPr>
        </p:nvSpPr>
        <p:spPr>
          <a:xfrm>
            <a:off x="323528" y="836712"/>
            <a:ext cx="3744663" cy="288032"/>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buNone/>
            </a:pPr>
            <a:r>
              <a:rPr lang="tr-TR" sz="2000" b="1" dirty="0" smtClean="0">
                <a:solidFill>
                  <a:schemeClr val="tx1"/>
                </a:solidFill>
                <a:latin typeface="Times New Roman" pitchFamily="18" charset="0"/>
                <a:cs typeface="Times New Roman" pitchFamily="18" charset="0"/>
              </a:rPr>
              <a:t>Osmaniye Örnek Proje Konuları</a:t>
            </a:r>
            <a:endParaRPr lang="tr-TR" sz="2000" b="1" dirty="0">
              <a:solidFill>
                <a:schemeClr val="tx1"/>
              </a:solidFill>
              <a:latin typeface="Times New Roman" pitchFamily="18" charset="0"/>
              <a:cs typeface="Times New Roman" pitchFamily="18" charset="0"/>
            </a:endParaRPr>
          </a:p>
        </p:txBody>
      </p:sp>
      <p:sp>
        <p:nvSpPr>
          <p:cNvPr id="6" name="Dikdörtgen 5"/>
          <p:cNvSpPr/>
          <p:nvPr/>
        </p:nvSpPr>
        <p:spPr>
          <a:xfrm>
            <a:off x="554119" y="1556792"/>
            <a:ext cx="8064896" cy="923330"/>
          </a:xfrm>
          <a:prstGeom prst="rect">
            <a:avLst/>
          </a:prstGeom>
        </p:spPr>
        <p:txBody>
          <a:bodyPr wrap="square">
            <a:spAutoFit/>
          </a:bodyPr>
          <a:lstStyle/>
          <a:p>
            <a:pPr lvl="0"/>
            <a:endParaRPr lang="tr-TR" dirty="0"/>
          </a:p>
          <a:p>
            <a:pPr lvl="0"/>
            <a:endParaRPr lang="tr-TR" dirty="0"/>
          </a:p>
          <a:p>
            <a:pPr lvl="0"/>
            <a:endParaRPr lang="tr-TR" dirty="0"/>
          </a:p>
        </p:txBody>
      </p:sp>
      <p:sp>
        <p:nvSpPr>
          <p:cNvPr id="7" name="Dikdörtgen 6"/>
          <p:cNvSpPr/>
          <p:nvPr/>
        </p:nvSpPr>
        <p:spPr>
          <a:xfrm>
            <a:off x="266087" y="1277274"/>
            <a:ext cx="8640960" cy="5447645"/>
          </a:xfrm>
          <a:prstGeom prst="rect">
            <a:avLst/>
          </a:prstGeom>
        </p:spPr>
        <p:txBody>
          <a:bodyPr wrap="square">
            <a:spAutoFit/>
          </a:bodyPr>
          <a:lstStyle/>
          <a:p>
            <a:pPr lvl="0" algn="just"/>
            <a:endParaRPr lang="tr-TR" sz="2000" b="1" dirty="0" smtClean="0">
              <a:latin typeface="Times New Roman" pitchFamily="18" charset="0"/>
              <a:cs typeface="Times New Roman" pitchFamily="18" charset="0"/>
            </a:endParaRPr>
          </a:p>
          <a:p>
            <a:pPr lvl="0" algn="just"/>
            <a:endParaRPr lang="tr-TR" sz="2000" b="1" dirty="0">
              <a:latin typeface="Times New Roman" pitchFamily="18" charset="0"/>
              <a:cs typeface="Times New Roman" pitchFamily="18" charset="0"/>
            </a:endParaRPr>
          </a:p>
          <a:p>
            <a:pPr lvl="0" algn="just"/>
            <a:endParaRPr lang="tr-TR" sz="2000" b="1" dirty="0" smtClean="0">
              <a:latin typeface="Times New Roman" pitchFamily="18" charset="0"/>
              <a:cs typeface="Times New Roman" pitchFamily="18" charset="0"/>
            </a:endParaRPr>
          </a:p>
          <a:p>
            <a:pPr lvl="0" algn="just"/>
            <a:endParaRPr lang="tr-TR" sz="2000" b="1" dirty="0" smtClean="0">
              <a:latin typeface="Times New Roman" pitchFamily="18" charset="0"/>
              <a:cs typeface="Times New Roman" pitchFamily="18" charset="0"/>
            </a:endParaRPr>
          </a:p>
          <a:p>
            <a:pPr lvl="0" algn="just"/>
            <a:endParaRPr lang="tr-TR" sz="2000" b="1" dirty="0" smtClean="0">
              <a:latin typeface="Times New Roman" pitchFamily="18" charset="0"/>
              <a:cs typeface="Times New Roman" pitchFamily="18" charset="0"/>
            </a:endParaRPr>
          </a:p>
          <a:p>
            <a:pPr lvl="0" algn="just"/>
            <a:r>
              <a:rPr lang="tr-TR" sz="2000" b="1" dirty="0" smtClean="0">
                <a:latin typeface="Times New Roman" pitchFamily="18" charset="0"/>
                <a:cs typeface="Times New Roman" pitchFamily="18" charset="0"/>
              </a:rPr>
              <a:t>1. </a:t>
            </a:r>
            <a:r>
              <a:rPr lang="tr-TR" sz="2000" dirty="0" err="1" smtClean="0">
                <a:latin typeface="Times New Roman" pitchFamily="18" charset="0"/>
                <a:cs typeface="Times New Roman" pitchFamily="18" charset="0"/>
              </a:rPr>
              <a:t>Haruniye</a:t>
            </a:r>
            <a:r>
              <a:rPr lang="tr-TR" sz="2000" dirty="0" smtClean="0">
                <a:latin typeface="Times New Roman" pitchFamily="18" charset="0"/>
                <a:cs typeface="Times New Roman" pitchFamily="18" charset="0"/>
              </a:rPr>
              <a:t> </a:t>
            </a:r>
            <a:r>
              <a:rPr lang="tr-TR" sz="2000" dirty="0">
                <a:latin typeface="Times New Roman" pitchFamily="18" charset="0"/>
                <a:cs typeface="Times New Roman" pitchFamily="18" charset="0"/>
              </a:rPr>
              <a:t>ve Kokar Kaplıcalarına yönelik özel sektör yatırımlarını teşvik edecek altyapı çalışmaları, </a:t>
            </a:r>
          </a:p>
          <a:p>
            <a:pPr lvl="0" algn="just"/>
            <a:r>
              <a:rPr lang="tr-TR" sz="2000" b="1" dirty="0" smtClean="0">
                <a:latin typeface="Times New Roman" pitchFamily="18" charset="0"/>
                <a:cs typeface="Times New Roman" pitchFamily="18" charset="0"/>
              </a:rPr>
              <a:t>2. </a:t>
            </a:r>
            <a:r>
              <a:rPr lang="tr-TR" sz="2000" dirty="0" smtClean="0">
                <a:latin typeface="Times New Roman" pitchFamily="18" charset="0"/>
                <a:cs typeface="Times New Roman" pitchFamily="18" charset="0"/>
              </a:rPr>
              <a:t>Ala </a:t>
            </a:r>
            <a:r>
              <a:rPr lang="tr-TR" sz="2000" dirty="0">
                <a:latin typeface="Times New Roman" pitchFamily="18" charset="0"/>
                <a:cs typeface="Times New Roman" pitchFamily="18" charset="0"/>
              </a:rPr>
              <a:t>Camii fiziki altyapı eksikliklerinin tamamlanarak ulusal ve uluslararası tur programlarında yer almalarının sağlanması,</a:t>
            </a:r>
          </a:p>
          <a:p>
            <a:pPr lvl="0" algn="just"/>
            <a:r>
              <a:rPr lang="tr-TR" sz="2000" b="1" dirty="0" smtClean="0">
                <a:latin typeface="Times New Roman" pitchFamily="18" charset="0"/>
                <a:cs typeface="Times New Roman" pitchFamily="18" charset="0"/>
              </a:rPr>
              <a:t>3. </a:t>
            </a:r>
            <a:r>
              <a:rPr lang="tr-TR" sz="2000" dirty="0" err="1" smtClean="0">
                <a:latin typeface="Times New Roman" pitchFamily="18" charset="0"/>
                <a:cs typeface="Times New Roman" pitchFamily="18" charset="0"/>
              </a:rPr>
              <a:t>Kastabala</a:t>
            </a:r>
            <a:r>
              <a:rPr lang="tr-TR" sz="2000" dirty="0" smtClean="0">
                <a:latin typeface="Times New Roman" pitchFamily="18" charset="0"/>
                <a:cs typeface="Times New Roman" pitchFamily="18" charset="0"/>
              </a:rPr>
              <a:t> </a:t>
            </a:r>
            <a:r>
              <a:rPr lang="tr-TR" sz="2000" dirty="0">
                <a:latin typeface="Times New Roman" pitchFamily="18" charset="0"/>
                <a:cs typeface="Times New Roman" pitchFamily="18" charset="0"/>
              </a:rPr>
              <a:t>Antik </a:t>
            </a:r>
            <a:r>
              <a:rPr lang="tr-TR" sz="2000" dirty="0" err="1">
                <a:latin typeface="Times New Roman" pitchFamily="18" charset="0"/>
                <a:cs typeface="Times New Roman" pitchFamily="18" charset="0"/>
              </a:rPr>
              <a:t>Kenti’e</a:t>
            </a:r>
            <a:r>
              <a:rPr lang="tr-TR" sz="2000" dirty="0">
                <a:latin typeface="Times New Roman" pitchFamily="18" charset="0"/>
                <a:cs typeface="Times New Roman" pitchFamily="18" charset="0"/>
              </a:rPr>
              <a:t> ulaşımı ve ziyareti kolaylaştıracak altyapı eksikliklerinin giderilmesi</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arkeopark</a:t>
            </a:r>
            <a:r>
              <a:rPr lang="tr-TR" sz="2000" dirty="0" smtClean="0">
                <a:latin typeface="Times New Roman" pitchFamily="18" charset="0"/>
                <a:cs typeface="Times New Roman" pitchFamily="18" charset="0"/>
              </a:rPr>
              <a:t> yapılması, </a:t>
            </a:r>
            <a:endParaRPr lang="tr-TR" sz="2000" dirty="0">
              <a:latin typeface="Times New Roman" pitchFamily="18" charset="0"/>
              <a:cs typeface="Times New Roman" pitchFamily="18" charset="0"/>
            </a:endParaRPr>
          </a:p>
          <a:p>
            <a:pPr lvl="0" algn="just"/>
            <a:endParaRPr lang="tr-TR" sz="2000" dirty="0">
              <a:latin typeface="Times New Roman" pitchFamily="18" charset="0"/>
              <a:cs typeface="Times New Roman" pitchFamily="18" charset="0"/>
            </a:endParaRPr>
          </a:p>
          <a:p>
            <a:pPr lvl="0" algn="just"/>
            <a:endParaRPr lang="tr-TR" sz="2000" dirty="0" smtClean="0">
              <a:latin typeface="Times New Roman" pitchFamily="18" charset="0"/>
              <a:cs typeface="Times New Roman" pitchFamily="18" charset="0"/>
            </a:endParaRPr>
          </a:p>
          <a:p>
            <a:pPr lvl="0" algn="just"/>
            <a:endParaRPr lang="tr-TR" sz="2000" dirty="0">
              <a:latin typeface="Times New Roman" pitchFamily="18" charset="0"/>
              <a:cs typeface="Times New Roman" pitchFamily="18" charset="0"/>
            </a:endParaRPr>
          </a:p>
          <a:p>
            <a:pPr lvl="0" algn="just"/>
            <a:r>
              <a:rPr lang="tr-TR" sz="2000" dirty="0" smtClean="0">
                <a:latin typeface="Times New Roman" pitchFamily="18" charset="0"/>
                <a:cs typeface="Times New Roman" pitchFamily="18" charset="0"/>
              </a:rPr>
              <a:t>					</a:t>
            </a:r>
            <a:endParaRPr lang="tr-TR" sz="2000" dirty="0">
              <a:latin typeface="Times New Roman" pitchFamily="18" charset="0"/>
              <a:cs typeface="Times New Roman" pitchFamily="18" charset="0"/>
            </a:endParaRPr>
          </a:p>
          <a:p>
            <a:pPr lvl="0" algn="just"/>
            <a:endParaRPr lang="tr-TR" sz="2000" b="1" dirty="0" smtClean="0">
              <a:latin typeface="Times New Roman" pitchFamily="18" charset="0"/>
              <a:cs typeface="Times New Roman" pitchFamily="18" charset="0"/>
            </a:endParaRPr>
          </a:p>
          <a:p>
            <a:pPr lvl="0" algn="just"/>
            <a:r>
              <a:rPr lang="tr-TR" sz="1400" b="1" dirty="0" smtClean="0">
                <a:latin typeface="Times New Roman" pitchFamily="18" charset="0"/>
                <a:cs typeface="Times New Roman" pitchFamily="18" charset="0"/>
              </a:rPr>
              <a:t>                </a:t>
            </a:r>
          </a:p>
          <a:p>
            <a:pPr lvl="0" algn="just"/>
            <a:r>
              <a:rPr lang="tr-TR" sz="1400" b="1" dirty="0">
                <a:latin typeface="Times New Roman" pitchFamily="18" charset="0"/>
                <a:cs typeface="Times New Roman" pitchFamily="18" charset="0"/>
              </a:rPr>
              <a:t>	</a:t>
            </a:r>
            <a:r>
              <a:rPr lang="tr-TR" sz="1400" b="1" dirty="0" err="1" smtClean="0">
                <a:latin typeface="Times New Roman" pitchFamily="18" charset="0"/>
                <a:cs typeface="Times New Roman" pitchFamily="18" charset="0"/>
              </a:rPr>
              <a:t>Kastabala</a:t>
            </a:r>
            <a:r>
              <a:rPr lang="tr-TR" sz="1400" b="1" dirty="0" smtClean="0">
                <a:latin typeface="Times New Roman" pitchFamily="18" charset="0"/>
                <a:cs typeface="Times New Roman" pitchFamily="18" charset="0"/>
              </a:rPr>
              <a:t> Antik Kenti Osmaniye			Ala Camii Osmaniye</a:t>
            </a:r>
            <a:endParaRPr lang="tr-TR" sz="1400" b="1" dirty="0">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4869160"/>
            <a:ext cx="2792413"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4916938"/>
            <a:ext cx="2864768"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Dikdörtgen 7"/>
          <p:cNvSpPr/>
          <p:nvPr/>
        </p:nvSpPr>
        <p:spPr>
          <a:xfrm>
            <a:off x="405194" y="1337467"/>
            <a:ext cx="8477628" cy="1290178"/>
          </a:xfrm>
          <a:prstGeom prst="rect">
            <a:avLst/>
          </a:prstGeom>
          <a:solidFill>
            <a:schemeClr val="accent1">
              <a:lumMod val="60000"/>
              <a:lumOff val="40000"/>
            </a:schemeClr>
          </a:solidFill>
          <a:ln>
            <a:noFill/>
          </a:ln>
          <a:effectLst>
            <a:glow rad="635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tr-TR" sz="2000" b="1" dirty="0" smtClean="0">
                <a:solidFill>
                  <a:schemeClr val="tx1"/>
                </a:solidFill>
                <a:latin typeface="Times New Roman" pitchFamily="18" charset="0"/>
                <a:cs typeface="Times New Roman" pitchFamily="18" charset="0"/>
              </a:rPr>
              <a:t>Öncelik 1: </a:t>
            </a:r>
            <a:r>
              <a:rPr lang="tr-TR" sz="2000" dirty="0" smtClean="0">
                <a:solidFill>
                  <a:schemeClr val="tx1"/>
                </a:solidFill>
                <a:latin typeface="Times New Roman" pitchFamily="18" charset="0"/>
                <a:cs typeface="Times New Roman" pitchFamily="18" charset="0"/>
              </a:rPr>
              <a:t>Turizm </a:t>
            </a:r>
            <a:r>
              <a:rPr lang="tr-TR" sz="2000" dirty="0">
                <a:solidFill>
                  <a:schemeClr val="tx1"/>
                </a:solidFill>
                <a:latin typeface="Times New Roman" pitchFamily="18" charset="0"/>
                <a:cs typeface="Times New Roman" pitchFamily="18" charset="0"/>
              </a:rPr>
              <a:t>sektöründe fiziki, beşeri, teknolojik ve kurumsal altyapının </a:t>
            </a:r>
            <a:r>
              <a:rPr lang="tr-TR" sz="2000" dirty="0" smtClean="0">
                <a:solidFill>
                  <a:schemeClr val="tx1"/>
                </a:solidFill>
                <a:latin typeface="Times New Roman" pitchFamily="18" charset="0"/>
                <a:cs typeface="Times New Roman" pitchFamily="18" charset="0"/>
              </a:rPr>
              <a:t>iyileştirilmesi</a:t>
            </a:r>
          </a:p>
          <a:p>
            <a:pPr algn="just"/>
            <a:r>
              <a:rPr lang="tr-TR" sz="2000" b="1" dirty="0" smtClean="0">
                <a:solidFill>
                  <a:schemeClr val="tx1"/>
                </a:solidFill>
                <a:latin typeface="Times New Roman" pitchFamily="18" charset="0"/>
                <a:cs typeface="Times New Roman" pitchFamily="18" charset="0"/>
              </a:rPr>
              <a:t>Öncelik 2:</a:t>
            </a:r>
            <a:r>
              <a:rPr lang="tr-TR" sz="2000" dirty="0" smtClean="0">
                <a:solidFill>
                  <a:schemeClr val="tx1"/>
                </a:solidFill>
                <a:latin typeface="Times New Roman" pitchFamily="18" charset="0"/>
                <a:cs typeface="Times New Roman" pitchFamily="18" charset="0"/>
              </a:rPr>
              <a:t> Turizmin çeşitlendirilmesi ve alternatif turizm olanaklarının artırılması</a:t>
            </a:r>
          </a:p>
          <a:p>
            <a:pPr algn="ctr"/>
            <a:endParaRPr lang="tr-TR" sz="2000" dirty="0">
              <a:solidFill>
                <a:schemeClr val="tx1"/>
              </a:solidFill>
              <a:latin typeface="Times New Roman" pitchFamily="18" charset="0"/>
              <a:cs typeface="Times New Roman" pitchFamily="18" charset="0"/>
            </a:endParaRPr>
          </a:p>
          <a:p>
            <a:pPr algn="ctr"/>
            <a:r>
              <a:rPr lang="tr-TR" sz="2000" dirty="0" smtClean="0"/>
              <a:t>  </a:t>
            </a:r>
            <a:endParaRPr lang="tr-TR" sz="2000" dirty="0"/>
          </a:p>
        </p:txBody>
      </p:sp>
      <p:sp>
        <p:nvSpPr>
          <p:cNvPr id="10" name="Başlık 1"/>
          <p:cNvSpPr>
            <a:spLocks noGrp="1"/>
          </p:cNvSpPr>
          <p:nvPr>
            <p:ph type="title"/>
          </p:nvPr>
        </p:nvSpPr>
        <p:spPr>
          <a:xfrm>
            <a:off x="1043608" y="-1"/>
            <a:ext cx="7344816" cy="692697"/>
          </a:xfrm>
        </p:spPr>
        <p:txBody>
          <a:bodyPr>
            <a:normAutofit fontScale="90000"/>
          </a:bodyPr>
          <a:lstStyle/>
          <a:p>
            <a:pPr algn="ctr"/>
            <a:r>
              <a:rPr lang="tr-TR" sz="2400" b="1" dirty="0" smtClean="0">
                <a:solidFill>
                  <a:schemeClr val="bg1"/>
                </a:solidFill>
                <a:latin typeface="Times New Roman" pitchFamily="18" charset="0"/>
                <a:cs typeface="Times New Roman" pitchFamily="18" charset="0"/>
              </a:rPr>
              <a:t>2015 Yılı Turizm Altyapısının Geliştirilmesi Küçük Ölçekli Altyapı Mali Destek Programı (TZKAMU)</a:t>
            </a:r>
            <a:endParaRPr lang="tr-TR" sz="2400" dirty="0">
              <a:latin typeface="Times New Roman" pitchFamily="18" charset="0"/>
              <a:cs typeface="Times New Roman" pitchFamily="18" charset="0"/>
            </a:endParaRPr>
          </a:p>
        </p:txBody>
      </p:sp>
    </p:spTree>
    <p:extLst>
      <p:ext uri="{BB962C8B-B14F-4D97-AF65-F5344CB8AC3E}">
        <p14:creationId xmlns:p14="http://schemas.microsoft.com/office/powerpoint/2010/main" val="40520750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half" idx="1"/>
          </p:nvPr>
        </p:nvSpPr>
        <p:spPr>
          <a:xfrm>
            <a:off x="323528" y="836712"/>
            <a:ext cx="8712968" cy="6021288"/>
          </a:xfrm>
        </p:spPr>
        <p:txBody>
          <a:bodyPr>
            <a:normAutofit fontScale="92500"/>
          </a:bodyPr>
          <a:lstStyle/>
          <a:p>
            <a:pPr marL="0" lvl="0" indent="0" algn="just">
              <a:spcBef>
                <a:spcPts val="0"/>
              </a:spcBef>
              <a:buClrTx/>
              <a:buNone/>
            </a:pPr>
            <a:endParaRPr lang="tr-TR" sz="2000" b="1" dirty="0" smtClean="0">
              <a:solidFill>
                <a:prstClr val="black"/>
              </a:solidFill>
              <a:latin typeface="Times New Roman" pitchFamily="18" charset="0"/>
              <a:cs typeface="Times New Roman" pitchFamily="18" charset="0"/>
            </a:endParaRPr>
          </a:p>
          <a:p>
            <a:pPr marL="0" lvl="0" indent="0" algn="just">
              <a:spcBef>
                <a:spcPts val="0"/>
              </a:spcBef>
              <a:buClrTx/>
              <a:buNone/>
            </a:pPr>
            <a:r>
              <a:rPr lang="tr-TR" sz="2200" b="1" dirty="0">
                <a:solidFill>
                  <a:prstClr val="black"/>
                </a:solidFill>
                <a:latin typeface="Times New Roman" pitchFamily="18" charset="0"/>
                <a:cs typeface="Times New Roman" pitchFamily="18" charset="0"/>
              </a:rPr>
              <a:t>4. </a:t>
            </a:r>
            <a:r>
              <a:rPr lang="tr-TR" sz="2200" dirty="0">
                <a:solidFill>
                  <a:prstClr val="black"/>
                </a:solidFill>
                <a:latin typeface="Times New Roman" pitchFamily="18" charset="0"/>
                <a:cs typeface="Times New Roman" pitchFamily="18" charset="0"/>
              </a:rPr>
              <a:t>Osmaniye kalelerinin ışıklandırılması ve çevre düzenlemelerinin yapılarak ziyareti kolaylaştıracak altyapı eksikliklerinin giderilmesi ve çevresinin kültürel tesis, müze, özgün el sanatları sergi ve satışı merkezi, alışveriş mekânları olarak düzenlemelerinin yapılması ve/veya sunulan hizmetlerin kalitesinin artırılması,</a:t>
            </a:r>
          </a:p>
          <a:p>
            <a:pPr marL="0" lvl="0" indent="0" algn="just">
              <a:spcBef>
                <a:spcPts val="0"/>
              </a:spcBef>
              <a:buClrTx/>
              <a:buNone/>
            </a:pPr>
            <a:r>
              <a:rPr lang="tr-TR" sz="2200" b="1" dirty="0" smtClean="0">
                <a:solidFill>
                  <a:prstClr val="black"/>
                </a:solidFill>
                <a:latin typeface="Times New Roman" pitchFamily="18" charset="0"/>
                <a:cs typeface="Times New Roman" pitchFamily="18" charset="0"/>
              </a:rPr>
              <a:t>5. </a:t>
            </a:r>
            <a:r>
              <a:rPr lang="tr-TR" sz="2200" dirty="0">
                <a:solidFill>
                  <a:prstClr val="black"/>
                </a:solidFill>
                <a:latin typeface="Times New Roman" pitchFamily="18" charset="0"/>
                <a:cs typeface="Times New Roman" pitchFamily="18" charset="0"/>
              </a:rPr>
              <a:t>Mevcut müzelerin fiziksel altyapılarının iyileştirilmesi, müze girişlerine Turizm Bilgilendirme Ofislerinin kurulması, yabancı dillerde bilgilendirici teknolojik altyapının kurulması ve dezavantajlı grupların ziyaretlerini kolaylaştıracak fiziksel ve teknolojik altyapıların geliştirilmesi</a:t>
            </a:r>
            <a:r>
              <a:rPr lang="tr-TR" sz="2200" dirty="0" smtClean="0">
                <a:solidFill>
                  <a:prstClr val="black"/>
                </a:solidFill>
                <a:latin typeface="Times New Roman" pitchFamily="18" charset="0"/>
                <a:cs typeface="Times New Roman" pitchFamily="18" charset="0"/>
              </a:rPr>
              <a:t>,</a:t>
            </a:r>
          </a:p>
          <a:p>
            <a:pPr marL="0" indent="0" algn="just">
              <a:spcBef>
                <a:spcPts val="0"/>
              </a:spcBef>
              <a:buClrTx/>
              <a:buNone/>
            </a:pPr>
            <a:r>
              <a:rPr lang="tr-TR" sz="2200" b="1" dirty="0">
                <a:latin typeface="Times New Roman" pitchFamily="18" charset="0"/>
                <a:cs typeface="Times New Roman" pitchFamily="18" charset="0"/>
              </a:rPr>
              <a:t>6</a:t>
            </a:r>
            <a:r>
              <a:rPr lang="tr-TR" sz="2200" b="1" dirty="0" smtClean="0">
                <a:latin typeface="Times New Roman" pitchFamily="18" charset="0"/>
                <a:cs typeface="Times New Roman" pitchFamily="18" charset="0"/>
              </a:rPr>
              <a:t>. </a:t>
            </a:r>
            <a:r>
              <a:rPr lang="tr-TR" sz="2200" dirty="0">
                <a:latin typeface="Times New Roman" pitchFamily="18" charset="0"/>
                <a:cs typeface="Times New Roman" pitchFamily="18" charset="0"/>
              </a:rPr>
              <a:t>Turizm danışma ofislerinin kurulması ve mevcut ofislerin kente gelen yerli ve yabancı turistlerin ihtiyaç duydukları her türlü bilgi, belge, tanıtıcı broşür vb. görselleri temin edebilecekleri altyapı ve donanımlarının geliştirilmesi</a:t>
            </a:r>
            <a:r>
              <a:rPr lang="tr-TR" sz="2200" dirty="0" smtClean="0">
                <a:latin typeface="Times New Roman" pitchFamily="18" charset="0"/>
                <a:cs typeface="Times New Roman" pitchFamily="18" charset="0"/>
              </a:rPr>
              <a:t>,</a:t>
            </a:r>
          </a:p>
          <a:p>
            <a:pPr marL="0" indent="0" algn="just">
              <a:spcBef>
                <a:spcPts val="0"/>
              </a:spcBef>
              <a:buClrTx/>
              <a:buNone/>
            </a:pPr>
            <a:endParaRPr lang="tr-TR" sz="2000" dirty="0" smtClean="0">
              <a:latin typeface="Times New Roman" pitchFamily="18" charset="0"/>
              <a:cs typeface="Times New Roman" pitchFamily="18" charset="0"/>
            </a:endParaRPr>
          </a:p>
          <a:p>
            <a:pPr marL="0" lvl="0" indent="0" algn="just">
              <a:spcBef>
                <a:spcPts val="0"/>
              </a:spcBef>
              <a:buClrTx/>
              <a:buNone/>
            </a:pPr>
            <a:endParaRPr lang="tr-TR" sz="2000" dirty="0" smtClean="0">
              <a:solidFill>
                <a:prstClr val="black"/>
              </a:solidFill>
              <a:latin typeface="Times New Roman" pitchFamily="18" charset="0"/>
              <a:cs typeface="Times New Roman" pitchFamily="18" charset="0"/>
            </a:endParaRPr>
          </a:p>
          <a:p>
            <a:pPr marL="0" lvl="0" indent="0" algn="just">
              <a:spcBef>
                <a:spcPts val="0"/>
              </a:spcBef>
              <a:buClrTx/>
              <a:buNone/>
            </a:pPr>
            <a:endParaRPr lang="tr-TR" sz="2000" dirty="0" smtClean="0">
              <a:solidFill>
                <a:prstClr val="black"/>
              </a:solidFill>
              <a:latin typeface="Times New Roman" pitchFamily="18" charset="0"/>
              <a:cs typeface="Times New Roman" pitchFamily="18" charset="0"/>
            </a:endParaRPr>
          </a:p>
          <a:p>
            <a:pPr marL="0" lvl="0" indent="0" algn="just">
              <a:spcBef>
                <a:spcPts val="0"/>
              </a:spcBef>
              <a:buClrTx/>
              <a:buNone/>
            </a:pPr>
            <a:endParaRPr lang="tr-TR" sz="2000" dirty="0">
              <a:solidFill>
                <a:prstClr val="black"/>
              </a:solidFill>
              <a:latin typeface="Times New Roman" pitchFamily="18" charset="0"/>
              <a:cs typeface="Times New Roman" pitchFamily="18" charset="0"/>
            </a:endParaRPr>
          </a:p>
          <a:p>
            <a:pPr marL="0" lvl="0" indent="0" algn="just">
              <a:spcBef>
                <a:spcPts val="0"/>
              </a:spcBef>
              <a:buClrTx/>
              <a:buNone/>
            </a:pPr>
            <a:endParaRPr lang="tr-TR" sz="1400" b="1" dirty="0" smtClean="0">
              <a:solidFill>
                <a:prstClr val="black"/>
              </a:solidFill>
              <a:latin typeface="Times New Roman" pitchFamily="18" charset="0"/>
              <a:cs typeface="Times New Roman" pitchFamily="18" charset="0"/>
            </a:endParaRPr>
          </a:p>
          <a:p>
            <a:pPr marL="0" lvl="0" indent="0" algn="just">
              <a:spcBef>
                <a:spcPts val="0"/>
              </a:spcBef>
              <a:buClrTx/>
              <a:buNone/>
            </a:pPr>
            <a:endParaRPr lang="tr-TR" sz="1400" b="1" dirty="0">
              <a:solidFill>
                <a:prstClr val="black"/>
              </a:solidFill>
              <a:latin typeface="Times New Roman" pitchFamily="18" charset="0"/>
              <a:cs typeface="Times New Roman" pitchFamily="18" charset="0"/>
            </a:endParaRPr>
          </a:p>
          <a:p>
            <a:pPr marL="0" lvl="0" indent="0" algn="just">
              <a:spcBef>
                <a:spcPts val="0"/>
              </a:spcBef>
              <a:buClrTx/>
              <a:buNone/>
            </a:pPr>
            <a:endParaRPr lang="tr-TR" sz="1400" b="1" dirty="0" smtClean="0">
              <a:solidFill>
                <a:prstClr val="black"/>
              </a:solidFill>
              <a:latin typeface="Times New Roman" pitchFamily="18" charset="0"/>
              <a:cs typeface="Times New Roman" pitchFamily="18" charset="0"/>
            </a:endParaRPr>
          </a:p>
          <a:p>
            <a:pPr marL="0" lvl="0" indent="0" algn="just">
              <a:spcBef>
                <a:spcPts val="0"/>
              </a:spcBef>
              <a:buClrTx/>
              <a:buNone/>
            </a:pPr>
            <a:endParaRPr lang="tr-TR" sz="1400" b="1" dirty="0">
              <a:solidFill>
                <a:prstClr val="black"/>
              </a:solidFill>
              <a:latin typeface="Times New Roman" pitchFamily="18" charset="0"/>
              <a:cs typeface="Times New Roman" pitchFamily="18" charset="0"/>
            </a:endParaRPr>
          </a:p>
          <a:p>
            <a:pPr marL="0" lvl="0" indent="0" algn="just">
              <a:spcBef>
                <a:spcPts val="0"/>
              </a:spcBef>
              <a:buClrTx/>
              <a:buNone/>
            </a:pPr>
            <a:r>
              <a:rPr lang="tr-TR" sz="1400" b="1" dirty="0" smtClean="0">
                <a:solidFill>
                  <a:prstClr val="black"/>
                </a:solidFill>
                <a:latin typeface="Times New Roman" pitchFamily="18" charset="0"/>
                <a:cs typeface="Times New Roman" pitchFamily="18" charset="0"/>
              </a:rPr>
              <a:t>                Osmaniye </a:t>
            </a:r>
            <a:r>
              <a:rPr lang="tr-TR" sz="1400" b="1" dirty="0" err="1" smtClean="0">
                <a:solidFill>
                  <a:prstClr val="black"/>
                </a:solidFill>
                <a:latin typeface="Times New Roman" pitchFamily="18" charset="0"/>
                <a:cs typeface="Times New Roman" pitchFamily="18" charset="0"/>
              </a:rPr>
              <a:t>Kırmıtlı</a:t>
            </a:r>
            <a:r>
              <a:rPr lang="tr-TR" sz="1400" b="1" dirty="0" smtClean="0">
                <a:solidFill>
                  <a:prstClr val="black"/>
                </a:solidFill>
                <a:latin typeface="Times New Roman" pitchFamily="18" charset="0"/>
                <a:cs typeface="Times New Roman" pitchFamily="18" charset="0"/>
              </a:rPr>
              <a:t> Kuş Cenneti			</a:t>
            </a:r>
            <a:r>
              <a:rPr lang="tr-TR" sz="1400" b="1" dirty="0" err="1" smtClean="0">
                <a:solidFill>
                  <a:prstClr val="black"/>
                </a:solidFill>
                <a:latin typeface="Times New Roman" pitchFamily="18" charset="0"/>
                <a:cs typeface="Times New Roman" pitchFamily="18" charset="0"/>
              </a:rPr>
              <a:t>Hemite</a:t>
            </a:r>
            <a:r>
              <a:rPr lang="tr-TR" sz="1400" b="1" dirty="0" smtClean="0">
                <a:solidFill>
                  <a:prstClr val="black"/>
                </a:solidFill>
                <a:latin typeface="Times New Roman" pitchFamily="18" charset="0"/>
                <a:cs typeface="Times New Roman" pitchFamily="18" charset="0"/>
              </a:rPr>
              <a:t> Kalesi Osmaniye</a:t>
            </a:r>
            <a:endParaRPr lang="tr-TR" sz="1400" b="1" dirty="0">
              <a:solidFill>
                <a:prstClr val="black"/>
              </a:solidFill>
              <a:latin typeface="Times New Roman" pitchFamily="18" charset="0"/>
              <a:cs typeface="Times New Roman" pitchFamily="18" charset="0"/>
            </a:endParaRPr>
          </a:p>
        </p:txBody>
      </p:sp>
      <p:sp>
        <p:nvSpPr>
          <p:cNvPr id="5" name="Metin Yer Tutucusu 4"/>
          <p:cNvSpPr txBox="1">
            <a:spLocks/>
          </p:cNvSpPr>
          <p:nvPr/>
        </p:nvSpPr>
        <p:spPr>
          <a:xfrm>
            <a:off x="374120" y="875333"/>
            <a:ext cx="3744663" cy="288032"/>
          </a:xfrm>
          <a:prstGeom prst="rect">
            <a:avLst/>
          </a:prstGeom>
          <a:solidFill>
            <a:schemeClr val="accent1">
              <a:lumMod val="20000"/>
              <a:lumOff val="80000"/>
            </a:schemeClr>
          </a:solidFill>
          <a:ln w="15875" cap="flat" cmpd="sng"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lt1"/>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lt1"/>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lt1"/>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lt1"/>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lt1"/>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lt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lt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lt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lt1"/>
                </a:solidFill>
                <a:latin typeface="+mn-lt"/>
                <a:ea typeface="+mn-ea"/>
                <a:cs typeface="+mn-cs"/>
              </a:defRPr>
            </a:lvl9pPr>
          </a:lstStyle>
          <a:p>
            <a:pPr marL="0" indent="0">
              <a:buFont typeface="Wingdings" pitchFamily="2" charset="2"/>
              <a:buNone/>
            </a:pPr>
            <a:r>
              <a:rPr lang="tr-TR" sz="2000" b="1" dirty="0" smtClean="0">
                <a:solidFill>
                  <a:schemeClr val="tx1"/>
                </a:solidFill>
                <a:latin typeface="Times New Roman" pitchFamily="18" charset="0"/>
                <a:cs typeface="Times New Roman" pitchFamily="18" charset="0"/>
              </a:rPr>
              <a:t>Osmaniye Örnek Proje Konuları</a:t>
            </a:r>
            <a:endParaRPr lang="tr-TR" sz="2000" b="1" dirty="0">
              <a:solidFill>
                <a:schemeClr val="tx1"/>
              </a:solidFill>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869160"/>
            <a:ext cx="3192147" cy="1635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5916" y="4938598"/>
            <a:ext cx="2880320" cy="156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Başlık 1"/>
          <p:cNvSpPr>
            <a:spLocks noGrp="1"/>
          </p:cNvSpPr>
          <p:nvPr>
            <p:ph type="title"/>
          </p:nvPr>
        </p:nvSpPr>
        <p:spPr>
          <a:xfrm>
            <a:off x="1043608" y="-1"/>
            <a:ext cx="7344816" cy="692697"/>
          </a:xfrm>
        </p:spPr>
        <p:txBody>
          <a:bodyPr>
            <a:normAutofit fontScale="90000"/>
          </a:bodyPr>
          <a:lstStyle/>
          <a:p>
            <a:pPr algn="ctr"/>
            <a:r>
              <a:rPr lang="tr-TR" sz="2400" b="1" dirty="0" smtClean="0">
                <a:solidFill>
                  <a:schemeClr val="bg1"/>
                </a:solidFill>
                <a:latin typeface="Times New Roman" pitchFamily="18" charset="0"/>
                <a:cs typeface="Times New Roman" pitchFamily="18" charset="0"/>
              </a:rPr>
              <a:t>2015 Yılı Turizm Altyapısının Geliştirilmesi Küçük Ölçekli Altyapı Mali Destek Programı (TZKAMU)</a:t>
            </a:r>
            <a:endParaRPr lang="tr-TR" sz="2400" dirty="0">
              <a:latin typeface="Times New Roman" pitchFamily="18" charset="0"/>
              <a:cs typeface="Times New Roman" pitchFamily="18" charset="0"/>
            </a:endParaRPr>
          </a:p>
        </p:txBody>
      </p:sp>
    </p:spTree>
    <p:extLst>
      <p:ext uri="{BB962C8B-B14F-4D97-AF65-F5344CB8AC3E}">
        <p14:creationId xmlns:p14="http://schemas.microsoft.com/office/powerpoint/2010/main" val="37013485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half" idx="1"/>
          </p:nvPr>
        </p:nvSpPr>
        <p:spPr>
          <a:xfrm>
            <a:off x="323528" y="836712"/>
            <a:ext cx="8820472" cy="6021288"/>
          </a:xfrm>
        </p:spPr>
        <p:txBody>
          <a:bodyPr>
            <a:normAutofit lnSpcReduction="10000"/>
          </a:bodyPr>
          <a:lstStyle/>
          <a:p>
            <a:pPr marL="0" indent="0" algn="just">
              <a:buNone/>
            </a:pPr>
            <a:endParaRPr lang="tr-TR" sz="2000" b="1" dirty="0" smtClean="0">
              <a:latin typeface="Times New Roman" pitchFamily="18" charset="0"/>
              <a:cs typeface="Times New Roman" pitchFamily="18" charset="0"/>
            </a:endParaRPr>
          </a:p>
          <a:p>
            <a:pPr marL="0" indent="0" algn="just">
              <a:buNone/>
            </a:pPr>
            <a:endParaRPr lang="tr-TR" sz="2000" b="1" dirty="0" smtClean="0">
              <a:latin typeface="Times New Roman" pitchFamily="18" charset="0"/>
              <a:cs typeface="Times New Roman" pitchFamily="18" charset="0"/>
            </a:endParaRPr>
          </a:p>
          <a:p>
            <a:pPr marL="0" indent="0" algn="just">
              <a:buNone/>
            </a:pPr>
            <a:r>
              <a:rPr lang="tr-TR" sz="2000" b="1" dirty="0">
                <a:latin typeface="Times New Roman" pitchFamily="18" charset="0"/>
                <a:cs typeface="Times New Roman" pitchFamily="18" charset="0"/>
              </a:rPr>
              <a:t>7</a:t>
            </a:r>
            <a:r>
              <a:rPr lang="tr-TR" sz="2000" b="1"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Şarlak</a:t>
            </a:r>
            <a:r>
              <a:rPr lang="tr-TR" sz="2000" dirty="0" smtClean="0">
                <a:latin typeface="Times New Roman" pitchFamily="18" charset="0"/>
                <a:cs typeface="Times New Roman" pitchFamily="18" charset="0"/>
              </a:rPr>
              <a:t> </a:t>
            </a:r>
            <a:r>
              <a:rPr lang="tr-TR" sz="2000" dirty="0">
                <a:latin typeface="Times New Roman" pitchFamily="18" charset="0"/>
                <a:cs typeface="Times New Roman" pitchFamily="18" charset="0"/>
              </a:rPr>
              <a:t>Şelalesi, Düziçi Sabun Şelalesi, Karaçay Şelalesi, </a:t>
            </a:r>
            <a:r>
              <a:rPr lang="tr-TR" sz="2000" dirty="0" err="1">
                <a:latin typeface="Times New Roman" pitchFamily="18" charset="0"/>
                <a:cs typeface="Times New Roman" pitchFamily="18" charset="0"/>
              </a:rPr>
              <a:t>Kırmıtlı</a:t>
            </a:r>
            <a:r>
              <a:rPr lang="tr-TR" sz="2000" dirty="0">
                <a:latin typeface="Times New Roman" pitchFamily="18" charset="0"/>
                <a:cs typeface="Times New Roman" pitchFamily="18" charset="0"/>
              </a:rPr>
              <a:t> Kuş Cenneti, Aslantaş Barajı, vb. gibi alanlarda </a:t>
            </a:r>
            <a:r>
              <a:rPr lang="tr-TR" sz="2000" dirty="0" smtClean="0">
                <a:latin typeface="Times New Roman" pitchFamily="18" charset="0"/>
                <a:cs typeface="Times New Roman" pitchFamily="18" charset="0"/>
              </a:rPr>
              <a:t>doğa turizmi altyapısının </a:t>
            </a:r>
            <a:r>
              <a:rPr lang="tr-TR" sz="2000" dirty="0" err="1" smtClean="0">
                <a:latin typeface="Times New Roman" pitchFamily="18" charset="0"/>
                <a:cs typeface="Times New Roman" pitchFamily="18" charset="0"/>
              </a:rPr>
              <a:t>kutulması</a:t>
            </a:r>
            <a:r>
              <a:rPr lang="tr-TR" sz="2000" dirty="0" smtClean="0">
                <a:latin typeface="Times New Roman" pitchFamily="18" charset="0"/>
                <a:cs typeface="Times New Roman" pitchFamily="18" charset="0"/>
              </a:rPr>
              <a:t>, </a:t>
            </a:r>
            <a:r>
              <a:rPr lang="tr-TR" sz="2000" dirty="0">
                <a:latin typeface="Times New Roman" pitchFamily="18" charset="0"/>
                <a:cs typeface="Times New Roman" pitchFamily="18" charset="0"/>
              </a:rPr>
              <a:t>karavan park alanlarının oluşturulması, yol iyileştirmelerinin yapılarak peyzaj ve rekreasyon çalışmalarının gerçekleştirilmesi</a:t>
            </a:r>
          </a:p>
          <a:p>
            <a:pPr marL="0" lvl="0" indent="0" algn="just">
              <a:buNone/>
            </a:pPr>
            <a:r>
              <a:rPr lang="tr-TR" sz="2000" b="1" dirty="0">
                <a:latin typeface="Times New Roman" pitchFamily="18" charset="0"/>
                <a:cs typeface="Times New Roman" pitchFamily="18" charset="0"/>
              </a:rPr>
              <a:t>8</a:t>
            </a:r>
            <a:r>
              <a:rPr lang="tr-TR" sz="2000" b="1" dirty="0" smtClean="0">
                <a:latin typeface="Times New Roman" pitchFamily="18" charset="0"/>
                <a:cs typeface="Times New Roman" pitchFamily="18" charset="0"/>
              </a:rPr>
              <a:t>. </a:t>
            </a:r>
            <a:r>
              <a:rPr lang="tr-TR" sz="2000" dirty="0" smtClean="0">
                <a:latin typeface="Times New Roman" pitchFamily="18" charset="0"/>
                <a:cs typeface="Times New Roman" pitchFamily="18" charset="0"/>
              </a:rPr>
              <a:t>Yaylalarda </a:t>
            </a:r>
            <a:r>
              <a:rPr lang="tr-TR" sz="2000" dirty="0">
                <a:latin typeface="Times New Roman" pitchFamily="18" charset="0"/>
                <a:cs typeface="Times New Roman" pitchFamily="18" charset="0"/>
              </a:rPr>
              <a:t>rota, parkur, yürüyüş yolları </a:t>
            </a:r>
            <a:r>
              <a:rPr lang="tr-TR" sz="2000" dirty="0" smtClean="0">
                <a:latin typeface="Times New Roman" pitchFamily="18" charset="0"/>
                <a:cs typeface="Times New Roman" pitchFamily="18" charset="0"/>
              </a:rPr>
              <a:t>düzenlemeleri, kamp </a:t>
            </a:r>
            <a:r>
              <a:rPr lang="tr-TR" sz="2000" dirty="0">
                <a:latin typeface="Times New Roman" pitchFamily="18" charset="0"/>
                <a:cs typeface="Times New Roman" pitchFamily="18" charset="0"/>
              </a:rPr>
              <a:t>alanlarının düzenlenmesi, </a:t>
            </a:r>
            <a:endParaRPr lang="tr-TR" sz="2000" dirty="0" smtClean="0">
              <a:latin typeface="Times New Roman" pitchFamily="18" charset="0"/>
              <a:cs typeface="Times New Roman" pitchFamily="18" charset="0"/>
            </a:endParaRPr>
          </a:p>
          <a:p>
            <a:pPr marL="0" lvl="0" indent="0" algn="just">
              <a:buNone/>
            </a:pPr>
            <a:r>
              <a:rPr lang="tr-TR" sz="2000" b="1" dirty="0">
                <a:latin typeface="Times New Roman" pitchFamily="18" charset="0"/>
                <a:cs typeface="Times New Roman" pitchFamily="18" charset="0"/>
              </a:rPr>
              <a:t>9</a:t>
            </a:r>
            <a:r>
              <a:rPr lang="tr-TR" sz="2000" b="1" dirty="0" smtClean="0">
                <a:latin typeface="Times New Roman" pitchFamily="18" charset="0"/>
                <a:cs typeface="Times New Roman" pitchFamily="18" charset="0"/>
              </a:rPr>
              <a:t>. </a:t>
            </a:r>
            <a:r>
              <a:rPr lang="tr-TR" sz="2000" dirty="0" smtClean="0">
                <a:latin typeface="Times New Roman" pitchFamily="18" charset="0"/>
                <a:cs typeface="Times New Roman" pitchFamily="18" charset="0"/>
              </a:rPr>
              <a:t>Yaşar </a:t>
            </a:r>
            <a:r>
              <a:rPr lang="tr-TR" sz="2000" dirty="0">
                <a:latin typeface="Times New Roman" pitchFamily="18" charset="0"/>
                <a:cs typeface="Times New Roman" pitchFamily="18" charset="0"/>
              </a:rPr>
              <a:t>Kemal Müzesi, Düziçi’de Karacaoğlan Müzesi gibi tematik müzelerin açılması,</a:t>
            </a:r>
          </a:p>
          <a:p>
            <a:pPr marL="0" lvl="0" indent="0" algn="just">
              <a:buNone/>
            </a:pPr>
            <a:r>
              <a:rPr lang="tr-TR" sz="2000" b="1" dirty="0" smtClean="0">
                <a:latin typeface="Times New Roman" pitchFamily="18" charset="0"/>
                <a:cs typeface="Times New Roman" pitchFamily="18" charset="0"/>
              </a:rPr>
              <a:t>10. </a:t>
            </a:r>
            <a:r>
              <a:rPr lang="tr-TR" sz="2000" dirty="0" smtClean="0">
                <a:latin typeface="Times New Roman" pitchFamily="18" charset="0"/>
                <a:cs typeface="Times New Roman" pitchFamily="18" charset="0"/>
              </a:rPr>
              <a:t>Aslantaş </a:t>
            </a:r>
            <a:r>
              <a:rPr lang="tr-TR" sz="2000" dirty="0">
                <a:latin typeface="Times New Roman" pitchFamily="18" charset="0"/>
                <a:cs typeface="Times New Roman" pitchFamily="18" charset="0"/>
              </a:rPr>
              <a:t>Barajı ile Ceyhan Nehri </a:t>
            </a:r>
            <a:r>
              <a:rPr lang="tr-TR" sz="2000" dirty="0" err="1">
                <a:latin typeface="Times New Roman" pitchFamily="18" charset="0"/>
                <a:cs typeface="Times New Roman" pitchFamily="18" charset="0"/>
              </a:rPr>
              <a:t>off-road</a:t>
            </a:r>
            <a:r>
              <a:rPr lang="tr-TR" sz="2000" dirty="0">
                <a:latin typeface="Times New Roman" pitchFamily="18" charset="0"/>
                <a:cs typeface="Times New Roman" pitchFamily="18" charset="0"/>
              </a:rPr>
              <a:t>, rafting ve kano sporlarının yapılmasına yönelik çalışmaların yapılması,</a:t>
            </a:r>
          </a:p>
          <a:p>
            <a:pPr marL="0" indent="0" algn="just">
              <a:buNone/>
            </a:pPr>
            <a:r>
              <a:rPr lang="tr-TR" sz="2000" b="1" dirty="0" smtClean="0">
                <a:latin typeface="Times New Roman" pitchFamily="18" charset="0"/>
                <a:cs typeface="Times New Roman" pitchFamily="18" charset="0"/>
              </a:rPr>
              <a:t>11. </a:t>
            </a:r>
            <a:r>
              <a:rPr lang="tr-TR" sz="2000" dirty="0" smtClean="0">
                <a:latin typeface="Times New Roman" pitchFamily="18" charset="0"/>
                <a:cs typeface="Times New Roman" pitchFamily="18" charset="0"/>
              </a:rPr>
              <a:t>Medikal </a:t>
            </a:r>
            <a:r>
              <a:rPr lang="tr-TR" sz="2000" dirty="0">
                <a:latin typeface="Times New Roman" pitchFamily="18" charset="0"/>
                <a:cs typeface="Times New Roman" pitchFamily="18" charset="0"/>
              </a:rPr>
              <a:t>turizm, termal turizm ve geriatri turizmi çerçevesinde tedavi amaçlı kaplıcaların oluşturulması</a:t>
            </a:r>
            <a:r>
              <a:rPr lang="tr-TR" sz="2000" dirty="0" smtClean="0">
                <a:latin typeface="Times New Roman" pitchFamily="18" charset="0"/>
                <a:cs typeface="Times New Roman" pitchFamily="18" charset="0"/>
              </a:rPr>
              <a:t>,</a:t>
            </a:r>
          </a:p>
          <a:p>
            <a:pPr marL="0" indent="0" algn="just">
              <a:buNone/>
            </a:pPr>
            <a:endParaRPr lang="tr-TR" sz="2000" dirty="0" smtClean="0">
              <a:latin typeface="Times New Roman" pitchFamily="18" charset="0"/>
              <a:cs typeface="Times New Roman" pitchFamily="18" charset="0"/>
            </a:endParaRPr>
          </a:p>
          <a:p>
            <a:pPr marL="0" indent="0" algn="just">
              <a:buNone/>
            </a:pPr>
            <a:endParaRPr lang="tr-TR" sz="2000" dirty="0" smtClean="0">
              <a:latin typeface="Times New Roman" pitchFamily="18" charset="0"/>
              <a:cs typeface="Times New Roman" pitchFamily="18" charset="0"/>
            </a:endParaRPr>
          </a:p>
          <a:p>
            <a:pPr marL="0" indent="0" algn="just">
              <a:buNone/>
            </a:pPr>
            <a:r>
              <a:rPr lang="tr-TR" sz="2000" dirty="0" smtClean="0">
                <a:latin typeface="Times New Roman" pitchFamily="18" charset="0"/>
                <a:cs typeface="Times New Roman" pitchFamily="18" charset="0"/>
              </a:rPr>
              <a:t>					</a:t>
            </a:r>
          </a:p>
          <a:p>
            <a:pPr marL="0" indent="0" algn="just">
              <a:buNone/>
            </a:pPr>
            <a:endParaRPr lang="tr-TR" sz="1400" dirty="0" smtClean="0">
              <a:latin typeface="Times New Roman" pitchFamily="18" charset="0"/>
              <a:cs typeface="Times New Roman" pitchFamily="18" charset="0"/>
            </a:endParaRPr>
          </a:p>
          <a:p>
            <a:pPr marL="0" indent="0" algn="just">
              <a:buNone/>
            </a:pPr>
            <a:r>
              <a:rPr lang="tr-TR" sz="1400" b="1" dirty="0" smtClean="0">
                <a:latin typeface="Times New Roman" pitchFamily="18" charset="0"/>
                <a:cs typeface="Times New Roman" pitchFamily="18" charset="0"/>
              </a:rPr>
              <a:t>                        </a:t>
            </a:r>
          </a:p>
          <a:p>
            <a:pPr marL="0" indent="0" algn="just">
              <a:buNone/>
            </a:pPr>
            <a:r>
              <a:rPr lang="tr-TR" sz="1400" b="1" dirty="0">
                <a:latin typeface="Times New Roman" pitchFamily="18" charset="0"/>
                <a:cs typeface="Times New Roman" pitchFamily="18" charset="0"/>
              </a:rPr>
              <a:t> </a:t>
            </a:r>
            <a:r>
              <a:rPr lang="tr-TR" sz="1400" b="1" dirty="0" smtClean="0">
                <a:latin typeface="Times New Roman" pitchFamily="18" charset="0"/>
                <a:cs typeface="Times New Roman" pitchFamily="18" charset="0"/>
              </a:rPr>
              <a:t>                        </a:t>
            </a:r>
            <a:r>
              <a:rPr lang="tr-TR" sz="1400" b="1" dirty="0" err="1" smtClean="0">
                <a:latin typeface="Times New Roman" pitchFamily="18" charset="0"/>
                <a:cs typeface="Times New Roman" pitchFamily="18" charset="0"/>
              </a:rPr>
              <a:t>Şarlak</a:t>
            </a:r>
            <a:r>
              <a:rPr lang="tr-TR" sz="1400" b="1" dirty="0" smtClean="0">
                <a:latin typeface="Times New Roman" pitchFamily="18" charset="0"/>
                <a:cs typeface="Times New Roman" pitchFamily="18" charset="0"/>
              </a:rPr>
              <a:t> Şelalesi Osmaniye		                     Kano Sporu Ceyhan Nehri</a:t>
            </a:r>
            <a:endParaRPr lang="tr-TR" sz="1400" b="1" dirty="0">
              <a:latin typeface="Times New Roman" pitchFamily="18" charset="0"/>
              <a:cs typeface="Times New Roman" pitchFamily="18" charset="0"/>
            </a:endParaRPr>
          </a:p>
          <a:p>
            <a:pPr marL="0" indent="0" algn="just">
              <a:buNone/>
            </a:pPr>
            <a:endParaRPr lang="tr-TR" sz="2000" dirty="0" smtClean="0">
              <a:latin typeface="Times New Roman" pitchFamily="18" charset="0"/>
              <a:cs typeface="Times New Roman" pitchFamily="18" charset="0"/>
            </a:endParaRPr>
          </a:p>
          <a:p>
            <a:pPr marL="0" indent="0" algn="just">
              <a:buNone/>
            </a:pPr>
            <a:endParaRPr lang="tr-TR" sz="2000" dirty="0">
              <a:latin typeface="Times New Roman" pitchFamily="18" charset="0"/>
              <a:cs typeface="Times New Roman" pitchFamily="18" charset="0"/>
            </a:endParaRPr>
          </a:p>
        </p:txBody>
      </p:sp>
      <p:sp>
        <p:nvSpPr>
          <p:cNvPr id="5" name="Metin Yer Tutucusu 4"/>
          <p:cNvSpPr txBox="1">
            <a:spLocks/>
          </p:cNvSpPr>
          <p:nvPr/>
        </p:nvSpPr>
        <p:spPr>
          <a:xfrm>
            <a:off x="374120" y="875333"/>
            <a:ext cx="3744663" cy="288032"/>
          </a:xfrm>
          <a:prstGeom prst="rect">
            <a:avLst/>
          </a:prstGeom>
          <a:solidFill>
            <a:schemeClr val="accent1">
              <a:lumMod val="20000"/>
              <a:lumOff val="80000"/>
            </a:schemeClr>
          </a:solidFill>
          <a:ln w="15875" cap="flat" cmpd="sng"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lt1"/>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lt1"/>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lt1"/>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lt1"/>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lt1"/>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lt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lt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lt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lt1"/>
                </a:solidFill>
                <a:latin typeface="+mn-lt"/>
                <a:ea typeface="+mn-ea"/>
                <a:cs typeface="+mn-cs"/>
              </a:defRPr>
            </a:lvl9pPr>
          </a:lstStyle>
          <a:p>
            <a:pPr marL="0" indent="0">
              <a:buFont typeface="Wingdings" pitchFamily="2" charset="2"/>
              <a:buNone/>
            </a:pPr>
            <a:r>
              <a:rPr lang="tr-TR" sz="2000" b="1" dirty="0" smtClean="0">
                <a:solidFill>
                  <a:schemeClr val="tx1"/>
                </a:solidFill>
                <a:latin typeface="Times New Roman" pitchFamily="18" charset="0"/>
                <a:cs typeface="Times New Roman" pitchFamily="18" charset="0"/>
              </a:rPr>
              <a:t>Osmaniye Örnek Proje Konuları</a:t>
            </a:r>
            <a:endParaRPr lang="tr-TR" sz="2000" b="1" dirty="0">
              <a:solidFill>
                <a:schemeClr val="tx1"/>
              </a:solidFill>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4797152"/>
            <a:ext cx="2232248" cy="1360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4797152"/>
            <a:ext cx="2499822" cy="1360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Başlık 1"/>
          <p:cNvSpPr>
            <a:spLocks noGrp="1"/>
          </p:cNvSpPr>
          <p:nvPr>
            <p:ph type="title"/>
          </p:nvPr>
        </p:nvSpPr>
        <p:spPr>
          <a:xfrm>
            <a:off x="1043608" y="-1"/>
            <a:ext cx="7344816" cy="692697"/>
          </a:xfrm>
        </p:spPr>
        <p:txBody>
          <a:bodyPr>
            <a:normAutofit fontScale="90000"/>
          </a:bodyPr>
          <a:lstStyle/>
          <a:p>
            <a:pPr algn="ctr"/>
            <a:r>
              <a:rPr lang="tr-TR" sz="2400" b="1" dirty="0" smtClean="0">
                <a:solidFill>
                  <a:schemeClr val="bg1"/>
                </a:solidFill>
                <a:latin typeface="Times New Roman" pitchFamily="18" charset="0"/>
                <a:cs typeface="Times New Roman" pitchFamily="18" charset="0"/>
              </a:rPr>
              <a:t>2015 Yılı Turizm Altyapısının Geliştirilmesi Küçük Ölçekli Altyapı Mali Destek Programı (TZKAMU)</a:t>
            </a:r>
            <a:endParaRPr lang="tr-TR" sz="2400" dirty="0">
              <a:latin typeface="Times New Roman" pitchFamily="18" charset="0"/>
              <a:cs typeface="Times New Roman" pitchFamily="18" charset="0"/>
            </a:endParaRPr>
          </a:p>
        </p:txBody>
      </p:sp>
    </p:spTree>
    <p:extLst>
      <p:ext uri="{BB962C8B-B14F-4D97-AF65-F5344CB8AC3E}">
        <p14:creationId xmlns:p14="http://schemas.microsoft.com/office/powerpoint/2010/main" val="31330513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15615" y="0"/>
            <a:ext cx="7272809" cy="692697"/>
          </a:xfrm>
        </p:spPr>
        <p:txBody>
          <a:bodyPr>
            <a:normAutofit fontScale="90000"/>
          </a:bodyPr>
          <a:lstStyle/>
          <a:p>
            <a:pPr algn="ctr"/>
            <a:r>
              <a:rPr lang="tr-TR" sz="2400" b="1" dirty="0">
                <a:solidFill>
                  <a:prstClr val="white"/>
                </a:solidFill>
                <a:latin typeface="Times New Roman" pitchFamily="18" charset="0"/>
                <a:cs typeface="Times New Roman" pitchFamily="18" charset="0"/>
              </a:rPr>
              <a:t>2015 Yılı Turizm Altyapısının Geliştirilmesi Küçük Ölçekli Altyapı Mali Destek Programı (TZKAMU)</a:t>
            </a:r>
            <a:endParaRPr lang="tr-TR" dirty="0"/>
          </a:p>
        </p:txBody>
      </p:sp>
      <p:sp>
        <p:nvSpPr>
          <p:cNvPr id="5" name="Dikdörtgen 4"/>
          <p:cNvSpPr/>
          <p:nvPr/>
        </p:nvSpPr>
        <p:spPr>
          <a:xfrm>
            <a:off x="611560" y="2276872"/>
            <a:ext cx="8136904" cy="2664296"/>
          </a:xfrm>
          <a:prstGeom prst="rect">
            <a:avLst/>
          </a:prstGeom>
          <a:solidFill>
            <a:schemeClr val="accent1">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000" dirty="0" smtClean="0">
                <a:solidFill>
                  <a:schemeClr val="tx1"/>
                </a:solidFill>
                <a:latin typeface="Times New Roman"/>
                <a:ea typeface="Batang"/>
              </a:rPr>
              <a:t>Başvurular, örnek proje konuları ile sınırlı </a:t>
            </a:r>
            <a:r>
              <a:rPr lang="tr-TR" sz="2000" dirty="0">
                <a:solidFill>
                  <a:schemeClr val="tx1"/>
                </a:solidFill>
                <a:latin typeface="Times New Roman"/>
                <a:ea typeface="Batang"/>
              </a:rPr>
              <a:t>değildir. Programın genel amaç ve öncelikleriyle uyumlu olmak kaydıyla farklı konularda da başvuru yapılabilir. </a:t>
            </a:r>
            <a:r>
              <a:rPr lang="tr-TR" sz="2000" dirty="0">
                <a:solidFill>
                  <a:schemeClr val="tx1"/>
                </a:solidFill>
                <a:latin typeface="Times New Roman"/>
                <a:ea typeface="Times New Roman"/>
              </a:rPr>
              <a:t>Ayrıca sunulan proje başvurularının örnek olarak verilen konuları içermesi, bu başvuruların kesinlikle destekleneceği anlamına gelmemektedir.</a:t>
            </a:r>
            <a:endParaRPr lang="tr-TR" sz="2000" dirty="0">
              <a:solidFill>
                <a:schemeClr val="tx1"/>
              </a:solidFill>
            </a:endParaRPr>
          </a:p>
        </p:txBody>
      </p:sp>
      <p:sp>
        <p:nvSpPr>
          <p:cNvPr id="6" name="Dikdörtgen 5"/>
          <p:cNvSpPr/>
          <p:nvPr/>
        </p:nvSpPr>
        <p:spPr>
          <a:xfrm>
            <a:off x="611560" y="929292"/>
            <a:ext cx="1656184" cy="339468"/>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smtClean="0">
                <a:solidFill>
                  <a:schemeClr val="tx1"/>
                </a:solidFill>
                <a:latin typeface="Times New Roman" pitchFamily="18" charset="0"/>
                <a:cs typeface="Times New Roman" pitchFamily="18" charset="0"/>
              </a:rPr>
              <a:t>Dikkat!</a:t>
            </a:r>
            <a:endParaRPr lang="tr-TR" sz="2000" b="1" dirty="0">
              <a:solidFill>
                <a:schemeClr val="tx1"/>
              </a:solidFill>
              <a:latin typeface="Times New Roman" pitchFamily="18" charset="0"/>
              <a:cs typeface="Times New Roman" pitchFamily="18" charset="0"/>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914903"/>
            <a:ext cx="1440160" cy="1266428"/>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82888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476757" y="961804"/>
            <a:ext cx="3916916" cy="378964"/>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smtClean="0">
                <a:solidFill>
                  <a:schemeClr val="tx1"/>
                </a:solidFill>
                <a:latin typeface="Times New Roman" pitchFamily="18" charset="0"/>
                <a:cs typeface="Times New Roman" pitchFamily="18" charset="0"/>
              </a:rPr>
              <a:t>Uygun  Olmayan Proje Konuları</a:t>
            </a:r>
            <a:endParaRPr lang="tr-TR" sz="2000" b="1" dirty="0">
              <a:solidFill>
                <a:schemeClr val="tx1"/>
              </a:solidFill>
              <a:latin typeface="Times New Roman" pitchFamily="18" charset="0"/>
              <a:cs typeface="Times New Roman" pitchFamily="18" charset="0"/>
            </a:endParaRPr>
          </a:p>
        </p:txBody>
      </p:sp>
      <p:sp>
        <p:nvSpPr>
          <p:cNvPr id="6" name="Dikdörtgen 5"/>
          <p:cNvSpPr/>
          <p:nvPr/>
        </p:nvSpPr>
        <p:spPr>
          <a:xfrm>
            <a:off x="780906" y="2276872"/>
            <a:ext cx="7589324" cy="2880320"/>
          </a:xfrm>
          <a:prstGeom prst="rect">
            <a:avLst/>
          </a:prstGeom>
          <a:solidFill>
            <a:schemeClr val="accent1">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200" b="1" i="1" dirty="0" smtClean="0">
                <a:solidFill>
                  <a:schemeClr val="tx1"/>
                </a:solidFill>
              </a:rPr>
              <a:t>Program kapsamında;</a:t>
            </a:r>
          </a:p>
          <a:p>
            <a:pPr marL="342900" indent="-342900" algn="just">
              <a:buAutoNum type="arabicPeriod"/>
            </a:pPr>
            <a:r>
              <a:rPr lang="tr-TR" sz="2200" b="1" i="1" dirty="0" smtClean="0">
                <a:solidFill>
                  <a:schemeClr val="tx1"/>
                </a:solidFill>
              </a:rPr>
              <a:t>Kamu </a:t>
            </a:r>
            <a:r>
              <a:rPr lang="tr-TR" sz="2200" b="1" i="1" dirty="0">
                <a:solidFill>
                  <a:schemeClr val="tx1"/>
                </a:solidFill>
              </a:rPr>
              <a:t>sosyal tesisleri, misafirhane, lojman, lokal gibi kamu mülkiyeti ve işletmeciliği altındaki tesislere </a:t>
            </a:r>
            <a:r>
              <a:rPr lang="tr-TR" sz="2200" b="1" i="1" dirty="0" smtClean="0">
                <a:solidFill>
                  <a:schemeClr val="tx1"/>
                </a:solidFill>
              </a:rPr>
              <a:t>yönelik projeler,</a:t>
            </a:r>
          </a:p>
          <a:p>
            <a:pPr algn="just"/>
            <a:endParaRPr lang="tr-TR" sz="2200" b="1" i="1" dirty="0" smtClean="0">
              <a:solidFill>
                <a:schemeClr val="tx1"/>
              </a:solidFill>
            </a:endParaRPr>
          </a:p>
          <a:p>
            <a:pPr algn="just"/>
            <a:r>
              <a:rPr lang="tr-TR" sz="2200" b="1" i="1" dirty="0" smtClean="0">
                <a:solidFill>
                  <a:schemeClr val="tx1"/>
                </a:solidFill>
              </a:rPr>
              <a:t>2. “Sadece </a:t>
            </a:r>
            <a:r>
              <a:rPr lang="tr-TR" sz="2200" b="1" i="1" dirty="0">
                <a:solidFill>
                  <a:schemeClr val="tx1"/>
                </a:solidFill>
              </a:rPr>
              <a:t>eğitim faaliyeti”, “sadece tanıtım faaliyeti, “sadece fuar”, “yol, kanalizasyon, su altyapısı inşaatları” ve “sadece arkeolojik kazı çalışmaları” </a:t>
            </a:r>
            <a:r>
              <a:rPr lang="tr-TR" sz="2200" b="1" i="1" dirty="0" smtClean="0">
                <a:solidFill>
                  <a:schemeClr val="tx1"/>
                </a:solidFill>
              </a:rPr>
              <a:t>içeren projeler </a:t>
            </a:r>
            <a:r>
              <a:rPr lang="tr-TR" sz="2200" b="1" i="1" u="sng" dirty="0" smtClean="0">
                <a:solidFill>
                  <a:schemeClr val="tx1"/>
                </a:solidFill>
              </a:rPr>
              <a:t>desteklenmez</a:t>
            </a:r>
            <a:r>
              <a:rPr lang="tr-TR" sz="2200" b="1" i="1" dirty="0">
                <a:solidFill>
                  <a:schemeClr val="tx1"/>
                </a:solidFill>
              </a:rPr>
              <a:t>.</a:t>
            </a:r>
            <a:endParaRPr lang="tr-TR" sz="2200" dirty="0">
              <a:solidFill>
                <a:schemeClr val="tx1"/>
              </a:solidFill>
            </a:endParaRPr>
          </a:p>
          <a:p>
            <a:pPr marL="342900" indent="-342900" algn="just">
              <a:buAutoNum type="arabicPeriod"/>
            </a:pPr>
            <a:endParaRPr lang="tr-TR" sz="2200" dirty="0">
              <a:solidFill>
                <a:schemeClr val="tx1"/>
              </a:solidFill>
              <a:effectLst/>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3962" y="764704"/>
            <a:ext cx="2070038" cy="1419622"/>
          </a:xfrm>
          <a:prstGeom prst="rect">
            <a:avLst/>
          </a:prstGeom>
          <a:noFill/>
          <a:ln w="9525">
            <a:solidFill>
              <a:schemeClr val="tx1"/>
            </a:solidFill>
            <a:miter lim="800000"/>
            <a:headEnd/>
            <a:tailEnd/>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Lst>
        </p:spPr>
      </p:pic>
      <p:sp>
        <p:nvSpPr>
          <p:cNvPr id="7" name="Başlık 1"/>
          <p:cNvSpPr>
            <a:spLocks noGrp="1"/>
          </p:cNvSpPr>
          <p:nvPr>
            <p:ph type="title"/>
          </p:nvPr>
        </p:nvSpPr>
        <p:spPr>
          <a:xfrm>
            <a:off x="1043608" y="-1"/>
            <a:ext cx="7344816" cy="692697"/>
          </a:xfrm>
        </p:spPr>
        <p:txBody>
          <a:bodyPr>
            <a:normAutofit fontScale="90000"/>
          </a:bodyPr>
          <a:lstStyle/>
          <a:p>
            <a:pPr algn="ctr"/>
            <a:r>
              <a:rPr lang="tr-TR" sz="2400" b="1" dirty="0" smtClean="0">
                <a:solidFill>
                  <a:schemeClr val="bg1"/>
                </a:solidFill>
                <a:latin typeface="Times New Roman" pitchFamily="18" charset="0"/>
                <a:cs typeface="Times New Roman" pitchFamily="18" charset="0"/>
              </a:rPr>
              <a:t>2015 Yılı Turizm Altyapısının Geliştirilmesi Küçük Ölçekli Altyapı Mali Destek Programı (TZKAMU)</a:t>
            </a:r>
            <a:endParaRPr lang="tr-TR" sz="2400" dirty="0">
              <a:latin typeface="Times New Roman" pitchFamily="18" charset="0"/>
              <a:cs typeface="Times New Roman" pitchFamily="18" charset="0"/>
            </a:endParaRPr>
          </a:p>
        </p:txBody>
      </p:sp>
    </p:spTree>
    <p:extLst>
      <p:ext uri="{BB962C8B-B14F-4D97-AF65-F5344CB8AC3E}">
        <p14:creationId xmlns:p14="http://schemas.microsoft.com/office/powerpoint/2010/main" val="4479109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half" idx="1"/>
          </p:nvPr>
        </p:nvSpPr>
        <p:spPr>
          <a:xfrm>
            <a:off x="323528" y="980728"/>
            <a:ext cx="8496944" cy="5544616"/>
          </a:xfrm>
        </p:spPr>
        <p:txBody>
          <a:bodyPr>
            <a:normAutofit/>
          </a:bodyPr>
          <a:lstStyle/>
          <a:p>
            <a:pPr marL="0" indent="0" algn="just" fontAlgn="base">
              <a:buNone/>
            </a:pPr>
            <a:r>
              <a:rPr lang="tr-TR" sz="2000" b="1" dirty="0" smtClean="0">
                <a:latin typeface="Times New Roman" pitchFamily="18" charset="0"/>
                <a:cs typeface="Times New Roman" pitchFamily="18" charset="0"/>
              </a:rPr>
              <a:t>Uygun </a:t>
            </a:r>
            <a:r>
              <a:rPr lang="tr-TR" sz="2000" b="1" dirty="0">
                <a:latin typeface="Times New Roman" pitchFamily="18" charset="0"/>
                <a:cs typeface="Times New Roman" pitchFamily="18" charset="0"/>
              </a:rPr>
              <a:t>doğrudan maliyetler, projenin yürütülmesi için gerekli </a:t>
            </a:r>
            <a:r>
              <a:rPr lang="tr-TR" sz="2000" b="1" dirty="0" smtClean="0">
                <a:latin typeface="Times New Roman" pitchFamily="18" charset="0"/>
                <a:cs typeface="Times New Roman" pitchFamily="18" charset="0"/>
              </a:rPr>
              <a:t>olan, yararlanıcı </a:t>
            </a:r>
            <a:r>
              <a:rPr lang="tr-TR" sz="2000" b="1" dirty="0">
                <a:latin typeface="Times New Roman" pitchFamily="18" charset="0"/>
                <a:cs typeface="Times New Roman" pitchFamily="18" charset="0"/>
              </a:rPr>
              <a:t>veya ortağı tarafından gerçekleştirilen ve gerçek tutarlar üzerinden hesaplanan maliyetlerdir: </a:t>
            </a:r>
          </a:p>
          <a:p>
            <a:pPr marL="0" indent="0" algn="just" fontAlgn="base">
              <a:buNone/>
            </a:pPr>
            <a:r>
              <a:rPr lang="tr-TR" sz="2000" dirty="0" smtClean="0">
                <a:latin typeface="Times New Roman" pitchFamily="18" charset="0"/>
                <a:cs typeface="Times New Roman" pitchFamily="18" charset="0"/>
              </a:rPr>
              <a:t>1. Projede</a:t>
            </a:r>
            <a:r>
              <a:rPr lang="tr-TR" sz="2000" dirty="0">
                <a:latin typeface="Times New Roman" pitchFamily="18" charset="0"/>
                <a:cs typeface="Times New Roman" pitchFamily="18" charset="0"/>
              </a:rPr>
              <a:t>, proje süresince görevlendirilmiş personelin net maaşları, sosyal sigorta primleri, ilgili diğer ücret ve maliyetler </a:t>
            </a:r>
          </a:p>
          <a:p>
            <a:pPr marL="0" indent="0" algn="just" fontAlgn="base">
              <a:buNone/>
            </a:pPr>
            <a:r>
              <a:rPr lang="tr-TR" sz="2000" dirty="0" smtClean="0">
                <a:latin typeface="Times New Roman" pitchFamily="18" charset="0"/>
                <a:cs typeface="Times New Roman" pitchFamily="18" charset="0"/>
              </a:rPr>
              <a:t>2. Mal </a:t>
            </a:r>
            <a:r>
              <a:rPr lang="tr-TR" sz="2000" dirty="0">
                <a:latin typeface="Times New Roman" pitchFamily="18" charset="0"/>
                <a:cs typeface="Times New Roman" pitchFamily="18" charset="0"/>
              </a:rPr>
              <a:t>ve hizmet alımlarına ilişkin Katma Değer Vergisi (KDV),</a:t>
            </a:r>
          </a:p>
          <a:p>
            <a:pPr marL="0" lvl="0" indent="0" algn="just" fontAlgn="base">
              <a:buNone/>
            </a:pPr>
            <a:r>
              <a:rPr lang="tr-TR" sz="2000" dirty="0">
                <a:latin typeface="Times New Roman" pitchFamily="18" charset="0"/>
                <a:cs typeface="Times New Roman" pitchFamily="18" charset="0"/>
              </a:rPr>
              <a:t>3</a:t>
            </a:r>
            <a:r>
              <a:rPr lang="tr-TR" sz="2000" dirty="0" smtClean="0">
                <a:latin typeface="Times New Roman" pitchFamily="18" charset="0"/>
                <a:cs typeface="Times New Roman" pitchFamily="18" charset="0"/>
              </a:rPr>
              <a:t>. Alınan </a:t>
            </a:r>
            <a:r>
              <a:rPr lang="tr-TR" sz="2000" dirty="0">
                <a:latin typeface="Times New Roman" pitchFamily="18" charset="0"/>
                <a:cs typeface="Times New Roman" pitchFamily="18" charset="0"/>
              </a:rPr>
              <a:t>makine ekipmanlara ilişkin Gümrük Vergisi,</a:t>
            </a:r>
          </a:p>
          <a:p>
            <a:pPr marL="0" lvl="0" indent="0" algn="just" fontAlgn="base">
              <a:buNone/>
            </a:pPr>
            <a:r>
              <a:rPr lang="tr-TR" sz="2000" dirty="0">
                <a:latin typeface="Times New Roman" pitchFamily="18" charset="0"/>
                <a:cs typeface="Times New Roman" pitchFamily="18" charset="0"/>
              </a:rPr>
              <a:t>4</a:t>
            </a:r>
            <a:r>
              <a:rPr lang="tr-TR" sz="2000" dirty="0" smtClean="0">
                <a:latin typeface="Times New Roman" pitchFamily="18" charset="0"/>
                <a:cs typeface="Times New Roman" pitchFamily="18" charset="0"/>
              </a:rPr>
              <a:t>. Özel </a:t>
            </a:r>
            <a:r>
              <a:rPr lang="tr-TR" sz="2000" dirty="0">
                <a:latin typeface="Times New Roman" pitchFamily="18" charset="0"/>
                <a:cs typeface="Times New Roman" pitchFamily="18" charset="0"/>
              </a:rPr>
              <a:t>Tüketim Vergisi (ÖTV</a:t>
            </a:r>
            <a:r>
              <a:rPr lang="tr-TR" sz="2000" dirty="0" smtClean="0">
                <a:latin typeface="Times New Roman" pitchFamily="18" charset="0"/>
                <a:cs typeface="Times New Roman" pitchFamily="18" charset="0"/>
              </a:rPr>
              <a:t>),</a:t>
            </a:r>
            <a:endParaRPr lang="tr-TR" sz="2000" dirty="0">
              <a:latin typeface="Times New Roman" pitchFamily="18" charset="0"/>
              <a:cs typeface="Times New Roman" pitchFamily="18" charset="0"/>
            </a:endParaRPr>
          </a:p>
          <a:p>
            <a:pPr marL="0" indent="0" algn="just">
              <a:buNone/>
            </a:pPr>
            <a:r>
              <a:rPr lang="tr-TR" sz="2000" dirty="0">
                <a:latin typeface="Times New Roman" pitchFamily="18" charset="0"/>
                <a:cs typeface="Times New Roman" pitchFamily="18" charset="0"/>
              </a:rPr>
              <a:t>5</a:t>
            </a:r>
            <a:r>
              <a:rPr lang="tr-TR" sz="2000" dirty="0" smtClean="0">
                <a:latin typeface="Times New Roman" pitchFamily="18" charset="0"/>
                <a:cs typeface="Times New Roman" pitchFamily="18" charset="0"/>
              </a:rPr>
              <a:t>. </a:t>
            </a:r>
            <a:r>
              <a:rPr lang="tr-TR" sz="2000" dirty="0">
                <a:latin typeface="Times New Roman" pitchFamily="18" charset="0"/>
                <a:cs typeface="Times New Roman" pitchFamily="18" charset="0"/>
              </a:rPr>
              <a:t>Y</a:t>
            </a:r>
            <a:r>
              <a:rPr lang="tr-TR" sz="2000" dirty="0" smtClean="0">
                <a:latin typeface="Times New Roman" pitchFamily="18" charset="0"/>
                <a:cs typeface="Times New Roman" pitchFamily="18" charset="0"/>
              </a:rPr>
              <a:t>eni </a:t>
            </a:r>
            <a:r>
              <a:rPr lang="tr-TR" sz="2000" dirty="0">
                <a:latin typeface="Times New Roman" pitchFamily="18" charset="0"/>
                <a:cs typeface="Times New Roman" pitchFamily="18" charset="0"/>
              </a:rPr>
              <a:t>ekipman ve hizmet (nakliye, kira vb.) satın alma maliyetleri</a:t>
            </a:r>
            <a:r>
              <a:rPr lang="tr-TR" sz="2000" dirty="0" smtClean="0">
                <a:latin typeface="Times New Roman" pitchFamily="18" charset="0"/>
                <a:cs typeface="Times New Roman" pitchFamily="18" charset="0"/>
              </a:rPr>
              <a:t>,</a:t>
            </a:r>
          </a:p>
          <a:p>
            <a:pPr marL="0" indent="0" algn="just">
              <a:buNone/>
            </a:pPr>
            <a:r>
              <a:rPr lang="tr-TR" sz="2000" dirty="0" smtClean="0">
                <a:latin typeface="Times New Roman" pitchFamily="18" charset="0"/>
                <a:cs typeface="Times New Roman" pitchFamily="18" charset="0"/>
              </a:rPr>
              <a:t>6. </a:t>
            </a:r>
            <a:r>
              <a:rPr lang="tr-TR" sz="2000" dirty="0">
                <a:latin typeface="Times New Roman" pitchFamily="18" charset="0"/>
                <a:cs typeface="Times New Roman" pitchFamily="18" charset="0"/>
              </a:rPr>
              <a:t>Proje kapsamındaki yapım işleri </a:t>
            </a:r>
            <a:r>
              <a:rPr lang="tr-TR" sz="2000" dirty="0" smtClean="0">
                <a:latin typeface="Times New Roman" pitchFamily="18" charset="0"/>
                <a:cs typeface="Times New Roman" pitchFamily="18" charset="0"/>
              </a:rPr>
              <a:t>maliyeti.</a:t>
            </a:r>
            <a:endParaRPr lang="tr-TR" sz="2000" dirty="0">
              <a:latin typeface="Times New Roman" pitchFamily="18" charset="0"/>
              <a:cs typeface="Times New Roman" pitchFamily="18" charset="0"/>
            </a:endParaRPr>
          </a:p>
          <a:p>
            <a:pPr marL="0" indent="0">
              <a:buNone/>
            </a:pPr>
            <a:endParaRPr lang="tr-TR" sz="2000" dirty="0"/>
          </a:p>
        </p:txBody>
      </p:sp>
      <p:sp>
        <p:nvSpPr>
          <p:cNvPr id="5" name="Dikdörtgen 4"/>
          <p:cNvSpPr/>
          <p:nvPr/>
        </p:nvSpPr>
        <p:spPr>
          <a:xfrm>
            <a:off x="395536" y="887330"/>
            <a:ext cx="2448272" cy="410658"/>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smtClean="0">
                <a:solidFill>
                  <a:schemeClr val="tx1"/>
                </a:solidFill>
                <a:latin typeface="Times New Roman" pitchFamily="18" charset="0"/>
                <a:cs typeface="Times New Roman" pitchFamily="18" charset="0"/>
              </a:rPr>
              <a:t>Uygun Maliyetler </a:t>
            </a:r>
            <a:endParaRPr lang="tr-TR" sz="2000" b="1" dirty="0">
              <a:solidFill>
                <a:schemeClr val="tx1"/>
              </a:solidFill>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0538" y="3573016"/>
            <a:ext cx="1152128" cy="1331218"/>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ikdörtgen 3"/>
          <p:cNvSpPr/>
          <p:nvPr/>
        </p:nvSpPr>
        <p:spPr>
          <a:xfrm>
            <a:off x="683568" y="5564088"/>
            <a:ext cx="7776864" cy="673224"/>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i="1" dirty="0">
                <a:solidFill>
                  <a:schemeClr val="tx1"/>
                </a:solidFill>
                <a:latin typeface="Times New Roman" pitchFamily="18" charset="0"/>
                <a:cs typeface="Times New Roman" pitchFamily="18" charset="0"/>
              </a:rPr>
              <a:t>Bütçede, insan kaynakları ve seyahat başlıklarının </a:t>
            </a:r>
            <a:r>
              <a:rPr lang="tr-TR" sz="2000" b="1" i="1" dirty="0" smtClean="0">
                <a:solidFill>
                  <a:schemeClr val="tx1"/>
                </a:solidFill>
                <a:latin typeface="Times New Roman" pitchFamily="18" charset="0"/>
                <a:cs typeface="Times New Roman" pitchFamily="18" charset="0"/>
              </a:rPr>
              <a:t>toplamı </a:t>
            </a:r>
            <a:r>
              <a:rPr lang="tr-TR" sz="2000" b="1" i="1" dirty="0">
                <a:solidFill>
                  <a:schemeClr val="tx1"/>
                </a:solidFill>
                <a:latin typeface="Times New Roman" pitchFamily="18" charset="0"/>
                <a:cs typeface="Times New Roman" pitchFamily="18" charset="0"/>
              </a:rPr>
              <a:t>uygun maliyetlerinin </a:t>
            </a:r>
            <a:r>
              <a:rPr lang="tr-TR" sz="2000" b="1" i="1" u="sng" dirty="0">
                <a:solidFill>
                  <a:schemeClr val="tx1"/>
                </a:solidFill>
                <a:latin typeface="Times New Roman" pitchFamily="18" charset="0"/>
                <a:cs typeface="Times New Roman" pitchFamily="18" charset="0"/>
              </a:rPr>
              <a:t>%10’unu aşamaz.</a:t>
            </a:r>
            <a:endParaRPr lang="tr-TR" sz="2000" u="sng" dirty="0">
              <a:solidFill>
                <a:schemeClr val="tx1"/>
              </a:solidFill>
              <a:latin typeface="Times New Roman" pitchFamily="18" charset="0"/>
              <a:cs typeface="Times New Roman" pitchFamily="18" charset="0"/>
            </a:endParaRPr>
          </a:p>
        </p:txBody>
      </p:sp>
      <p:sp>
        <p:nvSpPr>
          <p:cNvPr id="8" name="Başlık 1"/>
          <p:cNvSpPr>
            <a:spLocks noGrp="1"/>
          </p:cNvSpPr>
          <p:nvPr>
            <p:ph type="title"/>
          </p:nvPr>
        </p:nvSpPr>
        <p:spPr>
          <a:xfrm>
            <a:off x="1043608" y="-1"/>
            <a:ext cx="7344816" cy="692697"/>
          </a:xfrm>
        </p:spPr>
        <p:txBody>
          <a:bodyPr>
            <a:normAutofit fontScale="90000"/>
          </a:bodyPr>
          <a:lstStyle/>
          <a:p>
            <a:pPr algn="ctr"/>
            <a:r>
              <a:rPr lang="tr-TR" sz="2400" b="1" dirty="0" smtClean="0">
                <a:solidFill>
                  <a:schemeClr val="bg1"/>
                </a:solidFill>
                <a:latin typeface="Times New Roman" pitchFamily="18" charset="0"/>
                <a:cs typeface="Times New Roman" pitchFamily="18" charset="0"/>
              </a:rPr>
              <a:t>2015 Yılı Turizm Altyapısının Geliştirilmesi Küçük Ölçekli Altyapı Mali Destek Programı (TZKAMU)</a:t>
            </a:r>
            <a:endParaRPr lang="tr-TR" sz="2400" dirty="0">
              <a:latin typeface="Times New Roman" pitchFamily="18" charset="0"/>
              <a:cs typeface="Times New Roman" pitchFamily="18" charset="0"/>
            </a:endParaRPr>
          </a:p>
        </p:txBody>
      </p:sp>
    </p:spTree>
    <p:extLst>
      <p:ext uri="{BB962C8B-B14F-4D97-AF65-F5344CB8AC3E}">
        <p14:creationId xmlns:p14="http://schemas.microsoft.com/office/powerpoint/2010/main" val="31722909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607" y="0"/>
            <a:ext cx="7344817" cy="692697"/>
          </a:xfrm>
        </p:spPr>
        <p:txBody>
          <a:bodyPr>
            <a:normAutofit/>
          </a:bodyPr>
          <a:lstStyle/>
          <a:p>
            <a:pPr algn="ctr"/>
            <a:r>
              <a:rPr lang="tr-TR" sz="2400" b="1" dirty="0" smtClean="0">
                <a:solidFill>
                  <a:schemeClr val="bg1"/>
                </a:solidFill>
                <a:latin typeface="Times New Roman" pitchFamily="18" charset="0"/>
                <a:cs typeface="Times New Roman" pitchFamily="18" charset="0"/>
              </a:rPr>
              <a:t>Bilgilendirme Toplantısının İçeriği</a:t>
            </a:r>
            <a:endParaRPr lang="tr-TR" sz="2400" b="1" dirty="0">
              <a:solidFill>
                <a:schemeClr val="bg1"/>
              </a:solidFill>
              <a:latin typeface="Times New Roman" pitchFamily="18" charset="0"/>
              <a:cs typeface="Times New Roman" pitchFamily="18" charset="0"/>
            </a:endParaRPr>
          </a:p>
        </p:txBody>
      </p:sp>
      <p:sp>
        <p:nvSpPr>
          <p:cNvPr id="3" name="Metin Yer Tutucusu 2"/>
          <p:cNvSpPr>
            <a:spLocks noGrp="1"/>
          </p:cNvSpPr>
          <p:nvPr>
            <p:ph type="body" sz="half" idx="1"/>
          </p:nvPr>
        </p:nvSpPr>
        <p:spPr>
          <a:xfrm>
            <a:off x="323528" y="1124744"/>
            <a:ext cx="8496944" cy="4895056"/>
          </a:xfrm>
        </p:spPr>
        <p:txBody>
          <a:bodyPr>
            <a:normAutofit/>
          </a:bodyPr>
          <a:lstStyle/>
          <a:p>
            <a:pPr marL="0" indent="0" fontAlgn="base">
              <a:buNone/>
            </a:pPr>
            <a:endParaRPr lang="tr-TR" sz="2400" dirty="0" smtClean="0"/>
          </a:p>
          <a:p>
            <a:pPr marL="0" indent="0" algn="just" fontAlgn="base">
              <a:buNone/>
            </a:pPr>
            <a:r>
              <a:rPr lang="tr-TR" sz="2400" dirty="0" smtClean="0"/>
              <a:t>         </a:t>
            </a:r>
          </a:p>
          <a:p>
            <a:pPr marL="0" indent="0" fontAlgn="base">
              <a:buNone/>
            </a:pPr>
            <a:endParaRPr lang="tr-TR" sz="2400" dirty="0"/>
          </a:p>
          <a:p>
            <a:pPr marL="0" indent="0" fontAlgn="base">
              <a:buNone/>
            </a:pPr>
            <a:endParaRPr lang="tr-TR" sz="2400" dirty="0" smtClean="0"/>
          </a:p>
          <a:p>
            <a:pPr marL="0" indent="0" fontAlgn="base">
              <a:buNone/>
            </a:pPr>
            <a:endParaRPr lang="tr-TR" sz="2400" dirty="0" smtClean="0"/>
          </a:p>
          <a:p>
            <a:pPr marL="0" indent="0" fontAlgn="base">
              <a:buNone/>
            </a:pPr>
            <a:endParaRPr lang="tr-TR" sz="2400" dirty="0"/>
          </a:p>
          <a:p>
            <a:pPr marL="0" indent="0" fontAlgn="base">
              <a:buNone/>
            </a:pPr>
            <a:r>
              <a:rPr lang="tr-TR" sz="2400" dirty="0" smtClean="0"/>
              <a:t> </a:t>
            </a:r>
            <a:endParaRPr lang="tr-TR" sz="2400" dirty="0"/>
          </a:p>
        </p:txBody>
      </p:sp>
      <p:graphicFrame>
        <p:nvGraphicFramePr>
          <p:cNvPr id="8" name="Diyagram 7"/>
          <p:cNvGraphicFramePr/>
          <p:nvPr>
            <p:extLst>
              <p:ext uri="{D42A27DB-BD31-4B8C-83A1-F6EECF244321}">
                <p14:modId xmlns:p14="http://schemas.microsoft.com/office/powerpoint/2010/main" val="807657996"/>
              </p:ext>
            </p:extLst>
          </p:nvPr>
        </p:nvGraphicFramePr>
        <p:xfrm>
          <a:off x="467544" y="1124744"/>
          <a:ext cx="8352928" cy="4496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95290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half" idx="1"/>
          </p:nvPr>
        </p:nvSpPr>
        <p:spPr>
          <a:xfrm>
            <a:off x="323528" y="836712"/>
            <a:ext cx="8820472" cy="5832648"/>
          </a:xfrm>
        </p:spPr>
        <p:txBody>
          <a:bodyPr>
            <a:normAutofit/>
          </a:bodyPr>
          <a:lstStyle/>
          <a:p>
            <a:pPr marL="0" lvl="0" indent="0" algn="just" fontAlgn="base">
              <a:buNone/>
            </a:pPr>
            <a:r>
              <a:rPr lang="tr-TR" sz="2000" dirty="0" smtClean="0">
                <a:latin typeface="Times New Roman" pitchFamily="18" charset="0"/>
                <a:cs typeface="Times New Roman" pitchFamily="18" charset="0"/>
              </a:rPr>
              <a:t>1.Kamu </a:t>
            </a:r>
            <a:r>
              <a:rPr lang="tr-TR" sz="2000" dirty="0">
                <a:latin typeface="Times New Roman" pitchFamily="18" charset="0"/>
                <a:cs typeface="Times New Roman" pitchFamily="18" charset="0"/>
              </a:rPr>
              <a:t>sosyal tesisleri, misafirhanesi gibi kamu mülkiyeti altındaki tesislerin yatırımlarına yönelik yapılacak harcamalar,</a:t>
            </a:r>
          </a:p>
          <a:p>
            <a:pPr marL="0" lvl="0" indent="0" algn="just" fontAlgn="base">
              <a:buNone/>
            </a:pPr>
            <a:r>
              <a:rPr lang="tr-TR" sz="2000" dirty="0">
                <a:latin typeface="Times New Roman" pitchFamily="18" charset="0"/>
                <a:cs typeface="Times New Roman" pitchFamily="18" charset="0"/>
              </a:rPr>
              <a:t>2</a:t>
            </a:r>
            <a:r>
              <a:rPr lang="tr-TR" sz="2000" dirty="0" smtClean="0">
                <a:latin typeface="Times New Roman" pitchFamily="18" charset="0"/>
                <a:cs typeface="Times New Roman" pitchFamily="18" charset="0"/>
              </a:rPr>
              <a:t>. Hali </a:t>
            </a:r>
            <a:r>
              <a:rPr lang="tr-TR" sz="2000" dirty="0">
                <a:latin typeface="Times New Roman" pitchFamily="18" charset="0"/>
                <a:cs typeface="Times New Roman" pitchFamily="18" charset="0"/>
              </a:rPr>
              <a:t>hazırda başka bir kapsamda finanse edilen kalemler,</a:t>
            </a:r>
          </a:p>
          <a:p>
            <a:pPr marL="0" indent="0" algn="just" fontAlgn="base">
              <a:buNone/>
            </a:pPr>
            <a:r>
              <a:rPr lang="tr-TR" sz="2000" dirty="0">
                <a:latin typeface="Times New Roman" pitchFamily="18" charset="0"/>
                <a:cs typeface="Times New Roman" pitchFamily="18" charset="0"/>
              </a:rPr>
              <a:t>3</a:t>
            </a:r>
            <a:r>
              <a:rPr lang="tr-TR" sz="2000" dirty="0" smtClean="0">
                <a:latin typeface="Times New Roman" pitchFamily="18" charset="0"/>
                <a:cs typeface="Times New Roman" pitchFamily="18" charset="0"/>
              </a:rPr>
              <a:t>. Arazi </a:t>
            </a:r>
            <a:r>
              <a:rPr lang="tr-TR" sz="2000" dirty="0">
                <a:latin typeface="Times New Roman" pitchFamily="18" charset="0"/>
                <a:cs typeface="Times New Roman" pitchFamily="18" charset="0"/>
              </a:rPr>
              <a:t>veya bina alımları, istimlâk </a:t>
            </a:r>
            <a:r>
              <a:rPr lang="tr-TR" sz="2000" dirty="0" smtClean="0">
                <a:latin typeface="Times New Roman" pitchFamily="18" charset="0"/>
                <a:cs typeface="Times New Roman" pitchFamily="18" charset="0"/>
              </a:rPr>
              <a:t>bedelleri ve ikinci </a:t>
            </a:r>
            <a:r>
              <a:rPr lang="tr-TR" sz="2000" dirty="0">
                <a:latin typeface="Times New Roman" pitchFamily="18" charset="0"/>
                <a:cs typeface="Times New Roman" pitchFamily="18" charset="0"/>
              </a:rPr>
              <a:t>el ekipman alımları</a:t>
            </a:r>
            <a:r>
              <a:rPr lang="tr-TR" sz="2000" dirty="0" smtClean="0">
                <a:latin typeface="Times New Roman" pitchFamily="18" charset="0"/>
                <a:cs typeface="Times New Roman" pitchFamily="18" charset="0"/>
              </a:rPr>
              <a:t>,</a:t>
            </a:r>
            <a:endParaRPr lang="tr-TR" sz="2000" dirty="0">
              <a:latin typeface="Times New Roman" pitchFamily="18" charset="0"/>
              <a:cs typeface="Times New Roman" pitchFamily="18" charset="0"/>
            </a:endParaRPr>
          </a:p>
          <a:p>
            <a:pPr marL="0" lvl="0" indent="0" algn="just" fontAlgn="base">
              <a:buNone/>
            </a:pPr>
            <a:r>
              <a:rPr lang="tr-TR" sz="2000" dirty="0">
                <a:latin typeface="Times New Roman" pitchFamily="18" charset="0"/>
                <a:cs typeface="Times New Roman" pitchFamily="18" charset="0"/>
              </a:rPr>
              <a:t>4</a:t>
            </a:r>
            <a:r>
              <a:rPr lang="tr-TR" sz="2000" dirty="0" smtClean="0">
                <a:latin typeface="Times New Roman" pitchFamily="18" charset="0"/>
                <a:cs typeface="Times New Roman" pitchFamily="18" charset="0"/>
              </a:rPr>
              <a:t>. Ofis</a:t>
            </a:r>
            <a:r>
              <a:rPr lang="tr-TR" sz="2000" dirty="0">
                <a:latin typeface="Times New Roman" pitchFamily="18" charset="0"/>
                <a:cs typeface="Times New Roman" pitchFamily="18" charset="0"/>
              </a:rPr>
              <a:t>, bina ve her türlü gayrimenkul kira maliyetleri</a:t>
            </a:r>
            <a:r>
              <a:rPr lang="tr-TR" sz="2000" dirty="0" smtClean="0">
                <a:latin typeface="Times New Roman" pitchFamily="18" charset="0"/>
                <a:cs typeface="Times New Roman" pitchFamily="18" charset="0"/>
              </a:rPr>
              <a:t>,</a:t>
            </a:r>
          </a:p>
          <a:p>
            <a:pPr marL="0" lvl="0" indent="0" algn="just" fontAlgn="base">
              <a:buNone/>
            </a:pPr>
            <a:r>
              <a:rPr lang="tr-TR" sz="2000" dirty="0">
                <a:latin typeface="Times New Roman" pitchFamily="18" charset="0"/>
                <a:cs typeface="Times New Roman" pitchFamily="18" charset="0"/>
              </a:rPr>
              <a:t>5</a:t>
            </a:r>
            <a:r>
              <a:rPr lang="tr-TR" sz="2000" dirty="0" smtClean="0">
                <a:latin typeface="Times New Roman" pitchFamily="18" charset="0"/>
                <a:cs typeface="Times New Roman" pitchFamily="18" charset="0"/>
              </a:rPr>
              <a:t>. Binek </a:t>
            </a:r>
            <a:r>
              <a:rPr lang="tr-TR" sz="2000" dirty="0">
                <a:latin typeface="Times New Roman" pitchFamily="18" charset="0"/>
                <a:cs typeface="Times New Roman" pitchFamily="18" charset="0"/>
              </a:rPr>
              <a:t>araç </a:t>
            </a:r>
            <a:r>
              <a:rPr lang="tr-TR" sz="2000" dirty="0" smtClean="0">
                <a:latin typeface="Times New Roman" pitchFamily="18" charset="0"/>
                <a:cs typeface="Times New Roman" pitchFamily="18" charset="0"/>
              </a:rPr>
              <a:t>alımı,</a:t>
            </a:r>
          </a:p>
          <a:p>
            <a:pPr marL="0" indent="0" algn="just" fontAlgn="base">
              <a:buNone/>
            </a:pPr>
            <a:r>
              <a:rPr lang="tr-TR" sz="2000" dirty="0" smtClean="0">
                <a:latin typeface="Times New Roman" pitchFamily="18" charset="0"/>
                <a:cs typeface="Times New Roman" pitchFamily="18" charset="0"/>
              </a:rPr>
              <a:t>6.Proje </a:t>
            </a:r>
            <a:r>
              <a:rPr lang="tr-TR" sz="2000" dirty="0">
                <a:latin typeface="Times New Roman" pitchFamily="18" charset="0"/>
                <a:cs typeface="Times New Roman" pitchFamily="18" charset="0"/>
              </a:rPr>
              <a:t>başlangıcından önce yapılan hazırlık çalışmalarının ve diğer faaliyetlerin </a:t>
            </a:r>
            <a:r>
              <a:rPr lang="tr-TR" sz="2000" dirty="0" smtClean="0">
                <a:latin typeface="Times New Roman" pitchFamily="18" charset="0"/>
                <a:cs typeface="Times New Roman" pitchFamily="18" charset="0"/>
              </a:rPr>
              <a:t>maliyetleri ve yararlanıcı </a:t>
            </a:r>
            <a:r>
              <a:rPr lang="tr-TR" sz="2000" dirty="0">
                <a:latin typeface="Times New Roman" pitchFamily="18" charset="0"/>
                <a:cs typeface="Times New Roman" pitchFamily="18" charset="0"/>
              </a:rPr>
              <a:t>ya da ortakları dışındakiler tarafından gerçekleştirilen </a:t>
            </a:r>
            <a:r>
              <a:rPr lang="tr-TR" sz="2000" dirty="0" smtClean="0">
                <a:latin typeface="Times New Roman" pitchFamily="18" charset="0"/>
                <a:cs typeface="Times New Roman" pitchFamily="18" charset="0"/>
              </a:rPr>
              <a:t>maliyetler.</a:t>
            </a:r>
            <a:endParaRPr lang="tr-TR" sz="2000" dirty="0">
              <a:latin typeface="Times New Roman" pitchFamily="18" charset="0"/>
              <a:cs typeface="Times New Roman" pitchFamily="18" charset="0"/>
            </a:endParaRPr>
          </a:p>
          <a:p>
            <a:pPr marL="0" lvl="0" indent="0" algn="just" fontAlgn="base">
              <a:buNone/>
            </a:pPr>
            <a:endParaRPr lang="tr-TR" sz="2000" dirty="0">
              <a:latin typeface="Times New Roman" pitchFamily="18" charset="0"/>
              <a:cs typeface="Times New Roman" pitchFamily="18" charset="0"/>
            </a:endParaRPr>
          </a:p>
        </p:txBody>
      </p:sp>
      <p:sp>
        <p:nvSpPr>
          <p:cNvPr id="5" name="Dikdörtgen 4"/>
          <p:cNvSpPr/>
          <p:nvPr/>
        </p:nvSpPr>
        <p:spPr>
          <a:xfrm>
            <a:off x="323528" y="908720"/>
            <a:ext cx="3312368" cy="432048"/>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chemeClr val="tx1"/>
                </a:solidFill>
                <a:latin typeface="Times New Roman" pitchFamily="18" charset="0"/>
                <a:cs typeface="Times New Roman" pitchFamily="18" charset="0"/>
              </a:rPr>
              <a:t>Uygun Olmayan Maliyetler</a:t>
            </a:r>
            <a:endParaRPr lang="tr-TR" sz="2000" b="1" dirty="0">
              <a:solidFill>
                <a:schemeClr val="tx1"/>
              </a:solidFill>
              <a:latin typeface="Times New Roman" pitchFamily="18" charset="0"/>
              <a:cs typeface="Times New Roman" pitchFamily="18" charset="0"/>
            </a:endParaRPr>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1045778"/>
            <a:ext cx="864096" cy="792088"/>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Başlık 1"/>
          <p:cNvSpPr>
            <a:spLocks noGrp="1"/>
          </p:cNvSpPr>
          <p:nvPr>
            <p:ph type="title"/>
          </p:nvPr>
        </p:nvSpPr>
        <p:spPr>
          <a:xfrm>
            <a:off x="1043608" y="-1"/>
            <a:ext cx="7344816" cy="692697"/>
          </a:xfrm>
        </p:spPr>
        <p:txBody>
          <a:bodyPr>
            <a:normAutofit fontScale="90000"/>
          </a:bodyPr>
          <a:lstStyle/>
          <a:p>
            <a:pPr algn="ctr"/>
            <a:r>
              <a:rPr lang="tr-TR" sz="2400" b="1" dirty="0" smtClean="0">
                <a:solidFill>
                  <a:schemeClr val="bg1"/>
                </a:solidFill>
                <a:latin typeface="Times New Roman" pitchFamily="18" charset="0"/>
                <a:cs typeface="Times New Roman" pitchFamily="18" charset="0"/>
              </a:rPr>
              <a:t>2015 Yılı Turizm Altyapısının Geliştirilmesi Küçük Ölçekli Altyapı Mali Destek Programı (TZKAMU)</a:t>
            </a:r>
            <a:endParaRPr lang="tr-TR" sz="2400" dirty="0">
              <a:latin typeface="Times New Roman" pitchFamily="18" charset="0"/>
              <a:cs typeface="Times New Roman" pitchFamily="18" charset="0"/>
            </a:endParaRPr>
          </a:p>
        </p:txBody>
      </p:sp>
    </p:spTree>
    <p:extLst>
      <p:ext uri="{BB962C8B-B14F-4D97-AF65-F5344CB8AC3E}">
        <p14:creationId xmlns:p14="http://schemas.microsoft.com/office/powerpoint/2010/main" val="30515953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half" idx="1"/>
          </p:nvPr>
        </p:nvSpPr>
        <p:spPr>
          <a:xfrm>
            <a:off x="323528" y="908720"/>
            <a:ext cx="8640960" cy="5472608"/>
          </a:xfrm>
        </p:spPr>
        <p:txBody>
          <a:bodyPr/>
          <a:lstStyle/>
          <a:p>
            <a:pPr marL="0" lvl="0" indent="0" fontAlgn="base">
              <a:buNone/>
            </a:pPr>
            <a:endParaRPr lang="tr-TR" sz="2000" dirty="0">
              <a:latin typeface="Times New Roman" pitchFamily="18" charset="0"/>
              <a:cs typeface="Times New Roman" pitchFamily="18" charset="0"/>
            </a:endParaRPr>
          </a:p>
          <a:p>
            <a:endParaRPr lang="tr-TR" dirty="0" smtClean="0"/>
          </a:p>
          <a:p>
            <a:endParaRPr lang="tr-TR" dirty="0"/>
          </a:p>
          <a:p>
            <a:endParaRPr lang="tr-TR" dirty="0" smtClean="0"/>
          </a:p>
          <a:p>
            <a:endParaRPr lang="tr-TR" dirty="0"/>
          </a:p>
          <a:p>
            <a:endParaRPr lang="tr-TR" dirty="0" smtClean="0"/>
          </a:p>
          <a:p>
            <a:endParaRPr lang="tr-TR" dirty="0"/>
          </a:p>
        </p:txBody>
      </p:sp>
      <p:sp>
        <p:nvSpPr>
          <p:cNvPr id="6" name="Dikdörtgen 5"/>
          <p:cNvSpPr/>
          <p:nvPr/>
        </p:nvSpPr>
        <p:spPr>
          <a:xfrm>
            <a:off x="395536" y="1484784"/>
            <a:ext cx="8300423" cy="3960440"/>
          </a:xfrm>
          <a:prstGeom prst="rect">
            <a:avLst/>
          </a:prstGeom>
          <a:solidFill>
            <a:schemeClr val="accent1">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tr-TR" sz="2000" b="1" dirty="0">
                <a:solidFill>
                  <a:schemeClr val="tx1"/>
                </a:solidFill>
                <a:latin typeface="Times New Roman" pitchFamily="18" charset="0"/>
                <a:cs typeface="Times New Roman" pitchFamily="18" charset="0"/>
              </a:rPr>
              <a:t>DİKKAT!</a:t>
            </a:r>
          </a:p>
          <a:p>
            <a:pPr algn="just">
              <a:lnSpc>
                <a:spcPct val="150000"/>
              </a:lnSpc>
            </a:pPr>
            <a:r>
              <a:rPr lang="tr-TR" sz="2000" dirty="0">
                <a:solidFill>
                  <a:schemeClr val="tx1"/>
                </a:solidFill>
                <a:latin typeface="Times New Roman" pitchFamily="18" charset="0"/>
                <a:cs typeface="Times New Roman" pitchFamily="18" charset="0"/>
              </a:rPr>
              <a:t>Kamu görevlilerinin maaşları projede çalıştıkları süre oranında, belgelendirilmek koşuluyla yararlanıcının (ortaklar dâhil) </a:t>
            </a:r>
            <a:r>
              <a:rPr lang="tr-TR" sz="2000" u="sng" dirty="0">
                <a:solidFill>
                  <a:schemeClr val="tx1"/>
                </a:solidFill>
                <a:latin typeface="Times New Roman" pitchFamily="18" charset="0"/>
                <a:cs typeface="Times New Roman" pitchFamily="18" charset="0"/>
              </a:rPr>
              <a:t>eş finansmanı olarak kabul edilebilmektedir.</a:t>
            </a:r>
            <a:r>
              <a:rPr lang="tr-TR" sz="2000" dirty="0">
                <a:solidFill>
                  <a:schemeClr val="tx1"/>
                </a:solidFill>
                <a:latin typeface="Times New Roman" pitchFamily="18" charset="0"/>
                <a:cs typeface="Times New Roman" pitchFamily="18" charset="0"/>
              </a:rPr>
              <a:t> Bununla birlikte, kamu görevlisinin tabi olduğu mevzuata göre proje bütçesinden kendisine ödeme yapılabilmesi halinde bu ödemeler Ajansın sağladığı mali destekten de karşılanabilir. Bu durumda, Ajans ilgili kamu görevlisinin bu ödemelerden yararlanabileceğine dair ispatlayıcı belgeleri isteme hakkını haizdir.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980728"/>
            <a:ext cx="1531671" cy="1234333"/>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Dikdörtgen 6"/>
          <p:cNvSpPr/>
          <p:nvPr/>
        </p:nvSpPr>
        <p:spPr>
          <a:xfrm>
            <a:off x="395536" y="866946"/>
            <a:ext cx="3744416" cy="401813"/>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chemeClr val="tx1"/>
                </a:solidFill>
                <a:latin typeface="Times New Roman" pitchFamily="18" charset="0"/>
                <a:cs typeface="Times New Roman" pitchFamily="18" charset="0"/>
              </a:rPr>
              <a:t>Kamu Görevlilerinin Maaşları</a:t>
            </a:r>
            <a:endParaRPr lang="tr-TR" sz="2000" b="1" dirty="0">
              <a:solidFill>
                <a:schemeClr val="tx1"/>
              </a:solidFill>
              <a:latin typeface="Times New Roman" pitchFamily="18" charset="0"/>
              <a:cs typeface="Times New Roman" pitchFamily="18" charset="0"/>
            </a:endParaRPr>
          </a:p>
        </p:txBody>
      </p:sp>
      <p:sp>
        <p:nvSpPr>
          <p:cNvPr id="8" name="Başlık 1"/>
          <p:cNvSpPr>
            <a:spLocks noGrp="1"/>
          </p:cNvSpPr>
          <p:nvPr>
            <p:ph type="title"/>
          </p:nvPr>
        </p:nvSpPr>
        <p:spPr>
          <a:xfrm>
            <a:off x="1043608" y="-1"/>
            <a:ext cx="7344816" cy="692697"/>
          </a:xfrm>
        </p:spPr>
        <p:txBody>
          <a:bodyPr>
            <a:normAutofit fontScale="90000"/>
          </a:bodyPr>
          <a:lstStyle/>
          <a:p>
            <a:pPr algn="ctr"/>
            <a:r>
              <a:rPr lang="tr-TR" sz="2400" b="1" dirty="0" smtClean="0">
                <a:solidFill>
                  <a:schemeClr val="bg1"/>
                </a:solidFill>
                <a:latin typeface="Times New Roman" pitchFamily="18" charset="0"/>
                <a:cs typeface="Times New Roman" pitchFamily="18" charset="0"/>
              </a:rPr>
              <a:t>2015 Yılı Turizm Altyapısının Geliştirilmesi Küçük Ölçekli Altyapı Mali Destek Programı (TZKAMU)</a:t>
            </a:r>
            <a:endParaRPr lang="tr-TR" sz="2400" dirty="0">
              <a:latin typeface="Times New Roman" pitchFamily="18" charset="0"/>
              <a:cs typeface="Times New Roman" pitchFamily="18" charset="0"/>
            </a:endParaRPr>
          </a:p>
        </p:txBody>
      </p:sp>
    </p:spTree>
    <p:extLst>
      <p:ext uri="{BB962C8B-B14F-4D97-AF65-F5344CB8AC3E}">
        <p14:creationId xmlns:p14="http://schemas.microsoft.com/office/powerpoint/2010/main" val="20977308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607" y="116633"/>
            <a:ext cx="7272809" cy="648071"/>
          </a:xfrm>
        </p:spPr>
        <p:txBody>
          <a:bodyPr>
            <a:noAutofit/>
          </a:bodyPr>
          <a:lstStyle/>
          <a:p>
            <a:pPr algn="ctr"/>
            <a:r>
              <a:rPr lang="tr-TR" sz="2400" b="1" dirty="0">
                <a:solidFill>
                  <a:prstClr val="white"/>
                </a:solidFill>
                <a:latin typeface="Times New Roman" pitchFamily="18" charset="0"/>
                <a:cs typeface="Times New Roman" pitchFamily="18" charset="0"/>
              </a:rPr>
              <a:t>2015 Yılı Turizm Altyapısının Geliştirilmesi Küçük Ölçekli Altyapı Mali Destek Programı (TZKAMU)</a:t>
            </a:r>
            <a:endParaRPr lang="tr-TR" sz="2400" dirty="0"/>
          </a:p>
        </p:txBody>
      </p:sp>
      <p:sp>
        <p:nvSpPr>
          <p:cNvPr id="5" name="Dikdörtgen 4"/>
          <p:cNvSpPr/>
          <p:nvPr/>
        </p:nvSpPr>
        <p:spPr>
          <a:xfrm>
            <a:off x="501195" y="1484784"/>
            <a:ext cx="8352928" cy="4780803"/>
          </a:xfrm>
          <a:prstGeom prst="rect">
            <a:avLst/>
          </a:prstGeom>
          <a:solidFill>
            <a:schemeClr val="accent1">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fontAlgn="base">
              <a:buAutoNum type="arabicPeriod"/>
            </a:pPr>
            <a:endParaRPr lang="tr-TR" sz="2000" dirty="0" smtClean="0">
              <a:solidFill>
                <a:schemeClr val="tx1"/>
              </a:solidFill>
              <a:latin typeface="Times New Roman" pitchFamily="18" charset="0"/>
              <a:cs typeface="Times New Roman" pitchFamily="18" charset="0"/>
            </a:endParaRPr>
          </a:p>
          <a:p>
            <a:pPr marL="457200" lvl="0" indent="-457200" fontAlgn="base">
              <a:buAutoNum type="arabicPeriod"/>
            </a:pPr>
            <a:endParaRPr lang="tr-TR" sz="2000" dirty="0">
              <a:solidFill>
                <a:schemeClr val="tx1"/>
              </a:solidFill>
              <a:latin typeface="Times New Roman" pitchFamily="18" charset="0"/>
              <a:cs typeface="Times New Roman" pitchFamily="18" charset="0"/>
            </a:endParaRPr>
          </a:p>
          <a:p>
            <a:pPr marL="457200" lvl="0" indent="-457200" fontAlgn="base">
              <a:buAutoNum type="arabicPeriod"/>
            </a:pPr>
            <a:endParaRPr lang="tr-TR" sz="2000" dirty="0" smtClean="0">
              <a:solidFill>
                <a:schemeClr val="tx1"/>
              </a:solidFill>
              <a:latin typeface="Times New Roman" pitchFamily="18" charset="0"/>
              <a:cs typeface="Times New Roman" pitchFamily="18" charset="0"/>
            </a:endParaRPr>
          </a:p>
          <a:p>
            <a:pPr marL="457200" lvl="0" indent="-457200" fontAlgn="base">
              <a:buAutoNum type="arabicPeriod"/>
            </a:pPr>
            <a:endParaRPr lang="tr-TR" sz="2000" dirty="0">
              <a:solidFill>
                <a:schemeClr val="tx1"/>
              </a:solidFill>
              <a:latin typeface="Times New Roman" pitchFamily="18" charset="0"/>
              <a:cs typeface="Times New Roman" pitchFamily="18" charset="0"/>
            </a:endParaRPr>
          </a:p>
          <a:p>
            <a:pPr marL="457200" lvl="0" indent="-457200" fontAlgn="base">
              <a:buAutoNum type="arabicPeriod"/>
            </a:pPr>
            <a:endParaRPr lang="tr-TR" sz="2000" dirty="0" smtClean="0">
              <a:solidFill>
                <a:schemeClr val="tx1"/>
              </a:solidFill>
              <a:latin typeface="Times New Roman" pitchFamily="18" charset="0"/>
              <a:cs typeface="Times New Roman" pitchFamily="18" charset="0"/>
            </a:endParaRPr>
          </a:p>
          <a:p>
            <a:pPr marL="457200" lvl="0" indent="-457200" fontAlgn="base">
              <a:buAutoNum type="arabicPeriod"/>
            </a:pPr>
            <a:endParaRPr lang="tr-TR" sz="2000" dirty="0">
              <a:solidFill>
                <a:schemeClr val="tx1"/>
              </a:solidFill>
              <a:latin typeface="Times New Roman" pitchFamily="18" charset="0"/>
              <a:cs typeface="Times New Roman" pitchFamily="18" charset="0"/>
            </a:endParaRPr>
          </a:p>
          <a:p>
            <a:pPr marL="457200" lvl="0" indent="-457200" fontAlgn="base">
              <a:buAutoNum type="arabicPeriod"/>
            </a:pPr>
            <a:endParaRPr lang="tr-TR" sz="2000" dirty="0" smtClean="0">
              <a:solidFill>
                <a:schemeClr val="tx1"/>
              </a:solidFill>
              <a:latin typeface="Times New Roman" pitchFamily="18" charset="0"/>
              <a:cs typeface="Times New Roman" pitchFamily="18" charset="0"/>
            </a:endParaRPr>
          </a:p>
          <a:p>
            <a:pPr marL="457200" lvl="0" indent="-457200" fontAlgn="base">
              <a:buAutoNum type="arabicPeriod"/>
            </a:pPr>
            <a:endParaRPr lang="tr-TR" sz="2000" dirty="0">
              <a:solidFill>
                <a:schemeClr val="tx1"/>
              </a:solidFill>
              <a:latin typeface="Times New Roman" pitchFamily="18" charset="0"/>
              <a:cs typeface="Times New Roman" pitchFamily="18" charset="0"/>
            </a:endParaRPr>
          </a:p>
          <a:p>
            <a:pPr marL="457200" lvl="0" indent="-457200" fontAlgn="base">
              <a:buAutoNum type="arabicPeriod"/>
            </a:pPr>
            <a:r>
              <a:rPr lang="tr-TR" sz="2000" dirty="0" smtClean="0">
                <a:solidFill>
                  <a:schemeClr val="tx1"/>
                </a:solidFill>
                <a:latin typeface="Times New Roman" pitchFamily="18" charset="0"/>
                <a:cs typeface="Times New Roman" pitchFamily="18" charset="0"/>
              </a:rPr>
              <a:t>Beyannameler (Proje Uygulamaya İlişkin Beyan ve Yetkilendirme Beyanı)</a:t>
            </a:r>
          </a:p>
          <a:p>
            <a:pPr marL="457200" indent="-457200" fontAlgn="base">
              <a:buFontTx/>
              <a:buAutoNum type="arabicPeriod"/>
            </a:pPr>
            <a:r>
              <a:rPr lang="tr-TR" sz="2000" dirty="0" smtClean="0">
                <a:solidFill>
                  <a:schemeClr val="tx1"/>
                </a:solidFill>
                <a:latin typeface="Times New Roman" pitchFamily="18" charset="0"/>
                <a:cs typeface="Times New Roman" pitchFamily="18" charset="0"/>
              </a:rPr>
              <a:t>Taahhütnameler (Eş-finansman, Çifte Finansman ve EK-4 Taahhütnamesi)</a:t>
            </a:r>
          </a:p>
          <a:p>
            <a:pPr marL="457200" lvl="0" indent="-457200" fontAlgn="base">
              <a:buFontTx/>
              <a:buAutoNum type="arabicPeriod"/>
            </a:pPr>
            <a:r>
              <a:rPr lang="tr-TR" sz="2000" dirty="0">
                <a:solidFill>
                  <a:schemeClr val="tx1"/>
                </a:solidFill>
                <a:latin typeface="Times New Roman" pitchFamily="18" charset="0"/>
                <a:cs typeface="Times New Roman" pitchFamily="18" charset="0"/>
              </a:rPr>
              <a:t>T</a:t>
            </a:r>
            <a:r>
              <a:rPr lang="tr-TR" sz="2000" dirty="0" smtClean="0">
                <a:solidFill>
                  <a:schemeClr val="tx1"/>
                </a:solidFill>
                <a:latin typeface="Times New Roman" pitchFamily="18" charset="0"/>
                <a:cs typeface="Times New Roman" pitchFamily="18" charset="0"/>
              </a:rPr>
              <a:t>emsil </a:t>
            </a:r>
            <a:r>
              <a:rPr lang="tr-TR" sz="2000" dirty="0">
                <a:solidFill>
                  <a:schemeClr val="tx1"/>
                </a:solidFill>
                <a:latin typeface="Times New Roman" pitchFamily="18" charset="0"/>
                <a:cs typeface="Times New Roman" pitchFamily="18" charset="0"/>
              </a:rPr>
              <a:t>ve ilzama yetkili (kişiler)in isim(</a:t>
            </a:r>
            <a:r>
              <a:rPr lang="tr-TR" sz="2000" dirty="0" err="1">
                <a:solidFill>
                  <a:schemeClr val="tx1"/>
                </a:solidFill>
                <a:latin typeface="Times New Roman" pitchFamily="18" charset="0"/>
                <a:cs typeface="Times New Roman" pitchFamily="18" charset="0"/>
              </a:rPr>
              <a:t>ler</a:t>
            </a:r>
            <a:r>
              <a:rPr lang="tr-TR" sz="2000" dirty="0">
                <a:solidFill>
                  <a:schemeClr val="tx1"/>
                </a:solidFill>
                <a:latin typeface="Times New Roman" pitchFamily="18" charset="0"/>
                <a:cs typeface="Times New Roman" pitchFamily="18" charset="0"/>
              </a:rPr>
              <a:t>)inin ve imzalarının yer aldığı noter tasdikli imza sirküleri veya noter tasdikli imza beyanı veya en üst yetkili amir onaylı tatbiki </a:t>
            </a:r>
            <a:r>
              <a:rPr lang="tr-TR" sz="2000" dirty="0" smtClean="0">
                <a:solidFill>
                  <a:schemeClr val="tx1"/>
                </a:solidFill>
                <a:latin typeface="Times New Roman" pitchFamily="18" charset="0"/>
                <a:cs typeface="Times New Roman" pitchFamily="18" charset="0"/>
              </a:rPr>
              <a:t>imza</a:t>
            </a:r>
          </a:p>
          <a:p>
            <a:pPr marL="457200" lvl="0" indent="-457200" fontAlgn="base">
              <a:buFontTx/>
              <a:buAutoNum type="arabicPeriod"/>
            </a:pPr>
            <a:r>
              <a:rPr lang="tr-TR" sz="2000" dirty="0" smtClean="0">
                <a:solidFill>
                  <a:schemeClr val="tx1"/>
                </a:solidFill>
                <a:latin typeface="Times New Roman" pitchFamily="18" charset="0"/>
                <a:cs typeface="Times New Roman" pitchFamily="18" charset="0"/>
              </a:rPr>
              <a:t>Proje sunulması ve uygulanmasına ilişkin en üst yetkili amir/yönetim organı tarafından alınan karar</a:t>
            </a:r>
          </a:p>
          <a:p>
            <a:pPr marL="457200" lvl="0" indent="-457200" fontAlgn="base">
              <a:buFontTx/>
              <a:buAutoNum type="arabicPeriod"/>
            </a:pPr>
            <a:r>
              <a:rPr lang="tr-TR" sz="2000" dirty="0" smtClean="0">
                <a:solidFill>
                  <a:schemeClr val="tx1"/>
                </a:solidFill>
                <a:latin typeface="Times New Roman" pitchFamily="18" charset="0"/>
                <a:cs typeface="Times New Roman" pitchFamily="18" charset="0"/>
              </a:rPr>
              <a:t>Başvuru </a:t>
            </a:r>
            <a:r>
              <a:rPr lang="tr-TR" sz="2000" dirty="0">
                <a:solidFill>
                  <a:schemeClr val="tx1"/>
                </a:solidFill>
                <a:latin typeface="Times New Roman" pitchFamily="18" charset="0"/>
                <a:cs typeface="Times New Roman" pitchFamily="18" charset="0"/>
              </a:rPr>
              <a:t>sahibi ve varsa ortağının 2012, 2013, 2014 (geçici) yıllarına ait yetkili kişi, organ ya da kurumlarca onaylanmış kesin hesapları (ödenek miktarını gösterir onaylı tablo, bilanço, gelir-gider tablosu, kesin hesap cetveli, mizan vb</a:t>
            </a:r>
            <a:r>
              <a:rPr lang="tr-TR" sz="2000" dirty="0" smtClean="0">
                <a:solidFill>
                  <a:schemeClr val="tx1"/>
                </a:solidFill>
                <a:latin typeface="Times New Roman" pitchFamily="18" charset="0"/>
                <a:cs typeface="Times New Roman" pitchFamily="18" charset="0"/>
              </a:rPr>
              <a:t>.)</a:t>
            </a:r>
          </a:p>
          <a:p>
            <a:pPr marL="457200" lvl="0" indent="-457200" fontAlgn="base">
              <a:buFontTx/>
              <a:buAutoNum type="arabicPeriod"/>
            </a:pPr>
            <a:r>
              <a:rPr lang="tr-TR" sz="2000" dirty="0" smtClean="0">
                <a:solidFill>
                  <a:schemeClr val="tx1"/>
                </a:solidFill>
                <a:latin typeface="Times New Roman" pitchFamily="18" charset="0"/>
                <a:cs typeface="Times New Roman" pitchFamily="18" charset="0"/>
              </a:rPr>
              <a:t>Kamu kurum ve kuruluşları dışında başvuru sahiplerinin (Vakıf, Dernek, Kooperatif, Birlik vb. ) tüzüğü ve kuruluş sözleşmesi ve bu kuruluşların 01.01.2014 tarihinden önce kurulduğunu gösterir belge </a:t>
            </a:r>
          </a:p>
          <a:p>
            <a:pPr marL="457200" lvl="0" indent="-457200" fontAlgn="base">
              <a:buFontTx/>
              <a:buAutoNum type="arabicPeriod"/>
            </a:pPr>
            <a:endParaRPr lang="tr-TR" sz="2000" dirty="0">
              <a:solidFill>
                <a:schemeClr val="tx1"/>
              </a:solidFill>
              <a:latin typeface="Times New Roman" pitchFamily="18" charset="0"/>
              <a:cs typeface="Times New Roman" pitchFamily="18" charset="0"/>
            </a:endParaRPr>
          </a:p>
          <a:p>
            <a:pPr marL="457200" indent="-457200" fontAlgn="base">
              <a:buFontTx/>
              <a:buAutoNum type="arabicPeriod"/>
            </a:pPr>
            <a:endParaRPr lang="tr-TR" sz="2000" dirty="0" smtClean="0">
              <a:solidFill>
                <a:schemeClr val="tx1"/>
              </a:solidFill>
              <a:latin typeface="Times New Roman" pitchFamily="18" charset="0"/>
              <a:cs typeface="Times New Roman" pitchFamily="18" charset="0"/>
            </a:endParaRPr>
          </a:p>
          <a:p>
            <a:pPr marL="457200" indent="-457200" fontAlgn="base">
              <a:buFontTx/>
              <a:buAutoNum type="arabicPeriod"/>
            </a:pPr>
            <a:endParaRPr lang="tr-TR" sz="2000" dirty="0" smtClean="0">
              <a:solidFill>
                <a:schemeClr val="tx1"/>
              </a:solidFill>
              <a:latin typeface="Times New Roman" pitchFamily="18" charset="0"/>
              <a:cs typeface="Times New Roman" pitchFamily="18" charset="0"/>
            </a:endParaRPr>
          </a:p>
          <a:p>
            <a:pPr marL="457200" indent="-457200" fontAlgn="base">
              <a:buFontTx/>
              <a:buAutoNum type="arabicPeriod"/>
            </a:pPr>
            <a:endParaRPr lang="tr-TR" sz="2000" dirty="0" smtClean="0">
              <a:solidFill>
                <a:schemeClr val="tx1"/>
              </a:solidFill>
              <a:latin typeface="Times New Roman" pitchFamily="18" charset="0"/>
              <a:cs typeface="Times New Roman" pitchFamily="18" charset="0"/>
            </a:endParaRPr>
          </a:p>
          <a:p>
            <a:pPr marL="457200" indent="-457200" fontAlgn="base">
              <a:buFontTx/>
              <a:buAutoNum type="arabicPeriod"/>
            </a:pPr>
            <a:endParaRPr lang="tr-TR" sz="2000" dirty="0">
              <a:solidFill>
                <a:schemeClr val="tx1"/>
              </a:solidFill>
              <a:latin typeface="Times New Roman" pitchFamily="18" charset="0"/>
              <a:cs typeface="Times New Roman" pitchFamily="18" charset="0"/>
            </a:endParaRPr>
          </a:p>
          <a:p>
            <a:pPr marL="457200" indent="-457200" fontAlgn="base">
              <a:buFontTx/>
              <a:buAutoNum type="arabicPeriod"/>
            </a:pPr>
            <a:endParaRPr lang="tr-TR" sz="2000" dirty="0" smtClean="0">
              <a:solidFill>
                <a:schemeClr val="tx1"/>
              </a:solidFill>
              <a:latin typeface="Times New Roman" pitchFamily="18" charset="0"/>
              <a:cs typeface="Times New Roman" pitchFamily="18" charset="0"/>
            </a:endParaRPr>
          </a:p>
          <a:p>
            <a:pPr marL="457200" indent="-457200" fontAlgn="base">
              <a:buFontTx/>
              <a:buAutoNum type="arabicPeriod"/>
            </a:pPr>
            <a:endParaRPr lang="tr-TR" sz="2000" dirty="0" smtClean="0">
              <a:solidFill>
                <a:schemeClr val="tx1"/>
              </a:solidFill>
              <a:latin typeface="Times New Roman" pitchFamily="18" charset="0"/>
              <a:cs typeface="Times New Roman" pitchFamily="18" charset="0"/>
            </a:endParaRPr>
          </a:p>
          <a:p>
            <a:pPr fontAlgn="base"/>
            <a:endParaRPr lang="tr-TR" sz="2000" dirty="0" smtClean="0">
              <a:solidFill>
                <a:schemeClr val="tx1"/>
              </a:solidFill>
              <a:latin typeface="Times New Roman" pitchFamily="18" charset="0"/>
              <a:cs typeface="Times New Roman" pitchFamily="18" charset="0"/>
            </a:endParaRPr>
          </a:p>
        </p:txBody>
      </p:sp>
      <p:sp>
        <p:nvSpPr>
          <p:cNvPr id="6" name="Dikdörtgen 5"/>
          <p:cNvSpPr/>
          <p:nvPr/>
        </p:nvSpPr>
        <p:spPr>
          <a:xfrm>
            <a:off x="474618" y="955544"/>
            <a:ext cx="7913806" cy="385224"/>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chemeClr val="tx1"/>
                </a:solidFill>
                <a:latin typeface="Times New Roman" pitchFamily="18" charset="0"/>
                <a:cs typeface="Times New Roman" pitchFamily="18" charset="0"/>
              </a:rPr>
              <a:t>Başvuru Sırasında Sunulması Gereken Zorunlu Destekleyici Belgeler</a:t>
            </a:r>
            <a:endParaRPr lang="tr-TR" sz="20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5430923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608" y="116633"/>
            <a:ext cx="7200800" cy="576063"/>
          </a:xfrm>
        </p:spPr>
        <p:txBody>
          <a:bodyPr>
            <a:noAutofit/>
          </a:bodyPr>
          <a:lstStyle/>
          <a:p>
            <a:pPr algn="ctr"/>
            <a:r>
              <a:rPr lang="tr-TR" sz="2400" b="1" dirty="0">
                <a:solidFill>
                  <a:prstClr val="white"/>
                </a:solidFill>
                <a:latin typeface="Times New Roman" pitchFamily="18" charset="0"/>
                <a:cs typeface="Times New Roman" pitchFamily="18" charset="0"/>
              </a:rPr>
              <a:t>2015 Yılı Turizm Altyapısının Geliştirilmesi Küçük Ölçekli Altyapı Mali Destek Programı (TZKAMU)</a:t>
            </a:r>
            <a:endParaRPr lang="tr-TR" sz="2400" dirty="0"/>
          </a:p>
        </p:txBody>
      </p:sp>
      <p:sp>
        <p:nvSpPr>
          <p:cNvPr id="5" name="Dikdörtgen 4"/>
          <p:cNvSpPr/>
          <p:nvPr/>
        </p:nvSpPr>
        <p:spPr>
          <a:xfrm>
            <a:off x="501195" y="1700808"/>
            <a:ext cx="8352928" cy="4420763"/>
          </a:xfrm>
          <a:prstGeom prst="rect">
            <a:avLst/>
          </a:prstGeom>
          <a:solidFill>
            <a:schemeClr val="accent1">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fontAlgn="base">
              <a:buAutoNum type="arabicPeriod"/>
            </a:pPr>
            <a:endParaRPr lang="tr-TR" sz="2000" dirty="0" smtClean="0">
              <a:solidFill>
                <a:schemeClr val="tx1"/>
              </a:solidFill>
              <a:latin typeface="Times New Roman" pitchFamily="18" charset="0"/>
              <a:cs typeface="Times New Roman" pitchFamily="18" charset="0"/>
            </a:endParaRPr>
          </a:p>
          <a:p>
            <a:pPr marL="457200" lvl="0" indent="-457200" fontAlgn="base">
              <a:buAutoNum type="arabicPeriod"/>
            </a:pPr>
            <a:endParaRPr lang="tr-TR" sz="2000" dirty="0" smtClean="0">
              <a:solidFill>
                <a:schemeClr val="tx1"/>
              </a:solidFill>
              <a:latin typeface="Times New Roman" pitchFamily="18" charset="0"/>
              <a:cs typeface="Times New Roman" pitchFamily="18" charset="0"/>
            </a:endParaRPr>
          </a:p>
          <a:p>
            <a:pPr marL="457200" lvl="0" indent="-457200" fontAlgn="base">
              <a:buAutoNum type="arabicPeriod"/>
            </a:pPr>
            <a:endParaRPr lang="tr-TR" sz="2000" dirty="0" smtClean="0">
              <a:solidFill>
                <a:schemeClr val="tx1"/>
              </a:solidFill>
              <a:latin typeface="Times New Roman" pitchFamily="18" charset="0"/>
              <a:cs typeface="Times New Roman" pitchFamily="18" charset="0"/>
            </a:endParaRPr>
          </a:p>
          <a:p>
            <a:pPr marL="457200" lvl="0" indent="-457200" fontAlgn="base">
              <a:buAutoNum type="arabicPeriod"/>
            </a:pPr>
            <a:endParaRPr lang="tr-TR" sz="2000" dirty="0" smtClean="0">
              <a:solidFill>
                <a:schemeClr val="tx1"/>
              </a:solidFill>
              <a:latin typeface="Times New Roman" pitchFamily="18" charset="0"/>
              <a:cs typeface="Times New Roman" pitchFamily="18" charset="0"/>
            </a:endParaRPr>
          </a:p>
          <a:p>
            <a:pPr marL="457200" lvl="0" indent="-457200" fontAlgn="base">
              <a:buAutoNum type="arabicPeriod"/>
            </a:pPr>
            <a:endParaRPr lang="tr-TR" sz="2000" dirty="0" smtClean="0">
              <a:solidFill>
                <a:schemeClr val="tx1"/>
              </a:solidFill>
              <a:latin typeface="Times New Roman" pitchFamily="18" charset="0"/>
              <a:cs typeface="Times New Roman" pitchFamily="18" charset="0"/>
            </a:endParaRPr>
          </a:p>
          <a:p>
            <a:pPr marL="457200" lvl="0" indent="-457200" fontAlgn="base">
              <a:buAutoNum type="arabicPeriod"/>
            </a:pPr>
            <a:endParaRPr lang="tr-TR" sz="2000" dirty="0" smtClean="0">
              <a:solidFill>
                <a:schemeClr val="tx1"/>
              </a:solidFill>
              <a:latin typeface="Times New Roman" pitchFamily="18" charset="0"/>
              <a:cs typeface="Times New Roman" pitchFamily="18" charset="0"/>
            </a:endParaRPr>
          </a:p>
          <a:p>
            <a:pPr marL="457200" lvl="0" indent="-457200" fontAlgn="base">
              <a:buAutoNum type="arabicPeriod"/>
            </a:pPr>
            <a:endParaRPr lang="tr-TR" sz="2000" dirty="0" smtClean="0">
              <a:solidFill>
                <a:schemeClr val="tx1"/>
              </a:solidFill>
              <a:latin typeface="Times New Roman" pitchFamily="18" charset="0"/>
              <a:cs typeface="Times New Roman" pitchFamily="18" charset="0"/>
            </a:endParaRPr>
          </a:p>
          <a:p>
            <a:pPr lvl="0" algn="just" fontAlgn="base"/>
            <a:r>
              <a:rPr lang="tr-TR" sz="2000" dirty="0" smtClean="0">
                <a:solidFill>
                  <a:schemeClr val="tx1"/>
                </a:solidFill>
                <a:latin typeface="Times New Roman" pitchFamily="18" charset="0"/>
                <a:cs typeface="Times New Roman" pitchFamily="18" charset="0"/>
              </a:rPr>
              <a:t>7.    Mal ve hizmet alımları için proforma fatura ve teknik şartname</a:t>
            </a:r>
          </a:p>
          <a:p>
            <a:pPr lvl="0" algn="just" fontAlgn="base"/>
            <a:r>
              <a:rPr lang="tr-TR" sz="2000" dirty="0" smtClean="0">
                <a:solidFill>
                  <a:schemeClr val="tx1"/>
                </a:solidFill>
                <a:latin typeface="Times New Roman" pitchFamily="18" charset="0"/>
                <a:cs typeface="Times New Roman" pitchFamily="18" charset="0"/>
              </a:rPr>
              <a:t>8.  Projenin uygulanması için ilgili makamlardan alınan izin, ruhsat, yetki        belgesi vb. belgelere ilişkin liste ve bu listeye göre alınmış belgeler</a:t>
            </a:r>
          </a:p>
          <a:p>
            <a:pPr lvl="0" algn="just" fontAlgn="base"/>
            <a:r>
              <a:rPr lang="tr-TR" sz="2000" dirty="0" smtClean="0">
                <a:solidFill>
                  <a:schemeClr val="tx1"/>
                </a:solidFill>
                <a:latin typeface="Times New Roman" pitchFamily="18" charset="0"/>
                <a:cs typeface="Times New Roman" pitchFamily="18" charset="0"/>
              </a:rPr>
              <a:t>9.    Fizibilite çalışmaları, yapım, onarım, restorasyon vb. içeren başvurularda;</a:t>
            </a:r>
          </a:p>
          <a:p>
            <a:pPr marL="342900" lvl="0" indent="-342900" algn="just" fontAlgn="base">
              <a:buFont typeface="Arial" pitchFamily="34" charset="0"/>
              <a:buChar char="•"/>
            </a:pPr>
            <a:r>
              <a:rPr lang="tr-TR" sz="2000" dirty="0" smtClean="0">
                <a:solidFill>
                  <a:schemeClr val="tx1"/>
                </a:solidFill>
                <a:latin typeface="Times New Roman" pitchFamily="18" charset="0"/>
                <a:cs typeface="Times New Roman" pitchFamily="18" charset="0"/>
              </a:rPr>
              <a:t>  Teknik tasarım, teknik şartnameler, planlar</a:t>
            </a:r>
          </a:p>
          <a:p>
            <a:pPr marL="342900" lvl="0" indent="-342900" algn="just" fontAlgn="base">
              <a:buFont typeface="Arial" pitchFamily="34" charset="0"/>
              <a:buChar char="•"/>
            </a:pPr>
            <a:r>
              <a:rPr lang="tr-TR" sz="2000" dirty="0" smtClean="0">
                <a:solidFill>
                  <a:schemeClr val="tx1"/>
                </a:solidFill>
                <a:latin typeface="Times New Roman" pitchFamily="18" charset="0"/>
                <a:cs typeface="Times New Roman" pitchFamily="18" charset="0"/>
              </a:rPr>
              <a:t>  Son birim fiyatlara ve pozlara göre hazırlanmış keşif özetleri</a:t>
            </a:r>
          </a:p>
          <a:p>
            <a:pPr marL="342900" lvl="0" indent="-342900" algn="just" fontAlgn="base">
              <a:buFont typeface="Arial" pitchFamily="34" charset="0"/>
              <a:buChar char="•"/>
            </a:pPr>
            <a:r>
              <a:rPr lang="tr-TR" sz="2000" dirty="0" smtClean="0">
                <a:solidFill>
                  <a:schemeClr val="tx1"/>
                </a:solidFill>
                <a:latin typeface="Times New Roman" pitchFamily="18" charset="0"/>
                <a:cs typeface="Times New Roman" pitchFamily="18" charset="0"/>
              </a:rPr>
              <a:t>  Fizibilite çalışmaları ilgili diğer belgeler</a:t>
            </a:r>
          </a:p>
          <a:p>
            <a:pPr lvl="0" algn="just" fontAlgn="base"/>
            <a:r>
              <a:rPr lang="tr-TR" sz="2000" dirty="0" smtClean="0">
                <a:solidFill>
                  <a:schemeClr val="tx1"/>
                </a:solidFill>
                <a:latin typeface="Times New Roman" pitchFamily="18" charset="0"/>
                <a:cs typeface="Times New Roman" pitchFamily="18" charset="0"/>
              </a:rPr>
              <a:t>10.  Projenin uygulama alanına ilişkin belgeler;</a:t>
            </a:r>
          </a:p>
          <a:p>
            <a:pPr marL="342900" lvl="0" indent="-342900" algn="just" fontAlgn="base">
              <a:buFont typeface="Arial" pitchFamily="34" charset="0"/>
              <a:buChar char="•"/>
            </a:pPr>
            <a:r>
              <a:rPr lang="tr-TR" sz="2000" dirty="0" smtClean="0">
                <a:solidFill>
                  <a:schemeClr val="tx1"/>
                </a:solidFill>
                <a:latin typeface="Times New Roman" pitchFamily="18" charset="0"/>
                <a:cs typeface="Times New Roman" pitchFamily="18" charset="0"/>
              </a:rPr>
              <a:t> Arsa/arazi/binaların mülkiyet durumunu gösteren belge</a:t>
            </a:r>
          </a:p>
          <a:p>
            <a:pPr marL="342900" lvl="0" indent="-342900" algn="just" fontAlgn="base">
              <a:buFont typeface="Arial" pitchFamily="34" charset="0"/>
              <a:buChar char="•"/>
            </a:pPr>
            <a:r>
              <a:rPr lang="tr-TR" sz="2000" dirty="0" smtClean="0">
                <a:solidFill>
                  <a:schemeClr val="tx1"/>
                </a:solidFill>
                <a:latin typeface="Times New Roman" pitchFamily="18" charset="0"/>
                <a:cs typeface="Times New Roman" pitchFamily="18" charset="0"/>
              </a:rPr>
              <a:t> Arazinin imar durumu ile ilgili belge </a:t>
            </a:r>
          </a:p>
          <a:p>
            <a:pPr marL="342900" lvl="0" indent="-342900" algn="just" fontAlgn="base">
              <a:buFont typeface="Arial" pitchFamily="34" charset="0"/>
              <a:buChar char="•"/>
            </a:pPr>
            <a:r>
              <a:rPr lang="tr-TR" sz="2000" dirty="0" smtClean="0">
                <a:solidFill>
                  <a:schemeClr val="tx1"/>
                </a:solidFill>
                <a:latin typeface="Times New Roman" pitchFamily="18" charset="0"/>
                <a:cs typeface="Times New Roman" pitchFamily="18" charset="0"/>
              </a:rPr>
              <a:t> Yer tahsis belgesi  </a:t>
            </a:r>
          </a:p>
          <a:p>
            <a:pPr marL="457200" indent="-457200" algn="just" fontAlgn="base">
              <a:buFontTx/>
              <a:buAutoNum type="arabicPeriod"/>
            </a:pPr>
            <a:endParaRPr lang="tr-TR" sz="2000" dirty="0" smtClean="0">
              <a:solidFill>
                <a:schemeClr val="tx1"/>
              </a:solidFill>
              <a:latin typeface="Times New Roman" pitchFamily="18" charset="0"/>
              <a:cs typeface="Times New Roman" pitchFamily="18" charset="0"/>
            </a:endParaRPr>
          </a:p>
          <a:p>
            <a:pPr marL="457200" indent="-457200" fontAlgn="base">
              <a:buFontTx/>
              <a:buAutoNum type="arabicPeriod"/>
            </a:pPr>
            <a:endParaRPr lang="tr-TR" sz="2000" dirty="0" smtClean="0">
              <a:solidFill>
                <a:schemeClr val="tx1"/>
              </a:solidFill>
              <a:latin typeface="Times New Roman" pitchFamily="18" charset="0"/>
              <a:cs typeface="Times New Roman" pitchFamily="18" charset="0"/>
            </a:endParaRPr>
          </a:p>
          <a:p>
            <a:pPr marL="457200" indent="-457200" fontAlgn="base">
              <a:buFontTx/>
              <a:buAutoNum type="arabicPeriod"/>
            </a:pPr>
            <a:endParaRPr lang="tr-TR" sz="2000" dirty="0" smtClean="0">
              <a:solidFill>
                <a:schemeClr val="tx1"/>
              </a:solidFill>
              <a:latin typeface="Times New Roman" pitchFamily="18" charset="0"/>
              <a:cs typeface="Times New Roman" pitchFamily="18" charset="0"/>
            </a:endParaRPr>
          </a:p>
          <a:p>
            <a:pPr marL="457200" indent="-457200" fontAlgn="base">
              <a:buFontTx/>
              <a:buAutoNum type="arabicPeriod"/>
            </a:pPr>
            <a:endParaRPr lang="tr-TR" sz="2000" dirty="0" smtClean="0">
              <a:solidFill>
                <a:schemeClr val="tx1"/>
              </a:solidFill>
              <a:latin typeface="Times New Roman" pitchFamily="18" charset="0"/>
              <a:cs typeface="Times New Roman" pitchFamily="18" charset="0"/>
            </a:endParaRPr>
          </a:p>
          <a:p>
            <a:pPr marL="457200" indent="-457200" fontAlgn="base">
              <a:buFontTx/>
              <a:buAutoNum type="arabicPeriod"/>
            </a:pPr>
            <a:endParaRPr lang="tr-TR" sz="2000" dirty="0" smtClean="0">
              <a:solidFill>
                <a:schemeClr val="tx1"/>
              </a:solidFill>
              <a:latin typeface="Times New Roman" pitchFamily="18" charset="0"/>
              <a:cs typeface="Times New Roman" pitchFamily="18" charset="0"/>
            </a:endParaRPr>
          </a:p>
          <a:p>
            <a:pPr marL="457200" indent="-457200" fontAlgn="base">
              <a:buFontTx/>
              <a:buAutoNum type="arabicPeriod"/>
            </a:pPr>
            <a:endParaRPr lang="tr-TR" sz="2000" dirty="0" smtClean="0">
              <a:solidFill>
                <a:schemeClr val="tx1"/>
              </a:solidFill>
              <a:latin typeface="Times New Roman" pitchFamily="18" charset="0"/>
              <a:cs typeface="Times New Roman" pitchFamily="18" charset="0"/>
            </a:endParaRPr>
          </a:p>
          <a:p>
            <a:pPr fontAlgn="base"/>
            <a:endParaRPr lang="tr-TR" sz="2000" dirty="0" smtClean="0">
              <a:solidFill>
                <a:schemeClr val="tx1"/>
              </a:solidFill>
              <a:latin typeface="Times New Roman" pitchFamily="18" charset="0"/>
              <a:cs typeface="Times New Roman" pitchFamily="18" charset="0"/>
            </a:endParaRPr>
          </a:p>
        </p:txBody>
      </p:sp>
      <p:sp>
        <p:nvSpPr>
          <p:cNvPr id="6" name="Dikdörtgen 5"/>
          <p:cNvSpPr/>
          <p:nvPr/>
        </p:nvSpPr>
        <p:spPr>
          <a:xfrm>
            <a:off x="474618" y="955544"/>
            <a:ext cx="7913806" cy="385224"/>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chemeClr val="tx1"/>
                </a:solidFill>
                <a:latin typeface="Times New Roman" pitchFamily="18" charset="0"/>
                <a:cs typeface="Times New Roman" pitchFamily="18" charset="0"/>
              </a:rPr>
              <a:t>Başvuru Sırasında Sunulması Gereken Zorunlu Destekleyici Belgeler</a:t>
            </a:r>
            <a:endParaRPr lang="tr-TR" sz="20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9928471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half" idx="1"/>
          </p:nvPr>
        </p:nvSpPr>
        <p:spPr>
          <a:xfrm>
            <a:off x="467544" y="836712"/>
            <a:ext cx="8424936" cy="5760640"/>
          </a:xfrm>
        </p:spPr>
        <p:txBody>
          <a:bodyPr/>
          <a:lstStyle/>
          <a:p>
            <a:pPr marL="0" indent="0">
              <a:buNone/>
            </a:pPr>
            <a:endParaRPr lang="tr-TR" sz="2000" dirty="0" smtClean="0">
              <a:latin typeface="Times New Roman" pitchFamily="18" charset="0"/>
              <a:cs typeface="Times New Roman" pitchFamily="18" charset="0"/>
            </a:endParaRPr>
          </a:p>
          <a:p>
            <a:pPr marL="0" indent="0">
              <a:buNone/>
            </a:pPr>
            <a:r>
              <a:rPr lang="tr-TR" sz="2000" dirty="0" smtClean="0">
                <a:latin typeface="Times New Roman" pitchFamily="18" charset="0"/>
                <a:cs typeface="Times New Roman" pitchFamily="18" charset="0"/>
              </a:rPr>
              <a:t>Değerlendirme </a:t>
            </a:r>
            <a:r>
              <a:rPr lang="tr-TR" sz="2000" dirty="0">
                <a:latin typeface="Times New Roman" pitchFamily="18" charset="0"/>
                <a:cs typeface="Times New Roman" pitchFamily="18" charset="0"/>
              </a:rPr>
              <a:t>süreci temel olarak iki aşamadan oluşmaktadır: </a:t>
            </a:r>
            <a:r>
              <a:rPr lang="tr-TR" sz="2000" b="1" dirty="0">
                <a:latin typeface="Times New Roman" pitchFamily="18" charset="0"/>
                <a:cs typeface="Times New Roman" pitchFamily="18" charset="0"/>
              </a:rPr>
              <a:t>Ön İnceleme </a:t>
            </a:r>
            <a:r>
              <a:rPr lang="tr-TR" sz="2000" dirty="0">
                <a:latin typeface="Times New Roman" pitchFamily="18" charset="0"/>
                <a:cs typeface="Times New Roman" pitchFamily="18" charset="0"/>
              </a:rPr>
              <a:t>ile</a:t>
            </a:r>
            <a:r>
              <a:rPr lang="tr-TR" sz="2000" b="1" dirty="0">
                <a:latin typeface="Times New Roman" pitchFamily="18" charset="0"/>
                <a:cs typeface="Times New Roman" pitchFamily="18" charset="0"/>
              </a:rPr>
              <a:t> Teknik ve Mali Değerlendirme</a:t>
            </a:r>
            <a:r>
              <a:rPr lang="tr-TR" sz="2000" b="1" dirty="0" smtClean="0">
                <a:latin typeface="Times New Roman" pitchFamily="18" charset="0"/>
                <a:cs typeface="Times New Roman" pitchFamily="18" charset="0"/>
              </a:rPr>
              <a:t>.</a:t>
            </a:r>
          </a:p>
          <a:p>
            <a:pPr marL="0" indent="0">
              <a:buNone/>
            </a:pPr>
            <a:endParaRPr lang="tr-TR" sz="2000" b="1" dirty="0">
              <a:latin typeface="Times New Roman" pitchFamily="18" charset="0"/>
              <a:cs typeface="Times New Roman" pitchFamily="18" charset="0"/>
            </a:endParaRPr>
          </a:p>
          <a:p>
            <a:pPr marL="0" indent="0">
              <a:buNone/>
            </a:pPr>
            <a:endParaRPr lang="tr-TR" b="1" dirty="0" smtClean="0"/>
          </a:p>
          <a:p>
            <a:pPr marL="0" indent="0">
              <a:buNone/>
            </a:pPr>
            <a:endParaRPr lang="tr-TR" b="1" dirty="0"/>
          </a:p>
          <a:p>
            <a:pPr marL="0" indent="0">
              <a:buNone/>
            </a:pPr>
            <a:endParaRPr lang="tr-TR" b="1" dirty="0" smtClean="0"/>
          </a:p>
          <a:p>
            <a:pPr marL="0" indent="0">
              <a:buNone/>
            </a:pPr>
            <a:endParaRPr lang="tr-TR" b="1" dirty="0"/>
          </a:p>
          <a:p>
            <a:pPr marL="0" indent="0">
              <a:buNone/>
            </a:pPr>
            <a:endParaRPr lang="tr-TR" b="1" dirty="0" smtClean="0"/>
          </a:p>
          <a:p>
            <a:pPr marL="0" indent="0">
              <a:buNone/>
            </a:pPr>
            <a:endParaRPr lang="tr-TR" b="1" dirty="0"/>
          </a:p>
          <a:p>
            <a:pPr marL="0" indent="0">
              <a:buNone/>
            </a:pPr>
            <a:endParaRPr lang="tr-TR" b="1" dirty="0" smtClean="0"/>
          </a:p>
          <a:p>
            <a:pPr marL="0" indent="0">
              <a:buNone/>
            </a:pPr>
            <a:endParaRPr lang="tr-TR" b="1" dirty="0"/>
          </a:p>
          <a:p>
            <a:pPr marL="0" indent="0">
              <a:buNone/>
            </a:pPr>
            <a:endParaRPr lang="tr-TR" b="1" dirty="0" smtClean="0"/>
          </a:p>
          <a:p>
            <a:pPr marL="0" indent="0">
              <a:buNone/>
            </a:pPr>
            <a:endParaRPr lang="tr-TR" dirty="0"/>
          </a:p>
          <a:p>
            <a:endParaRPr lang="tr-TR" dirty="0"/>
          </a:p>
        </p:txBody>
      </p:sp>
      <p:sp>
        <p:nvSpPr>
          <p:cNvPr id="5" name="Dikdörtgen 4"/>
          <p:cNvSpPr/>
          <p:nvPr/>
        </p:nvSpPr>
        <p:spPr>
          <a:xfrm>
            <a:off x="450240" y="941600"/>
            <a:ext cx="7146095" cy="327160"/>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smtClean="0">
                <a:solidFill>
                  <a:schemeClr val="tx1"/>
                </a:solidFill>
                <a:latin typeface="Times New Roman" pitchFamily="18" charset="0"/>
                <a:cs typeface="Times New Roman" pitchFamily="18" charset="0"/>
              </a:rPr>
              <a:t>Başvuruların Değerlendirilmesi ve Seçilmesi</a:t>
            </a:r>
            <a:endParaRPr lang="tr-TR" sz="2400" b="1" dirty="0">
              <a:solidFill>
                <a:schemeClr val="tx1"/>
              </a:solidFill>
              <a:latin typeface="Times New Roman" pitchFamily="18" charset="0"/>
              <a:cs typeface="Times New Roman" pitchFamily="18" charset="0"/>
            </a:endParaRPr>
          </a:p>
        </p:txBody>
      </p:sp>
      <p:sp>
        <p:nvSpPr>
          <p:cNvPr id="6" name="Dikdörtgen 5"/>
          <p:cNvSpPr/>
          <p:nvPr/>
        </p:nvSpPr>
        <p:spPr>
          <a:xfrm>
            <a:off x="584206" y="2564904"/>
            <a:ext cx="8164257" cy="2880320"/>
          </a:xfrm>
          <a:prstGeom prst="rect">
            <a:avLst/>
          </a:prstGeom>
          <a:solidFill>
            <a:schemeClr val="accent1">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tr-TR" sz="2000" b="1" dirty="0">
                <a:solidFill>
                  <a:schemeClr val="tx1"/>
                </a:solidFill>
                <a:latin typeface="Times New Roman" pitchFamily="18" charset="0"/>
                <a:cs typeface="Times New Roman" pitchFamily="18" charset="0"/>
              </a:rPr>
              <a:t>Ön İnceleme</a:t>
            </a:r>
          </a:p>
          <a:p>
            <a:pPr fontAlgn="base"/>
            <a:r>
              <a:rPr lang="tr-TR" sz="2000" dirty="0">
                <a:solidFill>
                  <a:schemeClr val="tx1"/>
                </a:solidFill>
                <a:latin typeface="Times New Roman" pitchFamily="18" charset="0"/>
                <a:cs typeface="Times New Roman" pitchFamily="18" charset="0"/>
              </a:rPr>
              <a:t>Yalnızca zamanında teslim edilen projeler ön incelemeye alınır. Ön inceleme aşamasında </a:t>
            </a:r>
            <a:r>
              <a:rPr lang="tr-TR" sz="2000" b="1" dirty="0">
                <a:solidFill>
                  <a:schemeClr val="tx1"/>
                </a:solidFill>
                <a:latin typeface="Times New Roman" pitchFamily="18" charset="0"/>
                <a:cs typeface="Times New Roman" pitchFamily="18" charset="0"/>
              </a:rPr>
              <a:t>İdari Kontrol</a:t>
            </a:r>
            <a:r>
              <a:rPr lang="tr-TR" sz="2000" dirty="0">
                <a:solidFill>
                  <a:schemeClr val="tx1"/>
                </a:solidFill>
                <a:latin typeface="Times New Roman" pitchFamily="18" charset="0"/>
                <a:cs typeface="Times New Roman" pitchFamily="18" charset="0"/>
              </a:rPr>
              <a:t> ile </a:t>
            </a:r>
            <a:r>
              <a:rPr lang="tr-TR" sz="2000" b="1" dirty="0">
                <a:solidFill>
                  <a:schemeClr val="tx1"/>
                </a:solidFill>
                <a:latin typeface="Times New Roman" pitchFamily="18" charset="0"/>
                <a:cs typeface="Times New Roman" pitchFamily="18" charset="0"/>
              </a:rPr>
              <a:t>Uygunluk Kontrolü</a:t>
            </a:r>
            <a:r>
              <a:rPr lang="tr-TR" sz="2000" dirty="0">
                <a:solidFill>
                  <a:schemeClr val="tx1"/>
                </a:solidFill>
                <a:latin typeface="Times New Roman" pitchFamily="18" charset="0"/>
                <a:cs typeface="Times New Roman" pitchFamily="18" charset="0"/>
              </a:rPr>
              <a:t> yapılır</a:t>
            </a:r>
            <a:r>
              <a:rPr lang="tr-TR" sz="2000" dirty="0" smtClean="0">
                <a:solidFill>
                  <a:schemeClr val="tx1"/>
                </a:solidFill>
                <a:latin typeface="Times New Roman" pitchFamily="18" charset="0"/>
                <a:cs typeface="Times New Roman" pitchFamily="18" charset="0"/>
              </a:rPr>
              <a:t>.</a:t>
            </a:r>
          </a:p>
          <a:p>
            <a:pPr fontAlgn="base"/>
            <a:endParaRPr lang="tr-TR" sz="2000" dirty="0" smtClean="0">
              <a:solidFill>
                <a:schemeClr val="tx1"/>
              </a:solidFill>
              <a:latin typeface="Times New Roman" pitchFamily="18" charset="0"/>
              <a:cs typeface="Times New Roman" pitchFamily="18" charset="0"/>
            </a:endParaRPr>
          </a:p>
          <a:p>
            <a:pPr marL="457200" indent="-457200" fontAlgn="base">
              <a:spcAft>
                <a:spcPts val="1200"/>
              </a:spcAft>
              <a:buAutoNum type="alphaLcPeriod"/>
            </a:pPr>
            <a:r>
              <a:rPr lang="tr-TR" sz="2000" b="1" dirty="0" smtClean="0">
                <a:solidFill>
                  <a:schemeClr val="tx1"/>
                </a:solidFill>
                <a:latin typeface="Times New Roman" pitchFamily="18" charset="0"/>
                <a:cs typeface="Times New Roman" pitchFamily="18" charset="0"/>
              </a:rPr>
              <a:t>İdari Kontrol: </a:t>
            </a:r>
            <a:r>
              <a:rPr lang="tr-TR" sz="2000" dirty="0" smtClean="0">
                <a:solidFill>
                  <a:schemeClr val="tx1"/>
                </a:solidFill>
                <a:latin typeface="Times New Roman" pitchFamily="18" charset="0"/>
                <a:cs typeface="Times New Roman" pitchFamily="18" charset="0"/>
              </a:rPr>
              <a:t>İdari </a:t>
            </a:r>
            <a:r>
              <a:rPr lang="tr-TR" sz="2000" dirty="0" err="1" smtClean="0">
                <a:solidFill>
                  <a:schemeClr val="tx1"/>
                </a:solidFill>
                <a:latin typeface="Times New Roman" pitchFamily="18" charset="0"/>
                <a:cs typeface="Times New Roman" pitchFamily="18" charset="0"/>
              </a:rPr>
              <a:t>Kontol</a:t>
            </a:r>
            <a:r>
              <a:rPr lang="tr-TR" sz="2000" dirty="0" smtClean="0">
                <a:solidFill>
                  <a:schemeClr val="tx1"/>
                </a:solidFill>
                <a:latin typeface="Times New Roman" pitchFamily="18" charset="0"/>
                <a:cs typeface="Times New Roman" pitchFamily="18" charset="0"/>
              </a:rPr>
              <a:t> Listesindeki </a:t>
            </a:r>
            <a:r>
              <a:rPr lang="tr-TR" sz="2000" dirty="0">
                <a:solidFill>
                  <a:schemeClr val="tx1"/>
                </a:solidFill>
                <a:latin typeface="Times New Roman" pitchFamily="18" charset="0"/>
                <a:cs typeface="Times New Roman" pitchFamily="18" charset="0"/>
              </a:rPr>
              <a:t>kriterlerin yerine getirilip getirilmediği kontrol edilmektedir. </a:t>
            </a:r>
            <a:r>
              <a:rPr lang="tr-TR" sz="2000" dirty="0" smtClean="0">
                <a:solidFill>
                  <a:schemeClr val="tx1"/>
                </a:solidFill>
                <a:latin typeface="Times New Roman" pitchFamily="18" charset="0"/>
                <a:cs typeface="Times New Roman" pitchFamily="18" charset="0"/>
              </a:rPr>
              <a:t>(Bkz. Başvuru Rehberi s. 34)</a:t>
            </a:r>
          </a:p>
          <a:p>
            <a:pPr marL="457200" indent="-457200" fontAlgn="base">
              <a:buAutoNum type="alphaLcPeriod"/>
            </a:pPr>
            <a:r>
              <a:rPr lang="tr-TR" sz="2000" b="1" dirty="0" smtClean="0">
                <a:solidFill>
                  <a:schemeClr val="tx1"/>
                </a:solidFill>
                <a:latin typeface="Times New Roman" pitchFamily="18" charset="0"/>
                <a:cs typeface="Times New Roman" pitchFamily="18" charset="0"/>
              </a:rPr>
              <a:t>Uygunluk </a:t>
            </a:r>
            <a:r>
              <a:rPr lang="tr-TR" sz="2000" b="1" dirty="0" err="1" smtClean="0">
                <a:solidFill>
                  <a:schemeClr val="tx1"/>
                </a:solidFill>
                <a:latin typeface="Times New Roman" pitchFamily="18" charset="0"/>
                <a:cs typeface="Times New Roman" pitchFamily="18" charset="0"/>
              </a:rPr>
              <a:t>Kontolü</a:t>
            </a:r>
            <a:r>
              <a:rPr lang="tr-TR" sz="2000" dirty="0" smtClean="0">
                <a:solidFill>
                  <a:schemeClr val="tx1"/>
                </a:solidFill>
                <a:latin typeface="Times New Roman" pitchFamily="18" charset="0"/>
                <a:cs typeface="Times New Roman" pitchFamily="18" charset="0"/>
              </a:rPr>
              <a:t>: </a:t>
            </a:r>
            <a:r>
              <a:rPr lang="tr-TR" sz="2000" dirty="0">
                <a:solidFill>
                  <a:schemeClr val="tx1">
                    <a:lumMod val="95000"/>
                    <a:lumOff val="5000"/>
                  </a:schemeClr>
                </a:solidFill>
                <a:latin typeface="Times New Roman" pitchFamily="18" charset="0"/>
                <a:cs typeface="Times New Roman" pitchFamily="18" charset="0"/>
              </a:rPr>
              <a:t>Uygunluk Kontrol Listesindeki kriterleri taşıyıp taşımadığı incelenir</a:t>
            </a:r>
            <a:r>
              <a:rPr lang="tr-TR" sz="2000" dirty="0" smtClean="0">
                <a:solidFill>
                  <a:schemeClr val="tx1">
                    <a:lumMod val="95000"/>
                    <a:lumOff val="5000"/>
                  </a:schemeClr>
                </a:solidFill>
                <a:latin typeface="Times New Roman" pitchFamily="18" charset="0"/>
                <a:cs typeface="Times New Roman" pitchFamily="18" charset="0"/>
              </a:rPr>
              <a:t>. (Bkz. Başvuru Rehber s. 36) </a:t>
            </a:r>
            <a:endParaRPr lang="tr-TR" sz="2000" dirty="0">
              <a:solidFill>
                <a:schemeClr val="tx1"/>
              </a:solidFill>
              <a:latin typeface="Times New Roman" pitchFamily="18" charset="0"/>
              <a:cs typeface="Times New Roman" pitchFamily="18" charset="0"/>
            </a:endParaRPr>
          </a:p>
        </p:txBody>
      </p:sp>
      <p:sp>
        <p:nvSpPr>
          <p:cNvPr id="7" name="Başlık 1"/>
          <p:cNvSpPr>
            <a:spLocks noGrp="1"/>
          </p:cNvSpPr>
          <p:nvPr>
            <p:ph type="title"/>
          </p:nvPr>
        </p:nvSpPr>
        <p:spPr>
          <a:xfrm>
            <a:off x="1043608" y="-1"/>
            <a:ext cx="7344816" cy="692697"/>
          </a:xfrm>
        </p:spPr>
        <p:txBody>
          <a:bodyPr>
            <a:normAutofit fontScale="90000"/>
          </a:bodyPr>
          <a:lstStyle/>
          <a:p>
            <a:pPr algn="ctr"/>
            <a:r>
              <a:rPr lang="tr-TR" sz="2400" b="1" dirty="0" smtClean="0">
                <a:solidFill>
                  <a:schemeClr val="bg1"/>
                </a:solidFill>
                <a:latin typeface="Times New Roman" pitchFamily="18" charset="0"/>
                <a:cs typeface="Times New Roman" pitchFamily="18" charset="0"/>
              </a:rPr>
              <a:t>2015 Yılı Turizm Altyapısının Geliştirilmesi Küçük Ölçekli Altyapı Mali Destek Programı (TZKAMU)</a:t>
            </a:r>
            <a:endParaRPr lang="tr-TR" sz="2400" dirty="0">
              <a:latin typeface="Times New Roman" pitchFamily="18" charset="0"/>
              <a:cs typeface="Times New Roman" pitchFamily="18" charset="0"/>
            </a:endParaRPr>
          </a:p>
        </p:txBody>
      </p:sp>
    </p:spTree>
    <p:extLst>
      <p:ext uri="{BB962C8B-B14F-4D97-AF65-F5344CB8AC3E}">
        <p14:creationId xmlns:p14="http://schemas.microsoft.com/office/powerpoint/2010/main" val="29490797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Yer Tutucusu 4"/>
          <p:cNvSpPr>
            <a:spLocks noGrp="1"/>
          </p:cNvSpPr>
          <p:nvPr>
            <p:ph type="body" sz="half" idx="1"/>
          </p:nvPr>
        </p:nvSpPr>
        <p:spPr>
          <a:xfrm>
            <a:off x="611560" y="2276872"/>
            <a:ext cx="8108950" cy="3240360"/>
          </a:xfrm>
          <a:prstGeom prst="rect">
            <a:avLst/>
          </a:prstGeom>
          <a:solidFill>
            <a:schemeClr val="accent1">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Aft>
                <a:spcPts val="1200"/>
              </a:spcAft>
              <a:buNone/>
            </a:pPr>
            <a:r>
              <a:rPr lang="tr-TR" sz="2000" b="1" dirty="0">
                <a:solidFill>
                  <a:schemeClr val="tx1"/>
                </a:solidFill>
                <a:latin typeface="Times New Roman" pitchFamily="18" charset="0"/>
                <a:cs typeface="Times New Roman" pitchFamily="18" charset="0"/>
              </a:rPr>
              <a:t>Başvuru formu, bütçe, beklenen finansman kaynakları, maliyetlerin gerekçelendirilmesi, mantıksal çerçeve ve özgeçmişleri eksik olan ya da uygun doldurulmayan başvurular</a:t>
            </a:r>
            <a:r>
              <a:rPr lang="tr-TR" sz="2000" dirty="0">
                <a:solidFill>
                  <a:schemeClr val="tx1"/>
                </a:solidFill>
                <a:latin typeface="Times New Roman" pitchFamily="18" charset="0"/>
                <a:cs typeface="Times New Roman" pitchFamily="18" charset="0"/>
              </a:rPr>
              <a:t> idari kontrol aşamasında eksik evrak bildirimi yapılmaksızın </a:t>
            </a:r>
            <a:r>
              <a:rPr lang="tr-TR" sz="2000" u="sng" dirty="0">
                <a:solidFill>
                  <a:schemeClr val="tx1"/>
                </a:solidFill>
                <a:latin typeface="Times New Roman" pitchFamily="18" charset="0"/>
                <a:cs typeface="Times New Roman" pitchFamily="18" charset="0"/>
              </a:rPr>
              <a:t>elenir</a:t>
            </a:r>
            <a:r>
              <a:rPr lang="tr-TR" sz="2000" dirty="0" smtClean="0">
                <a:solidFill>
                  <a:schemeClr val="tx1"/>
                </a:solidFill>
                <a:latin typeface="Times New Roman" pitchFamily="18" charset="0"/>
                <a:cs typeface="Times New Roman" pitchFamily="18" charset="0"/>
              </a:rPr>
              <a:t>.</a:t>
            </a:r>
          </a:p>
          <a:p>
            <a:pPr marL="0" indent="0">
              <a:buNone/>
            </a:pPr>
            <a:r>
              <a:rPr lang="tr-TR" sz="2000" dirty="0" smtClean="0">
                <a:solidFill>
                  <a:schemeClr val="tx1"/>
                </a:solidFill>
                <a:latin typeface="Times New Roman" pitchFamily="18" charset="0"/>
                <a:cs typeface="Times New Roman" pitchFamily="18" charset="0"/>
              </a:rPr>
              <a:t>Başvuru </a:t>
            </a:r>
            <a:r>
              <a:rPr lang="tr-TR" sz="2000" dirty="0">
                <a:solidFill>
                  <a:schemeClr val="tx1"/>
                </a:solidFill>
                <a:latin typeface="Times New Roman" pitchFamily="18" charset="0"/>
                <a:cs typeface="Times New Roman" pitchFamily="18" charset="0"/>
              </a:rPr>
              <a:t>formu ve ekleri haricindeki destekleyici belgeleri eksik olan ve/veya hatalı yüklemiş olan başvuru sahiplerine </a:t>
            </a:r>
            <a:r>
              <a:rPr lang="tr-TR" sz="2000" u="sng" dirty="0">
                <a:solidFill>
                  <a:schemeClr val="tx1"/>
                </a:solidFill>
                <a:latin typeface="Times New Roman" pitchFamily="18" charset="0"/>
                <a:cs typeface="Times New Roman" pitchFamily="18" charset="0"/>
              </a:rPr>
              <a:t>beş iş gününü</a:t>
            </a:r>
            <a:r>
              <a:rPr lang="tr-TR" sz="2000" dirty="0">
                <a:solidFill>
                  <a:schemeClr val="tx1"/>
                </a:solidFill>
                <a:latin typeface="Times New Roman" pitchFamily="18" charset="0"/>
                <a:cs typeface="Times New Roman" pitchFamily="18" charset="0"/>
              </a:rPr>
              <a:t> geçmemek kaydıyla ek süre verilir. Bu süre içerisinde söz konusu eksikliklerin giderilememesi halinde bu başvurular teknik ve mali değerlendirme sürecine alınmaz</a:t>
            </a:r>
            <a:r>
              <a:rPr lang="tr-TR" sz="2000" b="1" dirty="0">
                <a:solidFill>
                  <a:schemeClr val="tx1"/>
                </a:solidFill>
                <a:latin typeface="Times New Roman" pitchFamily="18" charset="0"/>
                <a:cs typeface="Times New Roman" pitchFamily="18" charset="0"/>
              </a:rPr>
              <a:t>.</a:t>
            </a:r>
            <a:endParaRPr lang="tr-TR" sz="2000" dirty="0">
              <a:solidFill>
                <a:schemeClr val="tx1"/>
              </a:solidFill>
              <a:latin typeface="Times New Roman" pitchFamily="18" charset="0"/>
              <a:cs typeface="Times New Roman" pitchFamily="18" charset="0"/>
            </a:endParaRPr>
          </a:p>
        </p:txBody>
      </p:sp>
      <p:sp>
        <p:nvSpPr>
          <p:cNvPr id="6" name="Dikdörtgen 5"/>
          <p:cNvSpPr/>
          <p:nvPr/>
        </p:nvSpPr>
        <p:spPr>
          <a:xfrm>
            <a:off x="395536" y="896144"/>
            <a:ext cx="2448272" cy="300608"/>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smtClean="0">
                <a:solidFill>
                  <a:schemeClr val="tx1"/>
                </a:solidFill>
                <a:latin typeface="Times New Roman" pitchFamily="18" charset="0"/>
                <a:cs typeface="Times New Roman" pitchFamily="18" charset="0"/>
              </a:rPr>
              <a:t>Eksik Belgeler</a:t>
            </a:r>
            <a:endParaRPr lang="tr-TR" sz="2400" b="1" dirty="0">
              <a:solidFill>
                <a:schemeClr val="tx1"/>
              </a:solidFill>
              <a:latin typeface="Times New Roman" pitchFamily="18" charset="0"/>
              <a:cs typeface="Times New Roman" pitchFamily="18" charset="0"/>
            </a:endParaRP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914903"/>
            <a:ext cx="1440160" cy="1266428"/>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Başlık 1"/>
          <p:cNvSpPr>
            <a:spLocks noGrp="1"/>
          </p:cNvSpPr>
          <p:nvPr>
            <p:ph type="title"/>
          </p:nvPr>
        </p:nvSpPr>
        <p:spPr>
          <a:xfrm>
            <a:off x="1043608" y="-1"/>
            <a:ext cx="7344816" cy="692697"/>
          </a:xfrm>
        </p:spPr>
        <p:txBody>
          <a:bodyPr>
            <a:normAutofit fontScale="90000"/>
          </a:bodyPr>
          <a:lstStyle/>
          <a:p>
            <a:pPr algn="ctr"/>
            <a:r>
              <a:rPr lang="tr-TR" sz="2400" b="1" dirty="0" smtClean="0">
                <a:solidFill>
                  <a:schemeClr val="bg1"/>
                </a:solidFill>
                <a:latin typeface="Times New Roman" pitchFamily="18" charset="0"/>
                <a:cs typeface="Times New Roman" pitchFamily="18" charset="0"/>
              </a:rPr>
              <a:t>2015 Yılı Turizm Altyapısının Geliştirilmesi Küçük Ölçekli Altyapı Mali Destek Programı (TZKAMU)</a:t>
            </a:r>
            <a:endParaRPr lang="tr-TR" sz="2400" dirty="0">
              <a:latin typeface="Times New Roman" pitchFamily="18" charset="0"/>
              <a:cs typeface="Times New Roman" pitchFamily="18" charset="0"/>
            </a:endParaRPr>
          </a:p>
        </p:txBody>
      </p:sp>
    </p:spTree>
    <p:extLst>
      <p:ext uri="{BB962C8B-B14F-4D97-AF65-F5344CB8AC3E}">
        <p14:creationId xmlns:p14="http://schemas.microsoft.com/office/powerpoint/2010/main" val="34376399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Yer Tutucusu 6"/>
          <p:cNvSpPr>
            <a:spLocks noGrp="1"/>
          </p:cNvSpPr>
          <p:nvPr>
            <p:ph type="body" sz="half" idx="1"/>
          </p:nvPr>
        </p:nvSpPr>
        <p:spPr>
          <a:xfrm>
            <a:off x="395536" y="908720"/>
            <a:ext cx="5229398" cy="432271"/>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tr-TR" sz="2000" b="1" dirty="0" smtClean="0">
                <a:solidFill>
                  <a:schemeClr val="tx1"/>
                </a:solidFill>
                <a:latin typeface="Times New Roman" pitchFamily="18" charset="0"/>
                <a:cs typeface="Times New Roman" pitchFamily="18" charset="0"/>
              </a:rPr>
              <a:t>Başvuruların Değerlendirilmesi ve Seçilmesi  </a:t>
            </a:r>
            <a:endParaRPr lang="tr-TR" sz="2000" b="1" dirty="0">
              <a:solidFill>
                <a:schemeClr val="tx1"/>
              </a:solidFill>
              <a:latin typeface="Times New Roman" pitchFamily="18" charset="0"/>
              <a:cs typeface="Times New Roman" pitchFamily="18" charset="0"/>
            </a:endParaRPr>
          </a:p>
        </p:txBody>
      </p:sp>
      <p:sp>
        <p:nvSpPr>
          <p:cNvPr id="8" name="Dikdörtgen 7"/>
          <p:cNvSpPr/>
          <p:nvPr/>
        </p:nvSpPr>
        <p:spPr>
          <a:xfrm>
            <a:off x="395536" y="1309847"/>
            <a:ext cx="3816424" cy="360040"/>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smtClean="0">
                <a:solidFill>
                  <a:schemeClr val="tx1"/>
                </a:solidFill>
                <a:latin typeface="Times New Roman" pitchFamily="18" charset="0"/>
                <a:cs typeface="Times New Roman" pitchFamily="18" charset="0"/>
              </a:rPr>
              <a:t>Teknik ve Mali Değerlendirme</a:t>
            </a:r>
            <a:endParaRPr lang="tr-TR" sz="2000" b="1" dirty="0">
              <a:solidFill>
                <a:schemeClr val="tx1"/>
              </a:solidFill>
              <a:latin typeface="Times New Roman" pitchFamily="18" charset="0"/>
              <a:cs typeface="Times New Roman" pitchFamily="18" charset="0"/>
            </a:endParaRPr>
          </a:p>
        </p:txBody>
      </p:sp>
      <p:sp>
        <p:nvSpPr>
          <p:cNvPr id="9" name="Dikdörtgen 8"/>
          <p:cNvSpPr/>
          <p:nvPr/>
        </p:nvSpPr>
        <p:spPr>
          <a:xfrm>
            <a:off x="539552" y="2060848"/>
            <a:ext cx="8064896" cy="3960440"/>
          </a:xfrm>
          <a:prstGeom prst="rect">
            <a:avLst/>
          </a:prstGeom>
          <a:solidFill>
            <a:schemeClr val="accent1">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Arial" charset="0"/>
              <a:buNone/>
            </a:pPr>
            <a:endParaRPr lang="tr-TR" sz="2000" dirty="0" smtClean="0">
              <a:solidFill>
                <a:schemeClr val="tx1"/>
              </a:solidFill>
              <a:latin typeface="Times New Roman" pitchFamily="18" charset="0"/>
              <a:cs typeface="Times New Roman" pitchFamily="18" charset="0"/>
            </a:endParaRPr>
          </a:p>
          <a:p>
            <a:pPr algn="just">
              <a:buFont typeface="Arial" charset="0"/>
              <a:buNone/>
            </a:pPr>
            <a:endParaRPr lang="tr-TR" sz="2000" dirty="0">
              <a:solidFill>
                <a:schemeClr val="tx1"/>
              </a:solidFill>
              <a:latin typeface="Times New Roman" pitchFamily="18" charset="0"/>
              <a:cs typeface="Times New Roman" pitchFamily="18" charset="0"/>
            </a:endParaRPr>
          </a:p>
          <a:p>
            <a:pPr algn="just">
              <a:buFont typeface="Arial" charset="0"/>
              <a:buNone/>
            </a:pPr>
            <a:endParaRPr lang="tr-TR" sz="2000" dirty="0" smtClean="0">
              <a:solidFill>
                <a:schemeClr val="tx1"/>
              </a:solidFill>
              <a:latin typeface="Times New Roman" pitchFamily="18" charset="0"/>
              <a:cs typeface="Times New Roman" pitchFamily="18" charset="0"/>
            </a:endParaRPr>
          </a:p>
          <a:p>
            <a:pPr algn="just">
              <a:buFont typeface="Arial" charset="0"/>
              <a:buNone/>
            </a:pPr>
            <a:endParaRPr lang="tr-TR" sz="2000" dirty="0">
              <a:solidFill>
                <a:schemeClr val="tx1"/>
              </a:solidFill>
              <a:latin typeface="Times New Roman" pitchFamily="18" charset="0"/>
              <a:cs typeface="Times New Roman" pitchFamily="18" charset="0"/>
            </a:endParaRPr>
          </a:p>
          <a:p>
            <a:pPr algn="just">
              <a:buFont typeface="Arial" charset="0"/>
              <a:buNone/>
            </a:pPr>
            <a:r>
              <a:rPr lang="tr-TR" sz="2000" dirty="0" smtClean="0">
                <a:solidFill>
                  <a:schemeClr val="tx1"/>
                </a:solidFill>
                <a:latin typeface="Times New Roman" pitchFamily="18" charset="0"/>
                <a:cs typeface="Times New Roman" pitchFamily="18" charset="0"/>
              </a:rPr>
              <a:t>Başvurular </a:t>
            </a:r>
            <a:r>
              <a:rPr lang="tr-TR" sz="2000" dirty="0">
                <a:solidFill>
                  <a:schemeClr val="tx1"/>
                </a:solidFill>
                <a:latin typeface="Times New Roman" pitchFamily="18" charset="0"/>
                <a:cs typeface="Times New Roman" pitchFamily="18" charset="0"/>
              </a:rPr>
              <a:t>Değerlendirme Tablosundaki kriterlere göre </a:t>
            </a:r>
            <a:r>
              <a:rPr lang="tr-TR" sz="2000" b="1" dirty="0" smtClean="0">
                <a:solidFill>
                  <a:schemeClr val="tx1"/>
                </a:solidFill>
                <a:latin typeface="Times New Roman" pitchFamily="18" charset="0"/>
                <a:cs typeface="Times New Roman" pitchFamily="18" charset="0"/>
              </a:rPr>
              <a:t>Bağımsız  </a:t>
            </a:r>
            <a:r>
              <a:rPr lang="tr-TR" sz="2000" b="1" dirty="0">
                <a:solidFill>
                  <a:schemeClr val="tx1"/>
                </a:solidFill>
                <a:latin typeface="Times New Roman" pitchFamily="18" charset="0"/>
                <a:cs typeface="Times New Roman" pitchFamily="18" charset="0"/>
              </a:rPr>
              <a:t>Değerlendiriciler</a:t>
            </a:r>
            <a:r>
              <a:rPr lang="tr-TR" sz="2000" dirty="0">
                <a:solidFill>
                  <a:schemeClr val="tx1"/>
                </a:solidFill>
                <a:latin typeface="Times New Roman" pitchFamily="18" charset="0"/>
                <a:cs typeface="Times New Roman" pitchFamily="18" charset="0"/>
              </a:rPr>
              <a:t> tarafından değerlendirilir</a:t>
            </a:r>
            <a:r>
              <a:rPr lang="tr-TR" sz="2000" dirty="0" smtClean="0">
                <a:solidFill>
                  <a:schemeClr val="tx1"/>
                </a:solidFill>
                <a:latin typeface="Times New Roman" pitchFamily="18" charset="0"/>
                <a:cs typeface="Times New Roman" pitchFamily="18" charset="0"/>
              </a:rPr>
              <a:t>.</a:t>
            </a:r>
          </a:p>
          <a:p>
            <a:pPr>
              <a:buFont typeface="Arial" charset="0"/>
              <a:buNone/>
            </a:pPr>
            <a:endParaRPr lang="tr-TR" sz="2000" dirty="0">
              <a:solidFill>
                <a:schemeClr val="tx1"/>
              </a:solidFill>
              <a:latin typeface="Times New Roman" pitchFamily="18" charset="0"/>
              <a:cs typeface="Times New Roman" pitchFamily="18" charset="0"/>
            </a:endParaRPr>
          </a:p>
          <a:p>
            <a:pPr algn="just"/>
            <a:r>
              <a:rPr lang="tr-TR" sz="2000" dirty="0">
                <a:solidFill>
                  <a:schemeClr val="tx1"/>
                </a:solidFill>
                <a:latin typeface="Times New Roman" pitchFamily="18" charset="0"/>
                <a:cs typeface="Times New Roman" pitchFamily="18" charset="0"/>
              </a:rPr>
              <a:t>Proje tekliflerinin destek almaya hak kazanabilmesi için, toplam başarı puanına ek olarak, değerlendirme tablosunun ilk iki bölümünde incelenen mali ve yönetim kapasitesi bakımından </a:t>
            </a:r>
            <a:r>
              <a:rPr lang="tr-TR" sz="2000" b="1" dirty="0">
                <a:solidFill>
                  <a:schemeClr val="tx1"/>
                </a:solidFill>
                <a:latin typeface="Times New Roman" pitchFamily="18" charset="0"/>
                <a:cs typeface="Times New Roman" pitchFamily="18" charset="0"/>
              </a:rPr>
              <a:t>en az 12 puan (20 puan üzerinden),</a:t>
            </a:r>
            <a:r>
              <a:rPr lang="tr-TR" sz="2000" dirty="0">
                <a:solidFill>
                  <a:schemeClr val="tx1"/>
                </a:solidFill>
                <a:latin typeface="Times New Roman" pitchFamily="18" charset="0"/>
                <a:cs typeface="Times New Roman" pitchFamily="18" charset="0"/>
              </a:rPr>
              <a:t> </a:t>
            </a:r>
            <a:r>
              <a:rPr lang="tr-TR" sz="2000" dirty="0" err="1">
                <a:solidFill>
                  <a:schemeClr val="tx1"/>
                </a:solidFill>
                <a:latin typeface="Times New Roman" pitchFamily="18" charset="0"/>
                <a:cs typeface="Times New Roman" pitchFamily="18" charset="0"/>
              </a:rPr>
              <a:t>ilgililik</a:t>
            </a:r>
            <a:r>
              <a:rPr lang="tr-TR" sz="2000" dirty="0">
                <a:solidFill>
                  <a:schemeClr val="tx1"/>
                </a:solidFill>
                <a:latin typeface="Times New Roman" pitchFamily="18" charset="0"/>
                <a:cs typeface="Times New Roman" pitchFamily="18" charset="0"/>
              </a:rPr>
              <a:t> bakımından da en az </a:t>
            </a:r>
            <a:r>
              <a:rPr lang="tr-TR" sz="2000" b="1" dirty="0">
                <a:solidFill>
                  <a:schemeClr val="tx1"/>
                </a:solidFill>
                <a:latin typeface="Times New Roman" pitchFamily="18" charset="0"/>
                <a:cs typeface="Times New Roman" pitchFamily="18" charset="0"/>
              </a:rPr>
              <a:t>22 puan (35 puan üzerinden)</a:t>
            </a:r>
            <a:r>
              <a:rPr lang="tr-TR" sz="2000" dirty="0">
                <a:solidFill>
                  <a:schemeClr val="tx1"/>
                </a:solidFill>
                <a:latin typeface="Times New Roman" pitchFamily="18" charset="0"/>
                <a:cs typeface="Times New Roman" pitchFamily="18" charset="0"/>
              </a:rPr>
              <a:t> alması koşulu </a:t>
            </a:r>
            <a:r>
              <a:rPr lang="tr-TR" sz="2000" dirty="0" smtClean="0">
                <a:solidFill>
                  <a:schemeClr val="tx1"/>
                </a:solidFill>
                <a:latin typeface="Times New Roman" pitchFamily="18" charset="0"/>
                <a:cs typeface="Times New Roman" pitchFamily="18" charset="0"/>
              </a:rPr>
              <a:t>aranmaktadır.</a:t>
            </a:r>
            <a:r>
              <a:rPr lang="tr-TR" sz="2000" b="1" dirty="0"/>
              <a:t> </a:t>
            </a:r>
            <a:endParaRPr lang="tr-TR" sz="2000" b="1" dirty="0" smtClean="0"/>
          </a:p>
          <a:p>
            <a:pPr algn="just"/>
            <a:endParaRPr lang="tr-TR" sz="2000" b="1" dirty="0"/>
          </a:p>
          <a:p>
            <a:pPr algn="just"/>
            <a:r>
              <a:rPr lang="tr-TR" sz="2000" b="1" dirty="0" smtClean="0">
                <a:solidFill>
                  <a:schemeClr val="tx1"/>
                </a:solidFill>
                <a:latin typeface="Times New Roman" pitchFamily="18" charset="0"/>
                <a:cs typeface="Times New Roman" pitchFamily="18" charset="0"/>
              </a:rPr>
              <a:t>65 </a:t>
            </a:r>
            <a:r>
              <a:rPr lang="tr-TR" sz="2000" b="1" dirty="0">
                <a:solidFill>
                  <a:schemeClr val="tx1"/>
                </a:solidFill>
                <a:latin typeface="Times New Roman" pitchFamily="18" charset="0"/>
                <a:cs typeface="Times New Roman" pitchFamily="18" charset="0"/>
              </a:rPr>
              <a:t>ve üstü puan </a:t>
            </a:r>
            <a:r>
              <a:rPr lang="tr-TR" sz="2000" dirty="0">
                <a:solidFill>
                  <a:schemeClr val="tx1"/>
                </a:solidFill>
                <a:latin typeface="Times New Roman" pitchFamily="18" charset="0"/>
                <a:cs typeface="Times New Roman" pitchFamily="18" charset="0"/>
              </a:rPr>
              <a:t>alan projeler en yüksek puanı alan proje teklifinden başlayarak sıralanır ve teklif çağrısının toplam bütçesi çerçevesinde desteklenir.</a:t>
            </a:r>
            <a:endParaRPr lang="tr-TR" sz="2000" dirty="0" smtClean="0">
              <a:solidFill>
                <a:schemeClr val="tx1"/>
              </a:solidFill>
              <a:latin typeface="Times New Roman" pitchFamily="18" charset="0"/>
              <a:cs typeface="Times New Roman" pitchFamily="18" charset="0"/>
            </a:endParaRPr>
          </a:p>
          <a:p>
            <a:pPr algn="just"/>
            <a:endParaRPr lang="tr-TR" sz="2000" dirty="0">
              <a:solidFill>
                <a:schemeClr val="tx1"/>
              </a:solidFill>
              <a:latin typeface="Times New Roman" pitchFamily="18" charset="0"/>
              <a:cs typeface="Times New Roman" pitchFamily="18" charset="0"/>
            </a:endParaRPr>
          </a:p>
          <a:p>
            <a:pPr algn="just"/>
            <a:endParaRPr lang="tr-TR" sz="2000" dirty="0" smtClean="0">
              <a:solidFill>
                <a:schemeClr val="tx1"/>
              </a:solidFill>
              <a:latin typeface="Times New Roman" pitchFamily="18" charset="0"/>
              <a:cs typeface="Times New Roman" pitchFamily="18" charset="0"/>
            </a:endParaRPr>
          </a:p>
          <a:p>
            <a:pPr algn="just"/>
            <a:endParaRPr lang="tr-TR" sz="2000" dirty="0">
              <a:solidFill>
                <a:schemeClr val="tx1"/>
              </a:solidFill>
              <a:latin typeface="Times New Roman" pitchFamily="18" charset="0"/>
              <a:cs typeface="Times New Roman" pitchFamily="18" charset="0"/>
            </a:endParaRPr>
          </a:p>
          <a:p>
            <a:pPr>
              <a:buFont typeface="Arial" charset="0"/>
              <a:buNone/>
            </a:pPr>
            <a:endParaRPr lang="tr-TR" sz="2000" dirty="0">
              <a:solidFill>
                <a:schemeClr val="tx1"/>
              </a:solidFill>
              <a:latin typeface="Times New Roman" pitchFamily="18" charset="0"/>
              <a:cs typeface="Times New Roman" pitchFamily="18" charset="0"/>
            </a:endParaRPr>
          </a:p>
        </p:txBody>
      </p:sp>
      <p:sp>
        <p:nvSpPr>
          <p:cNvPr id="10" name="Başlık 1"/>
          <p:cNvSpPr>
            <a:spLocks noGrp="1"/>
          </p:cNvSpPr>
          <p:nvPr>
            <p:ph type="title"/>
          </p:nvPr>
        </p:nvSpPr>
        <p:spPr>
          <a:xfrm>
            <a:off x="1043608" y="-1"/>
            <a:ext cx="7344816" cy="692697"/>
          </a:xfrm>
        </p:spPr>
        <p:txBody>
          <a:bodyPr>
            <a:normAutofit fontScale="90000"/>
          </a:bodyPr>
          <a:lstStyle/>
          <a:p>
            <a:pPr algn="ctr"/>
            <a:r>
              <a:rPr lang="tr-TR" sz="2400" b="1" dirty="0" smtClean="0">
                <a:solidFill>
                  <a:schemeClr val="bg1"/>
                </a:solidFill>
                <a:latin typeface="Times New Roman" pitchFamily="18" charset="0"/>
                <a:cs typeface="Times New Roman" pitchFamily="18" charset="0"/>
              </a:rPr>
              <a:t>2015 Yılı Turizm Altyapısının Geliştirilmesi Küçük Ölçekli Altyapı Mali Destek Programı (TZKAMU)</a:t>
            </a:r>
            <a:endParaRPr lang="tr-TR" sz="2400" dirty="0">
              <a:latin typeface="Times New Roman" pitchFamily="18" charset="0"/>
              <a:cs typeface="Times New Roman" pitchFamily="18" charset="0"/>
            </a:endParaRPr>
          </a:p>
        </p:txBody>
      </p:sp>
    </p:spTree>
    <p:extLst>
      <p:ext uri="{BB962C8B-B14F-4D97-AF65-F5344CB8AC3E}">
        <p14:creationId xmlns:p14="http://schemas.microsoft.com/office/powerpoint/2010/main" val="12734011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o 7"/>
          <p:cNvGraphicFramePr>
            <a:graphicFrameLocks noGrp="1"/>
          </p:cNvGraphicFramePr>
          <p:nvPr>
            <p:extLst>
              <p:ext uri="{D42A27DB-BD31-4B8C-83A1-F6EECF244321}">
                <p14:modId xmlns:p14="http://schemas.microsoft.com/office/powerpoint/2010/main" val="3909630454"/>
              </p:ext>
            </p:extLst>
          </p:nvPr>
        </p:nvGraphicFramePr>
        <p:xfrm>
          <a:off x="395536" y="1484784"/>
          <a:ext cx="8568952" cy="4980308"/>
        </p:xfrm>
        <a:graphic>
          <a:graphicData uri="http://schemas.openxmlformats.org/drawingml/2006/table">
            <a:tbl>
              <a:tblPr firstRow="1" firstCol="1" bandRow="1">
                <a:tableStyleId>{5C22544A-7EE6-4342-B048-85BDC9FD1C3A}</a:tableStyleId>
              </a:tblPr>
              <a:tblGrid>
                <a:gridCol w="549499"/>
                <a:gridCol w="7361602"/>
                <a:gridCol w="657851"/>
              </a:tblGrid>
              <a:tr h="303713">
                <a:tc>
                  <a:txBody>
                    <a:bodyPr/>
                    <a:lstStyle/>
                    <a:p>
                      <a:pPr>
                        <a:lnSpc>
                          <a:spcPct val="115000"/>
                        </a:lnSpc>
                      </a:pPr>
                      <a:endParaRPr lang="tr-TR" sz="700" dirty="0">
                        <a:effectLst/>
                        <a:latin typeface="Calibri"/>
                      </a:endParaRPr>
                    </a:p>
                  </a:txBody>
                  <a:tcPr marL="28166" marR="28166" marT="0" marB="0">
                    <a:solidFill>
                      <a:schemeClr val="accent1">
                        <a:lumMod val="60000"/>
                        <a:lumOff val="40000"/>
                      </a:schemeClr>
                    </a:solidFill>
                  </a:tcPr>
                </a:tc>
                <a:tc>
                  <a:txBody>
                    <a:bodyPr/>
                    <a:lstStyle/>
                    <a:p>
                      <a:pPr algn="ctr">
                        <a:lnSpc>
                          <a:spcPct val="115000"/>
                        </a:lnSpc>
                        <a:spcAft>
                          <a:spcPts val="0"/>
                        </a:spcAft>
                      </a:pPr>
                      <a:r>
                        <a:rPr lang="tr-TR" sz="1800" dirty="0">
                          <a:solidFill>
                            <a:schemeClr val="tx1"/>
                          </a:solidFill>
                          <a:effectLst/>
                          <a:latin typeface="Times New Roman" pitchFamily="18" charset="0"/>
                          <a:cs typeface="Times New Roman" pitchFamily="18" charset="0"/>
                        </a:rPr>
                        <a:t>Bölüm</a:t>
                      </a:r>
                      <a:endParaRPr lang="tr-TR" sz="1800" dirty="0">
                        <a:solidFill>
                          <a:schemeClr val="tx1"/>
                        </a:solidFill>
                        <a:effectLst/>
                        <a:latin typeface="Times New Roman" pitchFamily="18" charset="0"/>
                        <a:ea typeface="Calibri"/>
                        <a:cs typeface="Times New Roman" pitchFamily="18" charset="0"/>
                      </a:endParaRPr>
                    </a:p>
                  </a:txBody>
                  <a:tcPr marL="28166" marR="28166" marT="0" marB="0" anchor="ctr">
                    <a:solidFill>
                      <a:schemeClr val="accent1">
                        <a:lumMod val="60000"/>
                        <a:lumOff val="40000"/>
                      </a:schemeClr>
                    </a:solidFill>
                  </a:tcPr>
                </a:tc>
                <a:tc>
                  <a:txBody>
                    <a:bodyPr/>
                    <a:lstStyle/>
                    <a:p>
                      <a:pPr algn="ctr">
                        <a:lnSpc>
                          <a:spcPct val="115000"/>
                        </a:lnSpc>
                        <a:spcAft>
                          <a:spcPts val="0"/>
                        </a:spcAft>
                      </a:pPr>
                      <a:r>
                        <a:rPr lang="tr-TR" sz="1800" dirty="0">
                          <a:solidFill>
                            <a:schemeClr val="tx1"/>
                          </a:solidFill>
                          <a:effectLst/>
                          <a:latin typeface="Times New Roman" pitchFamily="18" charset="0"/>
                          <a:cs typeface="Times New Roman" pitchFamily="18" charset="0"/>
                        </a:rPr>
                        <a:t>Puan</a:t>
                      </a:r>
                      <a:endParaRPr lang="tr-TR" sz="1800" dirty="0">
                        <a:solidFill>
                          <a:schemeClr val="tx1"/>
                        </a:solidFill>
                        <a:effectLst/>
                        <a:latin typeface="Times New Roman" pitchFamily="18" charset="0"/>
                        <a:ea typeface="Calibri"/>
                        <a:cs typeface="Times New Roman" pitchFamily="18" charset="0"/>
                      </a:endParaRPr>
                    </a:p>
                  </a:txBody>
                  <a:tcPr marL="28166" marR="28166" marT="0" marB="0" anchor="ctr">
                    <a:solidFill>
                      <a:schemeClr val="accent1">
                        <a:lumMod val="60000"/>
                        <a:lumOff val="40000"/>
                      </a:schemeClr>
                    </a:solidFill>
                  </a:tcPr>
                </a:tc>
              </a:tr>
              <a:tr h="340314">
                <a:tc>
                  <a:txBody>
                    <a:bodyPr/>
                    <a:lstStyle/>
                    <a:p>
                      <a:pPr algn="ctr">
                        <a:lnSpc>
                          <a:spcPct val="115000"/>
                        </a:lnSpc>
                        <a:spcAft>
                          <a:spcPts val="0"/>
                        </a:spcAft>
                      </a:pPr>
                      <a:r>
                        <a:rPr lang="tr-TR" sz="1800" dirty="0">
                          <a:solidFill>
                            <a:schemeClr val="tx1"/>
                          </a:solidFill>
                          <a:effectLst/>
                          <a:latin typeface="Times New Roman" pitchFamily="18" charset="0"/>
                          <a:cs typeface="Times New Roman" pitchFamily="18" charset="0"/>
                        </a:rPr>
                        <a:t>1</a:t>
                      </a:r>
                      <a:endParaRPr lang="tr-TR" sz="1800" dirty="0">
                        <a:solidFill>
                          <a:schemeClr val="tx1"/>
                        </a:solidFill>
                        <a:effectLst/>
                        <a:latin typeface="Times New Roman" pitchFamily="18" charset="0"/>
                        <a:ea typeface="Calibri"/>
                        <a:cs typeface="Times New Roman" pitchFamily="18" charset="0"/>
                      </a:endParaRPr>
                    </a:p>
                  </a:txBody>
                  <a:tcPr marL="28166" marR="28166" marT="0" marB="0">
                    <a:solidFill>
                      <a:schemeClr val="accent1">
                        <a:lumMod val="60000"/>
                        <a:lumOff val="40000"/>
                      </a:schemeClr>
                    </a:solidFill>
                  </a:tcPr>
                </a:tc>
                <a:tc>
                  <a:txBody>
                    <a:bodyPr/>
                    <a:lstStyle/>
                    <a:p>
                      <a:pPr>
                        <a:lnSpc>
                          <a:spcPct val="115000"/>
                        </a:lnSpc>
                        <a:spcAft>
                          <a:spcPts val="0"/>
                        </a:spcAft>
                      </a:pPr>
                      <a:r>
                        <a:rPr lang="tr-TR" sz="1800" b="1" dirty="0">
                          <a:effectLst/>
                          <a:latin typeface="Times New Roman" pitchFamily="18" charset="0"/>
                          <a:cs typeface="Times New Roman" pitchFamily="18" charset="0"/>
                        </a:rPr>
                        <a:t> Mali Kapasite ve İşletme Yönetim Kapasitesi</a:t>
                      </a:r>
                      <a:endParaRPr lang="tr-TR" sz="1800" b="1" dirty="0">
                        <a:effectLst/>
                        <a:latin typeface="Times New Roman" pitchFamily="18" charset="0"/>
                        <a:ea typeface="Calibri"/>
                        <a:cs typeface="Times New Roman" pitchFamily="18" charset="0"/>
                      </a:endParaRPr>
                    </a:p>
                  </a:txBody>
                  <a:tcPr marL="28166" marR="28166" marT="0" marB="0" anchor="ctr"/>
                </a:tc>
                <a:tc>
                  <a:txBody>
                    <a:bodyPr/>
                    <a:lstStyle/>
                    <a:p>
                      <a:pPr algn="ctr">
                        <a:lnSpc>
                          <a:spcPct val="115000"/>
                        </a:lnSpc>
                        <a:spcAft>
                          <a:spcPts val="0"/>
                        </a:spcAft>
                      </a:pPr>
                      <a:r>
                        <a:rPr lang="tr-TR" sz="1800" b="1" dirty="0" smtClean="0">
                          <a:effectLst/>
                          <a:latin typeface="Times New Roman" pitchFamily="18" charset="0"/>
                          <a:cs typeface="Times New Roman" pitchFamily="18" charset="0"/>
                        </a:rPr>
                        <a:t>12/20</a:t>
                      </a:r>
                      <a:endParaRPr lang="tr-TR" sz="1800" b="1" dirty="0">
                        <a:effectLst/>
                        <a:latin typeface="Times New Roman" pitchFamily="18" charset="0"/>
                        <a:ea typeface="Calibri"/>
                        <a:cs typeface="Times New Roman" pitchFamily="18" charset="0"/>
                      </a:endParaRPr>
                    </a:p>
                  </a:txBody>
                  <a:tcPr marL="28166" marR="28166" marT="0" marB="0" anchor="ctr">
                    <a:solidFill>
                      <a:srgbClr val="FFFF00"/>
                    </a:solidFill>
                  </a:tcPr>
                </a:tc>
              </a:tr>
              <a:tr h="1361255">
                <a:tc>
                  <a:txBody>
                    <a:bodyPr/>
                    <a:lstStyle/>
                    <a:p>
                      <a:pPr algn="ctr">
                        <a:lnSpc>
                          <a:spcPct val="115000"/>
                        </a:lnSpc>
                        <a:spcAft>
                          <a:spcPts val="0"/>
                        </a:spcAft>
                      </a:pPr>
                      <a:r>
                        <a:rPr lang="tr-TR" sz="1800" dirty="0">
                          <a:solidFill>
                            <a:schemeClr val="tx1"/>
                          </a:solidFill>
                          <a:effectLst/>
                          <a:latin typeface="Times New Roman" pitchFamily="18" charset="0"/>
                          <a:cs typeface="Times New Roman" pitchFamily="18" charset="0"/>
                        </a:rPr>
                        <a:t>1.1</a:t>
                      </a:r>
                      <a:endParaRPr lang="tr-TR" sz="1800" dirty="0">
                        <a:solidFill>
                          <a:schemeClr val="tx1"/>
                        </a:solidFill>
                        <a:effectLst/>
                        <a:latin typeface="Times New Roman" pitchFamily="18" charset="0"/>
                        <a:ea typeface="Calibri"/>
                        <a:cs typeface="Times New Roman" pitchFamily="18" charset="0"/>
                      </a:endParaRPr>
                    </a:p>
                  </a:txBody>
                  <a:tcPr marL="28166" marR="28166" marT="0" marB="0" anchor="ctr">
                    <a:solidFill>
                      <a:schemeClr val="accent1">
                        <a:lumMod val="60000"/>
                        <a:lumOff val="40000"/>
                      </a:schemeClr>
                    </a:solidFill>
                  </a:tcPr>
                </a:tc>
                <a:tc>
                  <a:txBody>
                    <a:bodyPr/>
                    <a:lstStyle/>
                    <a:p>
                      <a:pPr algn="just">
                        <a:lnSpc>
                          <a:spcPct val="115000"/>
                        </a:lnSpc>
                        <a:spcAft>
                          <a:spcPts val="0"/>
                        </a:spcAft>
                      </a:pPr>
                      <a:r>
                        <a:rPr lang="tr-TR" sz="1800" dirty="0">
                          <a:effectLst/>
                          <a:latin typeface="Times New Roman" pitchFamily="18" charset="0"/>
                          <a:cs typeface="Times New Roman" pitchFamily="18" charset="0"/>
                        </a:rPr>
                        <a:t>Başvuru Sahibi ve ortakları proje yönetimi konusunda yeterli deneyime sahip mi? (Projenin hazırlık ve uygulama sürecinde, proje yönetim tecrübesi olan kişi/kişilere rol verilmiş olması değerlendirmede ilave olarak dikkate alınacaktır.)</a:t>
                      </a:r>
                      <a:endParaRPr lang="tr-TR" sz="1800" dirty="0">
                        <a:effectLst/>
                        <a:latin typeface="Times New Roman" pitchFamily="18" charset="0"/>
                        <a:ea typeface="Calibri"/>
                        <a:cs typeface="Times New Roman" pitchFamily="18" charset="0"/>
                      </a:endParaRPr>
                    </a:p>
                  </a:txBody>
                  <a:tcPr marL="28166" marR="28166" marT="0" marB="0" anchor="ctr"/>
                </a:tc>
                <a:tc>
                  <a:txBody>
                    <a:bodyPr/>
                    <a:lstStyle/>
                    <a:p>
                      <a:pPr algn="ctr">
                        <a:lnSpc>
                          <a:spcPct val="115000"/>
                        </a:lnSpc>
                        <a:spcAft>
                          <a:spcPts val="0"/>
                        </a:spcAft>
                      </a:pPr>
                      <a:r>
                        <a:rPr lang="tr-TR" sz="1800" dirty="0">
                          <a:effectLst/>
                          <a:latin typeface="Times New Roman" pitchFamily="18" charset="0"/>
                          <a:cs typeface="Times New Roman" pitchFamily="18" charset="0"/>
                        </a:rPr>
                        <a:t>5</a:t>
                      </a:r>
                      <a:endParaRPr lang="tr-TR" sz="1800" dirty="0">
                        <a:effectLst/>
                        <a:latin typeface="Times New Roman" pitchFamily="18" charset="0"/>
                        <a:ea typeface="Calibri"/>
                        <a:cs typeface="Times New Roman" pitchFamily="18" charset="0"/>
                      </a:endParaRPr>
                    </a:p>
                  </a:txBody>
                  <a:tcPr marL="28166" marR="28166" marT="0" marB="0" anchor="ctr"/>
                </a:tc>
              </a:tr>
              <a:tr h="680628">
                <a:tc>
                  <a:txBody>
                    <a:bodyPr/>
                    <a:lstStyle/>
                    <a:p>
                      <a:pPr algn="ctr">
                        <a:lnSpc>
                          <a:spcPct val="115000"/>
                        </a:lnSpc>
                        <a:spcAft>
                          <a:spcPts val="0"/>
                        </a:spcAft>
                      </a:pPr>
                      <a:r>
                        <a:rPr lang="tr-TR" sz="1800" dirty="0">
                          <a:solidFill>
                            <a:schemeClr val="tx1"/>
                          </a:solidFill>
                          <a:effectLst/>
                          <a:latin typeface="Times New Roman" pitchFamily="18" charset="0"/>
                          <a:cs typeface="Times New Roman" pitchFamily="18" charset="0"/>
                        </a:rPr>
                        <a:t>1.2</a:t>
                      </a:r>
                      <a:endParaRPr lang="tr-TR" sz="1800" dirty="0">
                        <a:solidFill>
                          <a:schemeClr val="tx1"/>
                        </a:solidFill>
                        <a:effectLst/>
                        <a:latin typeface="Times New Roman" pitchFamily="18" charset="0"/>
                        <a:ea typeface="Calibri"/>
                        <a:cs typeface="Times New Roman" pitchFamily="18" charset="0"/>
                      </a:endParaRPr>
                    </a:p>
                  </a:txBody>
                  <a:tcPr marL="28166" marR="28166" marT="0" marB="0" anchor="ctr">
                    <a:solidFill>
                      <a:schemeClr val="accent1">
                        <a:lumMod val="60000"/>
                        <a:lumOff val="40000"/>
                      </a:schemeClr>
                    </a:solidFill>
                  </a:tcPr>
                </a:tc>
                <a:tc>
                  <a:txBody>
                    <a:bodyPr/>
                    <a:lstStyle/>
                    <a:p>
                      <a:pPr algn="just">
                        <a:lnSpc>
                          <a:spcPct val="115000"/>
                        </a:lnSpc>
                        <a:spcAft>
                          <a:spcPts val="0"/>
                        </a:spcAft>
                      </a:pPr>
                      <a:r>
                        <a:rPr lang="tr-TR" sz="1800" dirty="0">
                          <a:effectLst/>
                          <a:latin typeface="Times New Roman" pitchFamily="18" charset="0"/>
                          <a:cs typeface="Times New Roman" pitchFamily="18" charset="0"/>
                        </a:rPr>
                        <a:t>Başvuru Sahibi ve ortakları yeterli teknik uzmanlığa sahip mi? (Proje konusu faaliyetler hakkında teknik bilgi ve tecrübeleri dikkate alınacaktır.)</a:t>
                      </a:r>
                      <a:endParaRPr lang="tr-TR" sz="1800" dirty="0">
                        <a:effectLst/>
                        <a:latin typeface="Times New Roman" pitchFamily="18" charset="0"/>
                        <a:ea typeface="Calibri"/>
                        <a:cs typeface="Times New Roman" pitchFamily="18" charset="0"/>
                      </a:endParaRPr>
                    </a:p>
                  </a:txBody>
                  <a:tcPr marL="28166" marR="28166" marT="0" marB="0" anchor="ctr"/>
                </a:tc>
                <a:tc>
                  <a:txBody>
                    <a:bodyPr/>
                    <a:lstStyle/>
                    <a:p>
                      <a:pPr algn="ctr">
                        <a:lnSpc>
                          <a:spcPct val="115000"/>
                        </a:lnSpc>
                        <a:spcAft>
                          <a:spcPts val="0"/>
                        </a:spcAft>
                      </a:pPr>
                      <a:r>
                        <a:rPr lang="tr-TR" sz="1800" dirty="0">
                          <a:effectLst/>
                          <a:latin typeface="Times New Roman" pitchFamily="18" charset="0"/>
                          <a:cs typeface="Times New Roman" pitchFamily="18" charset="0"/>
                        </a:rPr>
                        <a:t>5</a:t>
                      </a:r>
                      <a:endParaRPr lang="tr-TR" sz="1800" dirty="0">
                        <a:effectLst/>
                        <a:latin typeface="Times New Roman" pitchFamily="18" charset="0"/>
                        <a:ea typeface="Calibri"/>
                        <a:cs typeface="Times New Roman" pitchFamily="18" charset="0"/>
                      </a:endParaRPr>
                    </a:p>
                  </a:txBody>
                  <a:tcPr marL="28166" marR="28166" marT="0" marB="0" anchor="ctr"/>
                </a:tc>
              </a:tr>
              <a:tr h="1261701">
                <a:tc>
                  <a:txBody>
                    <a:bodyPr/>
                    <a:lstStyle/>
                    <a:p>
                      <a:pPr algn="ctr">
                        <a:lnSpc>
                          <a:spcPct val="115000"/>
                        </a:lnSpc>
                        <a:spcAft>
                          <a:spcPts val="0"/>
                        </a:spcAft>
                      </a:pPr>
                      <a:r>
                        <a:rPr lang="tr-TR" sz="1800" dirty="0">
                          <a:solidFill>
                            <a:schemeClr val="tx1"/>
                          </a:solidFill>
                          <a:effectLst/>
                          <a:latin typeface="Times New Roman" pitchFamily="18" charset="0"/>
                          <a:cs typeface="Times New Roman" pitchFamily="18" charset="0"/>
                        </a:rPr>
                        <a:t>1.3</a:t>
                      </a:r>
                      <a:endParaRPr lang="tr-TR" sz="1800" dirty="0">
                        <a:solidFill>
                          <a:schemeClr val="tx1"/>
                        </a:solidFill>
                        <a:effectLst/>
                        <a:latin typeface="Times New Roman" pitchFamily="18" charset="0"/>
                        <a:ea typeface="Calibri"/>
                        <a:cs typeface="Times New Roman" pitchFamily="18" charset="0"/>
                      </a:endParaRPr>
                    </a:p>
                  </a:txBody>
                  <a:tcPr marL="28166" marR="28166" marT="0" marB="0" anchor="ctr">
                    <a:solidFill>
                      <a:schemeClr val="accent1">
                        <a:lumMod val="60000"/>
                        <a:lumOff val="40000"/>
                      </a:schemeClr>
                    </a:solidFill>
                  </a:tcPr>
                </a:tc>
                <a:tc>
                  <a:txBody>
                    <a:bodyPr/>
                    <a:lstStyle/>
                    <a:p>
                      <a:pPr>
                        <a:lnSpc>
                          <a:spcPct val="115000"/>
                        </a:lnSpc>
                        <a:spcAft>
                          <a:spcPts val="0"/>
                        </a:spcAft>
                      </a:pPr>
                      <a:r>
                        <a:rPr lang="tr-TR" sz="1800" dirty="0">
                          <a:effectLst/>
                          <a:latin typeface="Times New Roman" pitchFamily="18" charset="0"/>
                          <a:cs typeface="Times New Roman" pitchFamily="18" charset="0"/>
                        </a:rPr>
                        <a:t>Başvuru sahibi ve ortakları yeterli kurumsal yönetim kapasitesine sahip mi? (Personel, ekipman ve proje bütçesini idare edecek bilgi ve beceri dahil </a:t>
                      </a:r>
                      <a:r>
                        <a:rPr lang="tr-TR" sz="1800" dirty="0" smtClean="0">
                          <a:effectLst/>
                          <a:latin typeface="Times New Roman" pitchFamily="18" charset="0"/>
                          <a:cs typeface="Times New Roman" pitchFamily="18" charset="0"/>
                        </a:rPr>
                        <a:t>olmak</a:t>
                      </a:r>
                      <a:r>
                        <a:rPr lang="tr-TR" sz="1800" baseline="0" dirty="0" smtClean="0">
                          <a:effectLst/>
                          <a:latin typeface="Times New Roman" pitchFamily="18" charset="0"/>
                          <a:cs typeface="Times New Roman" pitchFamily="18" charset="0"/>
                        </a:rPr>
                        <a:t> </a:t>
                      </a:r>
                      <a:r>
                        <a:rPr lang="tr-TR" sz="1800" dirty="0" smtClean="0">
                          <a:effectLst/>
                          <a:latin typeface="Times New Roman" pitchFamily="18" charset="0"/>
                          <a:cs typeface="Times New Roman" pitchFamily="18" charset="0"/>
                        </a:rPr>
                        <a:t>üzere </a:t>
                      </a:r>
                      <a:r>
                        <a:rPr lang="tr-TR" sz="1800" dirty="0">
                          <a:effectLst/>
                          <a:latin typeface="Times New Roman" pitchFamily="18" charset="0"/>
                          <a:cs typeface="Times New Roman" pitchFamily="18" charset="0"/>
                        </a:rPr>
                        <a:t>kurumsal kapasite dikkate alınacaktır.)</a:t>
                      </a:r>
                      <a:endParaRPr lang="tr-TR" sz="1800" dirty="0">
                        <a:effectLst/>
                        <a:latin typeface="Times New Roman" pitchFamily="18" charset="0"/>
                        <a:ea typeface="Calibri"/>
                        <a:cs typeface="Times New Roman" pitchFamily="18" charset="0"/>
                      </a:endParaRPr>
                    </a:p>
                  </a:txBody>
                  <a:tcPr marL="28166" marR="28166" marT="0" marB="0" anchor="ctr"/>
                </a:tc>
                <a:tc>
                  <a:txBody>
                    <a:bodyPr/>
                    <a:lstStyle/>
                    <a:p>
                      <a:pPr algn="ctr">
                        <a:lnSpc>
                          <a:spcPct val="115000"/>
                        </a:lnSpc>
                        <a:spcAft>
                          <a:spcPts val="0"/>
                        </a:spcAft>
                      </a:pPr>
                      <a:r>
                        <a:rPr lang="tr-TR" sz="1800" dirty="0">
                          <a:effectLst/>
                          <a:latin typeface="Times New Roman" pitchFamily="18" charset="0"/>
                          <a:cs typeface="Times New Roman" pitchFamily="18" charset="0"/>
                        </a:rPr>
                        <a:t>5</a:t>
                      </a:r>
                      <a:endParaRPr lang="tr-TR" sz="1800" dirty="0">
                        <a:effectLst/>
                        <a:latin typeface="Times New Roman" pitchFamily="18" charset="0"/>
                        <a:ea typeface="Calibri"/>
                        <a:cs typeface="Times New Roman" pitchFamily="18" charset="0"/>
                      </a:endParaRPr>
                    </a:p>
                  </a:txBody>
                  <a:tcPr marL="28166" marR="28166" marT="0" marB="0" anchor="ctr"/>
                </a:tc>
              </a:tr>
              <a:tr h="1020942">
                <a:tc>
                  <a:txBody>
                    <a:bodyPr/>
                    <a:lstStyle/>
                    <a:p>
                      <a:pPr algn="ctr">
                        <a:lnSpc>
                          <a:spcPct val="115000"/>
                        </a:lnSpc>
                        <a:spcAft>
                          <a:spcPts val="0"/>
                        </a:spcAft>
                      </a:pPr>
                      <a:r>
                        <a:rPr lang="tr-TR" sz="1800" dirty="0">
                          <a:solidFill>
                            <a:schemeClr val="tx1"/>
                          </a:solidFill>
                          <a:effectLst/>
                          <a:latin typeface="Times New Roman" pitchFamily="18" charset="0"/>
                          <a:cs typeface="Times New Roman" pitchFamily="18" charset="0"/>
                        </a:rPr>
                        <a:t>1.4</a:t>
                      </a:r>
                      <a:endParaRPr lang="tr-TR" sz="1800" dirty="0">
                        <a:solidFill>
                          <a:schemeClr val="tx1"/>
                        </a:solidFill>
                        <a:effectLst/>
                        <a:latin typeface="Times New Roman" pitchFamily="18" charset="0"/>
                        <a:ea typeface="Calibri"/>
                        <a:cs typeface="Times New Roman" pitchFamily="18" charset="0"/>
                      </a:endParaRPr>
                    </a:p>
                  </a:txBody>
                  <a:tcPr marL="28166" marR="28166" marT="0" marB="0" anchor="ctr">
                    <a:solidFill>
                      <a:schemeClr val="accent1">
                        <a:lumMod val="60000"/>
                        <a:lumOff val="40000"/>
                      </a:schemeClr>
                    </a:solidFill>
                  </a:tcPr>
                </a:tc>
                <a:tc>
                  <a:txBody>
                    <a:bodyPr/>
                    <a:lstStyle/>
                    <a:p>
                      <a:pPr algn="just">
                        <a:lnSpc>
                          <a:spcPct val="115000"/>
                        </a:lnSpc>
                        <a:spcAft>
                          <a:spcPts val="0"/>
                        </a:spcAft>
                      </a:pPr>
                      <a:r>
                        <a:rPr lang="tr-TR" sz="1800" dirty="0">
                          <a:effectLst/>
                          <a:latin typeface="Times New Roman" pitchFamily="18" charset="0"/>
                          <a:cs typeface="Times New Roman" pitchFamily="18" charset="0"/>
                        </a:rPr>
                        <a:t>Başvuru Sahibi istikrarlı ve yeterli finansman kaynaklarına sahip mi? (Projenin </a:t>
                      </a:r>
                      <a:r>
                        <a:rPr lang="tr-TR" sz="1800" dirty="0" err="1">
                          <a:effectLst/>
                          <a:latin typeface="Times New Roman" pitchFamily="18" charset="0"/>
                          <a:cs typeface="Times New Roman" pitchFamily="18" charset="0"/>
                        </a:rPr>
                        <a:t>eşfinansmanının</a:t>
                      </a:r>
                      <a:r>
                        <a:rPr lang="tr-TR" sz="1800" dirty="0">
                          <a:effectLst/>
                          <a:latin typeface="Times New Roman" pitchFamily="18" charset="0"/>
                          <a:cs typeface="Times New Roman" pitchFamily="18" charset="0"/>
                        </a:rPr>
                        <a:t> sağlanabilirliği ve proje sonuçlarının mali açıdan sürdürülebilirliği de değerlendirmede ilave olarak dikkate alınacaktır.) </a:t>
                      </a:r>
                      <a:endParaRPr lang="tr-TR" sz="1800" dirty="0">
                        <a:effectLst/>
                        <a:latin typeface="Times New Roman" pitchFamily="18" charset="0"/>
                        <a:ea typeface="Calibri"/>
                        <a:cs typeface="Times New Roman" pitchFamily="18" charset="0"/>
                      </a:endParaRPr>
                    </a:p>
                  </a:txBody>
                  <a:tcPr marL="28166" marR="28166" marT="0" marB="0" anchor="ctr"/>
                </a:tc>
                <a:tc>
                  <a:txBody>
                    <a:bodyPr/>
                    <a:lstStyle/>
                    <a:p>
                      <a:pPr algn="ctr">
                        <a:lnSpc>
                          <a:spcPct val="115000"/>
                        </a:lnSpc>
                        <a:spcAft>
                          <a:spcPts val="0"/>
                        </a:spcAft>
                      </a:pPr>
                      <a:r>
                        <a:rPr lang="tr-TR" sz="1800" dirty="0">
                          <a:effectLst/>
                          <a:latin typeface="Times New Roman" pitchFamily="18" charset="0"/>
                          <a:cs typeface="Times New Roman" pitchFamily="18" charset="0"/>
                        </a:rPr>
                        <a:t>5 </a:t>
                      </a:r>
                      <a:endParaRPr lang="tr-TR" sz="1800" dirty="0">
                        <a:effectLst/>
                        <a:latin typeface="Times New Roman" pitchFamily="18" charset="0"/>
                        <a:ea typeface="Calibri"/>
                        <a:cs typeface="Times New Roman" pitchFamily="18" charset="0"/>
                      </a:endParaRPr>
                    </a:p>
                  </a:txBody>
                  <a:tcPr marL="28166" marR="28166" marT="0" marB="0" anchor="ctr"/>
                </a:tc>
              </a:tr>
            </a:tbl>
          </a:graphicData>
        </a:graphic>
      </p:graphicFrame>
      <p:sp>
        <p:nvSpPr>
          <p:cNvPr id="9" name="Dikdörtgen 8"/>
          <p:cNvSpPr/>
          <p:nvPr/>
        </p:nvSpPr>
        <p:spPr>
          <a:xfrm>
            <a:off x="395536" y="917994"/>
            <a:ext cx="3024336" cy="350765"/>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smtClean="0">
                <a:solidFill>
                  <a:schemeClr val="tx1"/>
                </a:solidFill>
                <a:latin typeface="Times New Roman" pitchFamily="18" charset="0"/>
                <a:cs typeface="Times New Roman" pitchFamily="18" charset="0"/>
              </a:rPr>
              <a:t>Değerlendirme Tablosu</a:t>
            </a:r>
            <a:endParaRPr lang="tr-TR" sz="2000" b="1" dirty="0">
              <a:solidFill>
                <a:schemeClr val="tx1"/>
              </a:solidFill>
              <a:latin typeface="Times New Roman" pitchFamily="18" charset="0"/>
              <a:cs typeface="Times New Roman" pitchFamily="18" charset="0"/>
            </a:endParaRPr>
          </a:p>
        </p:txBody>
      </p:sp>
      <p:sp>
        <p:nvSpPr>
          <p:cNvPr id="6" name="Başlık 1"/>
          <p:cNvSpPr>
            <a:spLocks noGrp="1"/>
          </p:cNvSpPr>
          <p:nvPr>
            <p:ph type="title"/>
          </p:nvPr>
        </p:nvSpPr>
        <p:spPr>
          <a:xfrm>
            <a:off x="1043608" y="-1"/>
            <a:ext cx="7344816" cy="692697"/>
          </a:xfrm>
        </p:spPr>
        <p:txBody>
          <a:bodyPr>
            <a:normAutofit fontScale="90000"/>
          </a:bodyPr>
          <a:lstStyle/>
          <a:p>
            <a:pPr algn="ctr"/>
            <a:r>
              <a:rPr lang="tr-TR" sz="2400" b="1" dirty="0" smtClean="0">
                <a:solidFill>
                  <a:schemeClr val="bg1"/>
                </a:solidFill>
                <a:latin typeface="Times New Roman" pitchFamily="18" charset="0"/>
                <a:cs typeface="Times New Roman" pitchFamily="18" charset="0"/>
              </a:rPr>
              <a:t>2015 Yılı Turizm Altyapısının Geliştirilmesi Küçük Ölçekli Altyapı Mali Destek Programı (TZKAMU)</a:t>
            </a:r>
            <a:endParaRPr lang="tr-TR" sz="2400" dirty="0">
              <a:latin typeface="Times New Roman" pitchFamily="18" charset="0"/>
              <a:cs typeface="Times New Roman" pitchFamily="18" charset="0"/>
            </a:endParaRPr>
          </a:p>
        </p:txBody>
      </p:sp>
    </p:spTree>
    <p:extLst>
      <p:ext uri="{BB962C8B-B14F-4D97-AF65-F5344CB8AC3E}">
        <p14:creationId xmlns:p14="http://schemas.microsoft.com/office/powerpoint/2010/main" val="41201413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o 5"/>
          <p:cNvGraphicFramePr>
            <a:graphicFrameLocks noGrp="1"/>
          </p:cNvGraphicFramePr>
          <p:nvPr>
            <p:extLst>
              <p:ext uri="{D42A27DB-BD31-4B8C-83A1-F6EECF244321}">
                <p14:modId xmlns:p14="http://schemas.microsoft.com/office/powerpoint/2010/main" val="4220626439"/>
              </p:ext>
            </p:extLst>
          </p:nvPr>
        </p:nvGraphicFramePr>
        <p:xfrm>
          <a:off x="395536" y="1484784"/>
          <a:ext cx="8568951" cy="5047488"/>
        </p:xfrm>
        <a:graphic>
          <a:graphicData uri="http://schemas.openxmlformats.org/drawingml/2006/table">
            <a:tbl>
              <a:tblPr firstRow="1" firstCol="1" bandRow="1">
                <a:tableStyleId>{5C22544A-7EE6-4342-B048-85BDC9FD1C3A}</a:tableStyleId>
              </a:tblPr>
              <a:tblGrid>
                <a:gridCol w="548820"/>
                <a:gridCol w="7352495"/>
                <a:gridCol w="667636"/>
              </a:tblGrid>
              <a:tr h="205576">
                <a:tc>
                  <a:txBody>
                    <a:bodyPr/>
                    <a:lstStyle/>
                    <a:p>
                      <a:pPr algn="ctr">
                        <a:lnSpc>
                          <a:spcPct val="115000"/>
                        </a:lnSpc>
                        <a:spcAft>
                          <a:spcPts val="0"/>
                        </a:spcAft>
                      </a:pPr>
                      <a:r>
                        <a:rPr lang="tr-TR" sz="1800" dirty="0">
                          <a:solidFill>
                            <a:schemeClr val="tx1"/>
                          </a:solidFill>
                          <a:effectLst/>
                          <a:latin typeface="Times New Roman" pitchFamily="18" charset="0"/>
                          <a:cs typeface="Times New Roman" pitchFamily="18" charset="0"/>
                        </a:rPr>
                        <a:t>2</a:t>
                      </a:r>
                      <a:endParaRPr lang="tr-TR" sz="1800" dirty="0">
                        <a:solidFill>
                          <a:schemeClr val="tx1"/>
                        </a:solidFill>
                        <a:effectLst/>
                        <a:latin typeface="Times New Roman" pitchFamily="18" charset="0"/>
                        <a:ea typeface="Calibri"/>
                        <a:cs typeface="Times New Roman" pitchFamily="18" charset="0"/>
                      </a:endParaRPr>
                    </a:p>
                  </a:txBody>
                  <a:tcPr marL="28166" marR="28166" marT="0" marB="0" anchor="ctr">
                    <a:solidFill>
                      <a:schemeClr val="accent1">
                        <a:lumMod val="60000"/>
                        <a:lumOff val="40000"/>
                      </a:schemeClr>
                    </a:solidFill>
                  </a:tcPr>
                </a:tc>
                <a:tc>
                  <a:txBody>
                    <a:bodyPr/>
                    <a:lstStyle/>
                    <a:p>
                      <a:pPr algn="just">
                        <a:lnSpc>
                          <a:spcPct val="115000"/>
                        </a:lnSpc>
                        <a:spcAft>
                          <a:spcPts val="0"/>
                        </a:spcAft>
                      </a:pPr>
                      <a:r>
                        <a:rPr lang="tr-TR" sz="1800" dirty="0" err="1">
                          <a:solidFill>
                            <a:schemeClr val="tx1"/>
                          </a:solidFill>
                          <a:effectLst/>
                          <a:latin typeface="Times New Roman" pitchFamily="18" charset="0"/>
                          <a:cs typeface="Times New Roman" pitchFamily="18" charset="0"/>
                        </a:rPr>
                        <a:t>İlgililik</a:t>
                      </a:r>
                      <a:endParaRPr lang="tr-TR" sz="1800" dirty="0">
                        <a:solidFill>
                          <a:schemeClr val="tx1"/>
                        </a:solidFill>
                        <a:effectLst/>
                        <a:latin typeface="Times New Roman" pitchFamily="18" charset="0"/>
                        <a:ea typeface="Calibri"/>
                        <a:cs typeface="Times New Roman" pitchFamily="18" charset="0"/>
                      </a:endParaRPr>
                    </a:p>
                  </a:txBody>
                  <a:tcPr marL="28166" marR="28166" marT="0" marB="0" anchor="ctr">
                    <a:solidFill>
                      <a:schemeClr val="accent1">
                        <a:lumMod val="60000"/>
                        <a:lumOff val="40000"/>
                      </a:schemeClr>
                    </a:solidFill>
                  </a:tcPr>
                </a:tc>
                <a:tc>
                  <a:txBody>
                    <a:bodyPr/>
                    <a:lstStyle/>
                    <a:p>
                      <a:pPr algn="ctr">
                        <a:lnSpc>
                          <a:spcPct val="115000"/>
                        </a:lnSpc>
                        <a:spcAft>
                          <a:spcPts val="0"/>
                        </a:spcAft>
                      </a:pPr>
                      <a:r>
                        <a:rPr lang="tr-TR" sz="1800" dirty="0" smtClean="0">
                          <a:solidFill>
                            <a:schemeClr val="tx1"/>
                          </a:solidFill>
                          <a:effectLst/>
                          <a:latin typeface="Times New Roman" pitchFamily="18" charset="0"/>
                          <a:cs typeface="Times New Roman" pitchFamily="18" charset="0"/>
                        </a:rPr>
                        <a:t>22/35</a:t>
                      </a:r>
                      <a:endParaRPr lang="tr-TR" sz="1800" dirty="0">
                        <a:solidFill>
                          <a:schemeClr val="tx1"/>
                        </a:solidFill>
                        <a:effectLst/>
                        <a:latin typeface="Times New Roman" pitchFamily="18" charset="0"/>
                        <a:ea typeface="Calibri"/>
                        <a:cs typeface="Times New Roman" pitchFamily="18" charset="0"/>
                      </a:endParaRPr>
                    </a:p>
                  </a:txBody>
                  <a:tcPr marL="28166" marR="28166" marT="0" marB="0" anchor="ctr">
                    <a:solidFill>
                      <a:srgbClr val="FFFF00"/>
                    </a:solidFill>
                  </a:tcPr>
                </a:tc>
              </a:tr>
              <a:tr h="232143">
                <a:tc>
                  <a:txBody>
                    <a:bodyPr/>
                    <a:lstStyle/>
                    <a:p>
                      <a:pPr algn="ctr">
                        <a:lnSpc>
                          <a:spcPct val="115000"/>
                        </a:lnSpc>
                        <a:spcAft>
                          <a:spcPts val="0"/>
                        </a:spcAft>
                      </a:pPr>
                      <a:r>
                        <a:rPr lang="tr-TR" sz="1800" dirty="0">
                          <a:solidFill>
                            <a:schemeClr val="tx1"/>
                          </a:solidFill>
                          <a:effectLst/>
                          <a:latin typeface="Times New Roman" pitchFamily="18" charset="0"/>
                          <a:cs typeface="Times New Roman" pitchFamily="18" charset="0"/>
                        </a:rPr>
                        <a:t>2.1</a:t>
                      </a:r>
                      <a:endParaRPr lang="tr-TR" sz="1800" dirty="0">
                        <a:solidFill>
                          <a:schemeClr val="tx1"/>
                        </a:solidFill>
                        <a:effectLst/>
                        <a:latin typeface="Times New Roman" pitchFamily="18" charset="0"/>
                        <a:ea typeface="Calibri"/>
                        <a:cs typeface="Times New Roman" pitchFamily="18" charset="0"/>
                      </a:endParaRPr>
                    </a:p>
                  </a:txBody>
                  <a:tcPr marL="28166" marR="28166" marT="0" marB="0" anchor="ctr">
                    <a:solidFill>
                      <a:schemeClr val="accent1">
                        <a:lumMod val="60000"/>
                        <a:lumOff val="40000"/>
                      </a:schemeClr>
                    </a:solidFill>
                  </a:tcPr>
                </a:tc>
                <a:tc>
                  <a:txBody>
                    <a:bodyPr/>
                    <a:lstStyle/>
                    <a:p>
                      <a:pPr algn="just">
                        <a:lnSpc>
                          <a:spcPct val="115000"/>
                        </a:lnSpc>
                        <a:spcAft>
                          <a:spcPts val="0"/>
                        </a:spcAft>
                      </a:pPr>
                      <a:r>
                        <a:rPr lang="tr-TR" sz="1800" dirty="0">
                          <a:effectLst/>
                          <a:latin typeface="Times New Roman" pitchFamily="18" charset="0"/>
                          <a:cs typeface="Times New Roman" pitchFamily="18" charset="0"/>
                        </a:rPr>
                        <a:t>Proje, teklif çağrısının genel amacı ile ne kadar ilgili?</a:t>
                      </a:r>
                      <a:endParaRPr lang="tr-TR" sz="1800" dirty="0">
                        <a:effectLst/>
                        <a:latin typeface="Times New Roman" pitchFamily="18" charset="0"/>
                        <a:ea typeface="Calibri"/>
                        <a:cs typeface="Times New Roman" pitchFamily="18" charset="0"/>
                      </a:endParaRPr>
                    </a:p>
                  </a:txBody>
                  <a:tcPr marL="28166" marR="28166" marT="0" marB="0" anchor="ctr"/>
                </a:tc>
                <a:tc>
                  <a:txBody>
                    <a:bodyPr/>
                    <a:lstStyle/>
                    <a:p>
                      <a:pPr algn="ctr">
                        <a:lnSpc>
                          <a:spcPct val="115000"/>
                        </a:lnSpc>
                        <a:spcAft>
                          <a:spcPts val="0"/>
                        </a:spcAft>
                      </a:pPr>
                      <a:r>
                        <a:rPr lang="tr-TR" sz="1800" dirty="0">
                          <a:effectLst/>
                          <a:latin typeface="Times New Roman" pitchFamily="18" charset="0"/>
                          <a:cs typeface="Times New Roman" pitchFamily="18" charset="0"/>
                        </a:rPr>
                        <a:t>5</a:t>
                      </a:r>
                      <a:endParaRPr lang="tr-TR" sz="1800" dirty="0">
                        <a:effectLst/>
                        <a:latin typeface="Times New Roman" pitchFamily="18" charset="0"/>
                        <a:ea typeface="Calibri"/>
                        <a:cs typeface="Times New Roman" pitchFamily="18" charset="0"/>
                      </a:endParaRPr>
                    </a:p>
                  </a:txBody>
                  <a:tcPr marL="28166" marR="28166" marT="0" marB="0" anchor="ctr"/>
                </a:tc>
              </a:tr>
              <a:tr h="232143">
                <a:tc>
                  <a:txBody>
                    <a:bodyPr/>
                    <a:lstStyle/>
                    <a:p>
                      <a:pPr algn="ctr">
                        <a:lnSpc>
                          <a:spcPct val="115000"/>
                        </a:lnSpc>
                        <a:spcAft>
                          <a:spcPts val="0"/>
                        </a:spcAft>
                      </a:pPr>
                      <a:r>
                        <a:rPr lang="tr-TR" sz="1800" dirty="0">
                          <a:solidFill>
                            <a:schemeClr val="tx1"/>
                          </a:solidFill>
                          <a:effectLst/>
                          <a:latin typeface="Times New Roman" pitchFamily="18" charset="0"/>
                          <a:cs typeface="Times New Roman" pitchFamily="18" charset="0"/>
                        </a:rPr>
                        <a:t>2.2</a:t>
                      </a:r>
                      <a:endParaRPr lang="tr-TR" sz="1800" dirty="0">
                        <a:solidFill>
                          <a:schemeClr val="tx1"/>
                        </a:solidFill>
                        <a:effectLst/>
                        <a:latin typeface="Times New Roman" pitchFamily="18" charset="0"/>
                        <a:ea typeface="Calibri"/>
                        <a:cs typeface="Times New Roman" pitchFamily="18" charset="0"/>
                      </a:endParaRPr>
                    </a:p>
                  </a:txBody>
                  <a:tcPr marL="28166" marR="28166" marT="0" marB="0" anchor="ctr">
                    <a:solidFill>
                      <a:schemeClr val="accent1">
                        <a:lumMod val="60000"/>
                        <a:lumOff val="40000"/>
                      </a:schemeClr>
                    </a:solidFill>
                  </a:tcPr>
                </a:tc>
                <a:tc>
                  <a:txBody>
                    <a:bodyPr/>
                    <a:lstStyle/>
                    <a:p>
                      <a:pPr algn="just">
                        <a:lnSpc>
                          <a:spcPct val="115000"/>
                        </a:lnSpc>
                        <a:spcAft>
                          <a:spcPts val="0"/>
                        </a:spcAft>
                      </a:pPr>
                      <a:r>
                        <a:rPr lang="tr-TR" sz="1800" dirty="0">
                          <a:effectLst/>
                          <a:latin typeface="Times New Roman" pitchFamily="18" charset="0"/>
                          <a:cs typeface="Times New Roman" pitchFamily="18" charset="0"/>
                        </a:rPr>
                        <a:t>Proje, teklif çağrısının bir veya birden fazla önceliği ile ne kadar ilgili?</a:t>
                      </a:r>
                      <a:endParaRPr lang="tr-TR" sz="1800" dirty="0">
                        <a:effectLst/>
                        <a:latin typeface="Times New Roman" pitchFamily="18" charset="0"/>
                        <a:ea typeface="Calibri"/>
                        <a:cs typeface="Times New Roman" pitchFamily="18" charset="0"/>
                      </a:endParaRPr>
                    </a:p>
                  </a:txBody>
                  <a:tcPr marL="28166" marR="28166" marT="0" marB="0" anchor="ctr"/>
                </a:tc>
                <a:tc>
                  <a:txBody>
                    <a:bodyPr/>
                    <a:lstStyle/>
                    <a:p>
                      <a:pPr algn="ctr">
                        <a:lnSpc>
                          <a:spcPct val="115000"/>
                        </a:lnSpc>
                        <a:spcAft>
                          <a:spcPts val="0"/>
                        </a:spcAft>
                      </a:pPr>
                      <a:r>
                        <a:rPr lang="tr-TR" sz="1800">
                          <a:effectLst/>
                          <a:latin typeface="Times New Roman" pitchFamily="18" charset="0"/>
                          <a:cs typeface="Times New Roman" pitchFamily="18" charset="0"/>
                        </a:rPr>
                        <a:t>5</a:t>
                      </a:r>
                      <a:endParaRPr lang="tr-TR" sz="1800">
                        <a:effectLst/>
                        <a:latin typeface="Times New Roman" pitchFamily="18" charset="0"/>
                        <a:ea typeface="Calibri"/>
                        <a:cs typeface="Times New Roman" pitchFamily="18" charset="0"/>
                      </a:endParaRPr>
                    </a:p>
                  </a:txBody>
                  <a:tcPr marL="28166" marR="28166" marT="0" marB="0" anchor="ctr"/>
                </a:tc>
              </a:tr>
              <a:tr h="636214">
                <a:tc>
                  <a:txBody>
                    <a:bodyPr/>
                    <a:lstStyle/>
                    <a:p>
                      <a:pPr algn="ctr">
                        <a:lnSpc>
                          <a:spcPct val="115000"/>
                        </a:lnSpc>
                        <a:spcAft>
                          <a:spcPts val="0"/>
                        </a:spcAft>
                      </a:pPr>
                      <a:r>
                        <a:rPr lang="tr-TR" sz="1800" dirty="0">
                          <a:solidFill>
                            <a:schemeClr val="tx1"/>
                          </a:solidFill>
                          <a:effectLst/>
                          <a:latin typeface="Times New Roman" pitchFamily="18" charset="0"/>
                          <a:cs typeface="Times New Roman" pitchFamily="18" charset="0"/>
                        </a:rPr>
                        <a:t>2.3</a:t>
                      </a:r>
                      <a:endParaRPr lang="tr-TR" sz="1800" dirty="0">
                        <a:solidFill>
                          <a:schemeClr val="tx1"/>
                        </a:solidFill>
                        <a:effectLst/>
                        <a:latin typeface="Times New Roman" pitchFamily="18" charset="0"/>
                        <a:ea typeface="Calibri"/>
                        <a:cs typeface="Times New Roman" pitchFamily="18" charset="0"/>
                      </a:endParaRPr>
                    </a:p>
                  </a:txBody>
                  <a:tcPr marL="28166" marR="28166" marT="0" marB="0" anchor="ctr">
                    <a:solidFill>
                      <a:schemeClr val="accent1">
                        <a:lumMod val="60000"/>
                        <a:lumOff val="40000"/>
                      </a:schemeClr>
                    </a:solidFill>
                  </a:tcPr>
                </a:tc>
                <a:tc>
                  <a:txBody>
                    <a:bodyPr/>
                    <a:lstStyle/>
                    <a:p>
                      <a:pPr algn="just">
                        <a:lnSpc>
                          <a:spcPct val="115000"/>
                        </a:lnSpc>
                        <a:spcAft>
                          <a:spcPts val="0"/>
                        </a:spcAft>
                      </a:pPr>
                      <a:r>
                        <a:rPr lang="tr-TR" sz="1800" dirty="0">
                          <a:effectLst/>
                          <a:latin typeface="Times New Roman" pitchFamily="18" charset="0"/>
                          <a:cs typeface="Times New Roman" pitchFamily="18" charset="0"/>
                        </a:rPr>
                        <a:t>Proje konusunun, Bölge Planı ve il turizm </a:t>
                      </a:r>
                      <a:r>
                        <a:rPr lang="tr-TR" sz="1800" dirty="0" err="1">
                          <a:effectLst/>
                          <a:latin typeface="Times New Roman" pitchFamily="18" charset="0"/>
                          <a:cs typeface="Times New Roman" pitchFamily="18" charset="0"/>
                        </a:rPr>
                        <a:t>master</a:t>
                      </a:r>
                      <a:r>
                        <a:rPr lang="tr-TR" sz="1800" dirty="0">
                          <a:effectLst/>
                          <a:latin typeface="Times New Roman" pitchFamily="18" charset="0"/>
                          <a:cs typeface="Times New Roman" pitchFamily="18" charset="0"/>
                        </a:rPr>
                        <a:t> planları ile uyumu açıkça belirtilmiş mi? (İlgili belgelerdeki hedef, strateji veya önceliklerle doğrudan ilişkilendirilmiş projelere tam puan (5 puan) verilecektir.)</a:t>
                      </a:r>
                      <a:endParaRPr lang="tr-TR" sz="1800" dirty="0">
                        <a:effectLst/>
                        <a:latin typeface="Times New Roman" pitchFamily="18" charset="0"/>
                        <a:ea typeface="Calibri"/>
                        <a:cs typeface="Times New Roman" pitchFamily="18" charset="0"/>
                      </a:endParaRPr>
                    </a:p>
                  </a:txBody>
                  <a:tcPr marL="28166" marR="28166" marT="0" marB="0" anchor="ctr"/>
                </a:tc>
                <a:tc>
                  <a:txBody>
                    <a:bodyPr/>
                    <a:lstStyle/>
                    <a:p>
                      <a:pPr algn="ctr">
                        <a:lnSpc>
                          <a:spcPct val="115000"/>
                        </a:lnSpc>
                        <a:spcAft>
                          <a:spcPts val="0"/>
                        </a:spcAft>
                      </a:pPr>
                      <a:r>
                        <a:rPr lang="tr-TR" sz="1800" dirty="0">
                          <a:effectLst/>
                          <a:latin typeface="Times New Roman" pitchFamily="18" charset="0"/>
                          <a:cs typeface="Times New Roman" pitchFamily="18" charset="0"/>
                        </a:rPr>
                        <a:t>5</a:t>
                      </a:r>
                      <a:endParaRPr lang="tr-TR" sz="1800" dirty="0">
                        <a:effectLst/>
                        <a:latin typeface="Times New Roman" pitchFamily="18" charset="0"/>
                        <a:ea typeface="Calibri"/>
                        <a:cs typeface="Times New Roman" pitchFamily="18" charset="0"/>
                      </a:endParaRPr>
                    </a:p>
                  </a:txBody>
                  <a:tcPr marL="28166" marR="28166" marT="0" marB="0" anchor="ctr"/>
                </a:tc>
              </a:tr>
              <a:tr h="419931">
                <a:tc>
                  <a:txBody>
                    <a:bodyPr/>
                    <a:lstStyle/>
                    <a:p>
                      <a:pPr algn="ctr">
                        <a:lnSpc>
                          <a:spcPct val="115000"/>
                        </a:lnSpc>
                        <a:spcAft>
                          <a:spcPts val="0"/>
                        </a:spcAft>
                      </a:pPr>
                      <a:r>
                        <a:rPr lang="tr-TR" sz="1800" dirty="0">
                          <a:solidFill>
                            <a:schemeClr val="tx1"/>
                          </a:solidFill>
                          <a:effectLst/>
                          <a:latin typeface="Times New Roman" pitchFamily="18" charset="0"/>
                          <a:cs typeface="Times New Roman" pitchFamily="18" charset="0"/>
                        </a:rPr>
                        <a:t>2.4</a:t>
                      </a:r>
                      <a:endParaRPr lang="tr-TR" sz="1800" dirty="0">
                        <a:solidFill>
                          <a:schemeClr val="tx1"/>
                        </a:solidFill>
                        <a:effectLst/>
                        <a:latin typeface="Times New Roman" pitchFamily="18" charset="0"/>
                        <a:ea typeface="Calibri"/>
                        <a:cs typeface="Times New Roman" pitchFamily="18" charset="0"/>
                      </a:endParaRPr>
                    </a:p>
                  </a:txBody>
                  <a:tcPr marL="28166" marR="28166" marT="0" marB="0" anchor="ctr">
                    <a:solidFill>
                      <a:schemeClr val="accent1">
                        <a:lumMod val="60000"/>
                        <a:lumOff val="40000"/>
                      </a:schemeClr>
                    </a:solidFill>
                  </a:tcPr>
                </a:tc>
                <a:tc>
                  <a:txBody>
                    <a:bodyPr/>
                    <a:lstStyle/>
                    <a:p>
                      <a:pPr algn="just">
                        <a:lnSpc>
                          <a:spcPct val="115000"/>
                        </a:lnSpc>
                        <a:spcAft>
                          <a:spcPts val="0"/>
                        </a:spcAft>
                      </a:pPr>
                      <a:r>
                        <a:rPr lang="tr-TR" sz="1800" dirty="0">
                          <a:effectLst/>
                          <a:latin typeface="Times New Roman" pitchFamily="18" charset="0"/>
                          <a:cs typeface="Times New Roman" pitchFamily="18" charset="0"/>
                        </a:rPr>
                        <a:t>Proje, programın genel amacı ve öncelikleri ile ilgili başka bir altyapı projesinin devamı ya da tamamlayıcısı niteliğinde mi?</a:t>
                      </a:r>
                      <a:endParaRPr lang="tr-TR" sz="1800" dirty="0">
                        <a:effectLst/>
                        <a:latin typeface="Times New Roman" pitchFamily="18" charset="0"/>
                        <a:ea typeface="Calibri"/>
                        <a:cs typeface="Times New Roman" pitchFamily="18" charset="0"/>
                      </a:endParaRPr>
                    </a:p>
                  </a:txBody>
                  <a:tcPr marL="28166" marR="28166" marT="0" marB="0" anchor="ctr"/>
                </a:tc>
                <a:tc>
                  <a:txBody>
                    <a:bodyPr/>
                    <a:lstStyle/>
                    <a:p>
                      <a:pPr algn="ctr">
                        <a:lnSpc>
                          <a:spcPct val="115000"/>
                        </a:lnSpc>
                        <a:spcAft>
                          <a:spcPts val="0"/>
                        </a:spcAft>
                      </a:pPr>
                      <a:r>
                        <a:rPr lang="tr-TR" sz="1800" dirty="0">
                          <a:effectLst/>
                          <a:latin typeface="Times New Roman" pitchFamily="18" charset="0"/>
                          <a:cs typeface="Times New Roman" pitchFamily="18" charset="0"/>
                        </a:rPr>
                        <a:t>5</a:t>
                      </a:r>
                      <a:endParaRPr lang="tr-TR" sz="1800" dirty="0">
                        <a:effectLst/>
                        <a:latin typeface="Times New Roman" pitchFamily="18" charset="0"/>
                        <a:ea typeface="Calibri"/>
                        <a:cs typeface="Times New Roman" pitchFamily="18" charset="0"/>
                      </a:endParaRPr>
                    </a:p>
                  </a:txBody>
                  <a:tcPr marL="28166" marR="28166" marT="0" marB="0" anchor="ctr"/>
                </a:tc>
              </a:tr>
              <a:tr h="851518">
                <a:tc>
                  <a:txBody>
                    <a:bodyPr/>
                    <a:lstStyle/>
                    <a:p>
                      <a:pPr algn="ctr">
                        <a:lnSpc>
                          <a:spcPct val="115000"/>
                        </a:lnSpc>
                        <a:spcAft>
                          <a:spcPts val="0"/>
                        </a:spcAft>
                      </a:pPr>
                      <a:r>
                        <a:rPr lang="tr-TR" sz="1800" dirty="0">
                          <a:solidFill>
                            <a:schemeClr val="tx1"/>
                          </a:solidFill>
                          <a:effectLst/>
                          <a:latin typeface="Times New Roman" pitchFamily="18" charset="0"/>
                          <a:cs typeface="Times New Roman" pitchFamily="18" charset="0"/>
                        </a:rPr>
                        <a:t>2.5</a:t>
                      </a:r>
                      <a:endParaRPr lang="tr-TR" sz="1800" dirty="0">
                        <a:solidFill>
                          <a:schemeClr val="tx1"/>
                        </a:solidFill>
                        <a:effectLst/>
                        <a:latin typeface="Times New Roman" pitchFamily="18" charset="0"/>
                        <a:ea typeface="Calibri"/>
                        <a:cs typeface="Times New Roman" pitchFamily="18" charset="0"/>
                      </a:endParaRPr>
                    </a:p>
                  </a:txBody>
                  <a:tcPr marL="28166" marR="28166" marT="0" marB="0" anchor="ctr">
                    <a:solidFill>
                      <a:schemeClr val="accent1">
                        <a:lumMod val="60000"/>
                        <a:lumOff val="40000"/>
                      </a:schemeClr>
                    </a:solidFill>
                  </a:tcPr>
                </a:tc>
                <a:tc>
                  <a:txBody>
                    <a:bodyPr/>
                    <a:lstStyle/>
                    <a:p>
                      <a:pPr algn="just">
                        <a:lnSpc>
                          <a:spcPct val="115000"/>
                        </a:lnSpc>
                        <a:spcAft>
                          <a:spcPts val="0"/>
                        </a:spcAft>
                      </a:pPr>
                      <a:r>
                        <a:rPr lang="tr-TR" sz="1800" dirty="0">
                          <a:effectLst/>
                          <a:latin typeface="Times New Roman" pitchFamily="18" charset="0"/>
                          <a:cs typeface="Times New Roman" pitchFamily="18" charset="0"/>
                        </a:rPr>
                        <a:t>Proje, bölgenin potansiyeli, ihtiyaçları ve sorunları ile ne kadar ilgili? </a:t>
                      </a:r>
                    </a:p>
                    <a:p>
                      <a:pPr marL="342900" lvl="0" indent="-342900" algn="just" fontAlgn="base">
                        <a:lnSpc>
                          <a:spcPct val="115000"/>
                        </a:lnSpc>
                        <a:spcAft>
                          <a:spcPts val="0"/>
                        </a:spcAft>
                        <a:buFont typeface="Wingdings"/>
                        <a:buChar char=""/>
                      </a:pPr>
                      <a:r>
                        <a:rPr lang="tr-TR" sz="1800" dirty="0">
                          <a:effectLst/>
                          <a:latin typeface="Times New Roman" pitchFamily="18" charset="0"/>
                          <a:cs typeface="Times New Roman" pitchFamily="18" charset="0"/>
                        </a:rPr>
                        <a:t>Potansiyelin değerlendirilmesine olan katkı, ihtiyaç ve sorunlara yönelik üretilen çözümler net bir şekilde belirlenmiş mi? </a:t>
                      </a:r>
                    </a:p>
                    <a:p>
                      <a:pPr marL="342900" lvl="0" indent="-342900" algn="just">
                        <a:lnSpc>
                          <a:spcPct val="115000"/>
                        </a:lnSpc>
                        <a:spcAft>
                          <a:spcPts val="0"/>
                        </a:spcAft>
                        <a:buFont typeface="Wingdings"/>
                        <a:buChar char=""/>
                      </a:pPr>
                      <a:r>
                        <a:rPr lang="tr-TR" sz="1800" dirty="0">
                          <a:effectLst/>
                          <a:latin typeface="Times New Roman" pitchFamily="18" charset="0"/>
                          <a:cs typeface="Times New Roman" pitchFamily="18" charset="0"/>
                        </a:rPr>
                        <a:t>Üretilen çözümler uygulanabilir ve sürdürülebilir nitelikte mi? </a:t>
                      </a:r>
                      <a:endParaRPr lang="tr-TR" sz="1800" dirty="0">
                        <a:effectLst/>
                        <a:latin typeface="Times New Roman" pitchFamily="18" charset="0"/>
                        <a:ea typeface="Batang"/>
                        <a:cs typeface="Times New Roman" pitchFamily="18" charset="0"/>
                      </a:endParaRPr>
                    </a:p>
                  </a:txBody>
                  <a:tcPr marL="28166" marR="28166" marT="0" marB="0" anchor="ctr"/>
                </a:tc>
                <a:tc>
                  <a:txBody>
                    <a:bodyPr/>
                    <a:lstStyle/>
                    <a:p>
                      <a:pPr algn="ctr">
                        <a:lnSpc>
                          <a:spcPct val="115000"/>
                        </a:lnSpc>
                        <a:spcAft>
                          <a:spcPts val="0"/>
                        </a:spcAft>
                      </a:pPr>
                      <a:r>
                        <a:rPr lang="tr-TR" sz="1800" dirty="0">
                          <a:effectLst/>
                          <a:latin typeface="Times New Roman" pitchFamily="18" charset="0"/>
                          <a:cs typeface="Times New Roman" pitchFamily="18" charset="0"/>
                        </a:rPr>
                        <a:t>5</a:t>
                      </a:r>
                      <a:endParaRPr lang="tr-TR" sz="1800" dirty="0">
                        <a:effectLst/>
                        <a:latin typeface="Times New Roman" pitchFamily="18" charset="0"/>
                        <a:ea typeface="Calibri"/>
                        <a:cs typeface="Times New Roman" pitchFamily="18" charset="0"/>
                      </a:endParaRPr>
                    </a:p>
                  </a:txBody>
                  <a:tcPr marL="28166" marR="28166" marT="0" marB="0" anchor="ctr"/>
                </a:tc>
              </a:tr>
              <a:tr h="419931">
                <a:tc>
                  <a:txBody>
                    <a:bodyPr/>
                    <a:lstStyle/>
                    <a:p>
                      <a:pPr algn="ctr">
                        <a:lnSpc>
                          <a:spcPct val="115000"/>
                        </a:lnSpc>
                        <a:spcAft>
                          <a:spcPts val="0"/>
                        </a:spcAft>
                      </a:pPr>
                      <a:r>
                        <a:rPr lang="tr-TR" sz="1800" dirty="0">
                          <a:solidFill>
                            <a:schemeClr val="tx1"/>
                          </a:solidFill>
                          <a:effectLst/>
                          <a:latin typeface="Times New Roman" pitchFamily="18" charset="0"/>
                          <a:cs typeface="Times New Roman" pitchFamily="18" charset="0"/>
                        </a:rPr>
                        <a:t>2.6</a:t>
                      </a:r>
                      <a:endParaRPr lang="tr-TR" sz="1800" dirty="0">
                        <a:solidFill>
                          <a:schemeClr val="tx1"/>
                        </a:solidFill>
                        <a:effectLst/>
                        <a:latin typeface="Times New Roman" pitchFamily="18" charset="0"/>
                        <a:ea typeface="Calibri"/>
                        <a:cs typeface="Times New Roman" pitchFamily="18" charset="0"/>
                      </a:endParaRPr>
                    </a:p>
                  </a:txBody>
                  <a:tcPr marL="28166" marR="28166" marT="0" marB="0" anchor="ctr">
                    <a:solidFill>
                      <a:schemeClr val="accent1">
                        <a:lumMod val="60000"/>
                        <a:lumOff val="40000"/>
                      </a:schemeClr>
                    </a:solidFill>
                  </a:tcPr>
                </a:tc>
                <a:tc>
                  <a:txBody>
                    <a:bodyPr/>
                    <a:lstStyle/>
                    <a:p>
                      <a:pPr algn="just">
                        <a:lnSpc>
                          <a:spcPct val="115000"/>
                        </a:lnSpc>
                        <a:spcAft>
                          <a:spcPts val="0"/>
                        </a:spcAft>
                      </a:pPr>
                      <a:r>
                        <a:rPr lang="tr-TR" sz="1800" dirty="0">
                          <a:effectLst/>
                          <a:latin typeface="Times New Roman" pitchFamily="18" charset="0"/>
                          <a:cs typeface="Times New Roman" pitchFamily="18" charset="0"/>
                        </a:rPr>
                        <a:t>Projede, hedef gruplar ve nihai yararlanıcılar açıkça tanımlanmış mı? Proje, hedef grupların gereksinimleri ile ilgili mi?</a:t>
                      </a:r>
                      <a:endParaRPr lang="tr-TR" sz="1800" dirty="0">
                        <a:effectLst/>
                        <a:latin typeface="Times New Roman" pitchFamily="18" charset="0"/>
                        <a:ea typeface="Calibri"/>
                        <a:cs typeface="Times New Roman" pitchFamily="18" charset="0"/>
                      </a:endParaRPr>
                    </a:p>
                  </a:txBody>
                  <a:tcPr marL="28166" marR="28166" marT="0" marB="0" anchor="ctr"/>
                </a:tc>
                <a:tc>
                  <a:txBody>
                    <a:bodyPr/>
                    <a:lstStyle/>
                    <a:p>
                      <a:pPr algn="ctr">
                        <a:lnSpc>
                          <a:spcPct val="115000"/>
                        </a:lnSpc>
                        <a:spcAft>
                          <a:spcPts val="0"/>
                        </a:spcAft>
                      </a:pPr>
                      <a:r>
                        <a:rPr lang="tr-TR" sz="1800" dirty="0">
                          <a:effectLst/>
                          <a:latin typeface="Times New Roman" pitchFamily="18" charset="0"/>
                          <a:cs typeface="Times New Roman" pitchFamily="18" charset="0"/>
                        </a:rPr>
                        <a:t>5</a:t>
                      </a:r>
                      <a:endParaRPr lang="tr-TR" sz="1800" dirty="0">
                        <a:effectLst/>
                        <a:latin typeface="Times New Roman" pitchFamily="18" charset="0"/>
                        <a:ea typeface="Calibri"/>
                        <a:cs typeface="Times New Roman" pitchFamily="18" charset="0"/>
                      </a:endParaRPr>
                    </a:p>
                  </a:txBody>
                  <a:tcPr marL="28166" marR="28166" marT="0" marB="0" anchor="ctr"/>
                </a:tc>
              </a:tr>
              <a:tr h="419931">
                <a:tc>
                  <a:txBody>
                    <a:bodyPr/>
                    <a:lstStyle/>
                    <a:p>
                      <a:pPr algn="ctr">
                        <a:lnSpc>
                          <a:spcPct val="115000"/>
                        </a:lnSpc>
                        <a:spcAft>
                          <a:spcPts val="0"/>
                        </a:spcAft>
                      </a:pPr>
                      <a:r>
                        <a:rPr lang="tr-TR" sz="1800" dirty="0">
                          <a:solidFill>
                            <a:schemeClr val="tx1"/>
                          </a:solidFill>
                          <a:effectLst/>
                          <a:latin typeface="Times New Roman" pitchFamily="18" charset="0"/>
                          <a:cs typeface="Times New Roman" pitchFamily="18" charset="0"/>
                        </a:rPr>
                        <a:t>2.7</a:t>
                      </a:r>
                      <a:endParaRPr lang="tr-TR" sz="1800" dirty="0">
                        <a:solidFill>
                          <a:schemeClr val="tx1"/>
                        </a:solidFill>
                        <a:effectLst/>
                        <a:latin typeface="Times New Roman" pitchFamily="18" charset="0"/>
                        <a:ea typeface="Calibri"/>
                        <a:cs typeface="Times New Roman" pitchFamily="18" charset="0"/>
                      </a:endParaRPr>
                    </a:p>
                  </a:txBody>
                  <a:tcPr marL="28166" marR="28166" marT="0" marB="0" anchor="ctr">
                    <a:solidFill>
                      <a:schemeClr val="accent1">
                        <a:lumMod val="60000"/>
                        <a:lumOff val="40000"/>
                      </a:schemeClr>
                    </a:solidFill>
                  </a:tcPr>
                </a:tc>
                <a:tc>
                  <a:txBody>
                    <a:bodyPr/>
                    <a:lstStyle/>
                    <a:p>
                      <a:pPr algn="just">
                        <a:lnSpc>
                          <a:spcPct val="115000"/>
                        </a:lnSpc>
                        <a:spcAft>
                          <a:spcPts val="0"/>
                        </a:spcAft>
                      </a:pPr>
                      <a:r>
                        <a:rPr lang="tr-TR" sz="1800" dirty="0">
                          <a:effectLst/>
                          <a:latin typeface="Times New Roman" pitchFamily="18" charset="0"/>
                          <a:cs typeface="Times New Roman" pitchFamily="18" charset="0"/>
                        </a:rPr>
                        <a:t>Proje, sonuçları itibariyle özel sektör yatırımlarını özendirici unsurlar içeriyor mu?</a:t>
                      </a:r>
                      <a:endParaRPr lang="tr-TR" sz="1800" dirty="0">
                        <a:effectLst/>
                        <a:latin typeface="Times New Roman" pitchFamily="18" charset="0"/>
                        <a:ea typeface="Calibri"/>
                        <a:cs typeface="Times New Roman" pitchFamily="18" charset="0"/>
                      </a:endParaRPr>
                    </a:p>
                  </a:txBody>
                  <a:tcPr marL="28166" marR="28166" marT="0" marB="0" anchor="ctr"/>
                </a:tc>
                <a:tc>
                  <a:txBody>
                    <a:bodyPr/>
                    <a:lstStyle/>
                    <a:p>
                      <a:pPr algn="ctr">
                        <a:lnSpc>
                          <a:spcPct val="115000"/>
                        </a:lnSpc>
                        <a:spcAft>
                          <a:spcPts val="0"/>
                        </a:spcAft>
                      </a:pPr>
                      <a:r>
                        <a:rPr lang="tr-TR" sz="1800" dirty="0">
                          <a:effectLst/>
                          <a:latin typeface="Times New Roman" pitchFamily="18" charset="0"/>
                          <a:cs typeface="Times New Roman" pitchFamily="18" charset="0"/>
                        </a:rPr>
                        <a:t>5</a:t>
                      </a:r>
                      <a:endParaRPr lang="tr-TR" sz="1800" dirty="0">
                        <a:effectLst/>
                        <a:latin typeface="Times New Roman" pitchFamily="18" charset="0"/>
                        <a:ea typeface="Calibri"/>
                        <a:cs typeface="Times New Roman" pitchFamily="18" charset="0"/>
                      </a:endParaRPr>
                    </a:p>
                  </a:txBody>
                  <a:tcPr marL="28166" marR="28166" marT="0" marB="0" anchor="ctr"/>
                </a:tc>
              </a:tr>
            </a:tbl>
          </a:graphicData>
        </a:graphic>
      </p:graphicFrame>
      <p:sp>
        <p:nvSpPr>
          <p:cNvPr id="7" name="Dikdörtgen 6"/>
          <p:cNvSpPr/>
          <p:nvPr/>
        </p:nvSpPr>
        <p:spPr>
          <a:xfrm>
            <a:off x="395536" y="917994"/>
            <a:ext cx="3024336" cy="350765"/>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smtClean="0">
                <a:solidFill>
                  <a:schemeClr val="tx1"/>
                </a:solidFill>
                <a:latin typeface="Times New Roman" pitchFamily="18" charset="0"/>
                <a:cs typeface="Times New Roman" pitchFamily="18" charset="0"/>
              </a:rPr>
              <a:t>Değerlendirme Tablosu</a:t>
            </a:r>
            <a:endParaRPr lang="tr-TR" sz="2000" b="1" dirty="0">
              <a:solidFill>
                <a:schemeClr val="tx1"/>
              </a:solidFill>
              <a:latin typeface="Times New Roman" pitchFamily="18" charset="0"/>
              <a:cs typeface="Times New Roman" pitchFamily="18" charset="0"/>
            </a:endParaRPr>
          </a:p>
        </p:txBody>
      </p:sp>
      <p:sp>
        <p:nvSpPr>
          <p:cNvPr id="8" name="Başlık 1"/>
          <p:cNvSpPr>
            <a:spLocks noGrp="1"/>
          </p:cNvSpPr>
          <p:nvPr>
            <p:ph type="title"/>
          </p:nvPr>
        </p:nvSpPr>
        <p:spPr>
          <a:xfrm>
            <a:off x="1043608" y="-1"/>
            <a:ext cx="7344816" cy="692697"/>
          </a:xfrm>
        </p:spPr>
        <p:txBody>
          <a:bodyPr>
            <a:normAutofit fontScale="90000"/>
          </a:bodyPr>
          <a:lstStyle/>
          <a:p>
            <a:pPr algn="ctr"/>
            <a:r>
              <a:rPr lang="tr-TR" sz="2400" b="1" dirty="0" smtClean="0">
                <a:solidFill>
                  <a:schemeClr val="bg1"/>
                </a:solidFill>
                <a:latin typeface="Times New Roman" pitchFamily="18" charset="0"/>
                <a:cs typeface="Times New Roman" pitchFamily="18" charset="0"/>
              </a:rPr>
              <a:t>2015 Yılı Turizm Altyapısının Geliştirilmesi Küçük Ölçekli Altyapı Mali Destek Programı (TZKAMU)</a:t>
            </a:r>
            <a:endParaRPr lang="tr-TR" sz="2400" dirty="0">
              <a:latin typeface="Times New Roman" pitchFamily="18" charset="0"/>
              <a:cs typeface="Times New Roman" pitchFamily="18" charset="0"/>
            </a:endParaRPr>
          </a:p>
        </p:txBody>
      </p:sp>
    </p:spTree>
    <p:extLst>
      <p:ext uri="{BB962C8B-B14F-4D97-AF65-F5344CB8AC3E}">
        <p14:creationId xmlns:p14="http://schemas.microsoft.com/office/powerpoint/2010/main" val="33479028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o 4"/>
          <p:cNvGraphicFramePr>
            <a:graphicFrameLocks noGrp="1"/>
          </p:cNvGraphicFramePr>
          <p:nvPr>
            <p:extLst>
              <p:ext uri="{D42A27DB-BD31-4B8C-83A1-F6EECF244321}">
                <p14:modId xmlns:p14="http://schemas.microsoft.com/office/powerpoint/2010/main" val="1600725603"/>
              </p:ext>
            </p:extLst>
          </p:nvPr>
        </p:nvGraphicFramePr>
        <p:xfrm>
          <a:off x="395536" y="1484785"/>
          <a:ext cx="8568953" cy="4980521"/>
        </p:xfrm>
        <a:graphic>
          <a:graphicData uri="http://schemas.openxmlformats.org/drawingml/2006/table">
            <a:tbl>
              <a:tblPr firstRow="1" firstCol="1" bandRow="1">
                <a:tableStyleId>{5C22544A-7EE6-4342-B048-85BDC9FD1C3A}</a:tableStyleId>
              </a:tblPr>
              <a:tblGrid>
                <a:gridCol w="548820"/>
                <a:gridCol w="7352497"/>
                <a:gridCol w="667636"/>
              </a:tblGrid>
              <a:tr h="531492">
                <a:tc>
                  <a:txBody>
                    <a:bodyPr/>
                    <a:lstStyle/>
                    <a:p>
                      <a:pPr algn="ctr">
                        <a:lnSpc>
                          <a:spcPct val="115000"/>
                        </a:lnSpc>
                        <a:spcAft>
                          <a:spcPts val="0"/>
                        </a:spcAft>
                      </a:pPr>
                      <a:r>
                        <a:rPr lang="tr-TR" sz="1800" dirty="0">
                          <a:solidFill>
                            <a:schemeClr val="tx1"/>
                          </a:solidFill>
                          <a:effectLst/>
                          <a:latin typeface="Times New Roman" pitchFamily="18" charset="0"/>
                          <a:cs typeface="Times New Roman" pitchFamily="18" charset="0"/>
                        </a:rPr>
                        <a:t>3</a:t>
                      </a:r>
                      <a:endParaRPr lang="tr-TR" sz="1800" dirty="0">
                        <a:solidFill>
                          <a:schemeClr val="tx1"/>
                        </a:solidFill>
                        <a:effectLst/>
                        <a:latin typeface="Times New Roman" pitchFamily="18" charset="0"/>
                        <a:ea typeface="Calibri"/>
                        <a:cs typeface="Times New Roman" pitchFamily="18" charset="0"/>
                      </a:endParaRPr>
                    </a:p>
                  </a:txBody>
                  <a:tcPr marL="28166" marR="28166" marT="0" marB="0" anchor="ctr">
                    <a:solidFill>
                      <a:schemeClr val="accent1">
                        <a:lumMod val="60000"/>
                        <a:lumOff val="40000"/>
                      </a:schemeClr>
                    </a:solidFill>
                  </a:tcPr>
                </a:tc>
                <a:tc>
                  <a:txBody>
                    <a:bodyPr/>
                    <a:lstStyle/>
                    <a:p>
                      <a:pPr algn="just">
                        <a:lnSpc>
                          <a:spcPct val="115000"/>
                        </a:lnSpc>
                        <a:spcAft>
                          <a:spcPts val="0"/>
                        </a:spcAft>
                      </a:pPr>
                      <a:r>
                        <a:rPr lang="tr-TR" sz="1800" dirty="0">
                          <a:solidFill>
                            <a:schemeClr val="tx1"/>
                          </a:solidFill>
                          <a:effectLst/>
                          <a:latin typeface="Times New Roman" pitchFamily="18" charset="0"/>
                          <a:cs typeface="Times New Roman" pitchFamily="18" charset="0"/>
                        </a:rPr>
                        <a:t>Yöntem</a:t>
                      </a:r>
                      <a:endParaRPr lang="tr-TR" sz="1800" dirty="0">
                        <a:solidFill>
                          <a:schemeClr val="tx1"/>
                        </a:solidFill>
                        <a:effectLst/>
                        <a:latin typeface="Times New Roman" pitchFamily="18" charset="0"/>
                        <a:ea typeface="Calibri"/>
                        <a:cs typeface="Times New Roman" pitchFamily="18" charset="0"/>
                      </a:endParaRPr>
                    </a:p>
                  </a:txBody>
                  <a:tcPr marL="28166" marR="28166" marT="0" marB="0" anchor="ctr">
                    <a:solidFill>
                      <a:schemeClr val="accent1">
                        <a:lumMod val="60000"/>
                        <a:lumOff val="40000"/>
                      </a:schemeClr>
                    </a:solidFill>
                  </a:tcPr>
                </a:tc>
                <a:tc>
                  <a:txBody>
                    <a:bodyPr/>
                    <a:lstStyle/>
                    <a:p>
                      <a:pPr algn="ctr">
                        <a:lnSpc>
                          <a:spcPct val="115000"/>
                        </a:lnSpc>
                        <a:spcAft>
                          <a:spcPts val="0"/>
                        </a:spcAft>
                      </a:pPr>
                      <a:r>
                        <a:rPr lang="tr-TR" sz="1800" dirty="0">
                          <a:solidFill>
                            <a:schemeClr val="tx1"/>
                          </a:solidFill>
                          <a:effectLst/>
                          <a:latin typeface="Times New Roman" pitchFamily="18" charset="0"/>
                          <a:cs typeface="Times New Roman" pitchFamily="18" charset="0"/>
                        </a:rPr>
                        <a:t>20</a:t>
                      </a:r>
                      <a:endParaRPr lang="tr-TR" sz="1800" dirty="0">
                        <a:solidFill>
                          <a:schemeClr val="tx1"/>
                        </a:solidFill>
                        <a:effectLst/>
                        <a:latin typeface="Times New Roman" pitchFamily="18" charset="0"/>
                        <a:ea typeface="Calibri"/>
                        <a:cs typeface="Times New Roman" pitchFamily="18" charset="0"/>
                      </a:endParaRPr>
                    </a:p>
                  </a:txBody>
                  <a:tcPr marL="28166" marR="28166" marT="0" marB="0" anchor="ctr">
                    <a:solidFill>
                      <a:schemeClr val="accent1">
                        <a:lumMod val="60000"/>
                        <a:lumOff val="40000"/>
                      </a:schemeClr>
                    </a:solidFill>
                  </a:tcPr>
                </a:tc>
              </a:tr>
              <a:tr h="1483010">
                <a:tc>
                  <a:txBody>
                    <a:bodyPr/>
                    <a:lstStyle/>
                    <a:p>
                      <a:pPr algn="ctr">
                        <a:lnSpc>
                          <a:spcPct val="115000"/>
                        </a:lnSpc>
                        <a:spcAft>
                          <a:spcPts val="0"/>
                        </a:spcAft>
                      </a:pPr>
                      <a:r>
                        <a:rPr lang="tr-TR" sz="1800" dirty="0">
                          <a:solidFill>
                            <a:schemeClr val="tx1"/>
                          </a:solidFill>
                          <a:effectLst/>
                          <a:latin typeface="Times New Roman" pitchFamily="18" charset="0"/>
                          <a:cs typeface="Times New Roman" pitchFamily="18" charset="0"/>
                        </a:rPr>
                        <a:t>3.1</a:t>
                      </a:r>
                      <a:endParaRPr lang="tr-TR" sz="1800" dirty="0">
                        <a:solidFill>
                          <a:schemeClr val="tx1"/>
                        </a:solidFill>
                        <a:effectLst/>
                        <a:latin typeface="Times New Roman" pitchFamily="18" charset="0"/>
                        <a:ea typeface="Calibri"/>
                        <a:cs typeface="Times New Roman" pitchFamily="18" charset="0"/>
                      </a:endParaRPr>
                    </a:p>
                  </a:txBody>
                  <a:tcPr marL="28166" marR="28166" marT="0" marB="0" anchor="ctr">
                    <a:solidFill>
                      <a:schemeClr val="accent1">
                        <a:lumMod val="60000"/>
                        <a:lumOff val="40000"/>
                      </a:schemeClr>
                    </a:solidFill>
                  </a:tcPr>
                </a:tc>
                <a:tc>
                  <a:txBody>
                    <a:bodyPr/>
                    <a:lstStyle/>
                    <a:p>
                      <a:pPr algn="just">
                        <a:lnSpc>
                          <a:spcPct val="115000"/>
                        </a:lnSpc>
                        <a:spcAft>
                          <a:spcPts val="0"/>
                        </a:spcAft>
                      </a:pPr>
                      <a:r>
                        <a:rPr lang="tr-TR" sz="1800" dirty="0">
                          <a:effectLst/>
                          <a:latin typeface="Times New Roman" pitchFamily="18" charset="0"/>
                          <a:cs typeface="Times New Roman" pitchFamily="18" charset="0"/>
                        </a:rPr>
                        <a:t>Önerilen faaliyetler uygun mu, uygulanabilir mi? Faaliyetler, hedeflerle ve beklenen sonuçlarla uyumlu mu? (Proje konusu ve faaliyetlerin, bir saha çalışmasına, fizibiliteye veya analize dayanıyor olması da değerlendirmede ilave olarak dikkate alınacaktır.)</a:t>
                      </a:r>
                      <a:endParaRPr lang="tr-TR" sz="1800" dirty="0">
                        <a:effectLst/>
                        <a:latin typeface="Times New Roman" pitchFamily="18" charset="0"/>
                        <a:ea typeface="Calibri"/>
                        <a:cs typeface="Times New Roman" pitchFamily="18" charset="0"/>
                      </a:endParaRPr>
                    </a:p>
                  </a:txBody>
                  <a:tcPr marL="28166" marR="28166" marT="0" marB="0" anchor="ctr"/>
                </a:tc>
                <a:tc>
                  <a:txBody>
                    <a:bodyPr/>
                    <a:lstStyle/>
                    <a:p>
                      <a:pPr algn="ctr">
                        <a:lnSpc>
                          <a:spcPct val="115000"/>
                        </a:lnSpc>
                        <a:spcAft>
                          <a:spcPts val="0"/>
                        </a:spcAft>
                      </a:pPr>
                      <a:r>
                        <a:rPr lang="tr-TR" sz="1800">
                          <a:effectLst/>
                          <a:latin typeface="Times New Roman" pitchFamily="18" charset="0"/>
                          <a:cs typeface="Times New Roman" pitchFamily="18" charset="0"/>
                        </a:rPr>
                        <a:t>5</a:t>
                      </a:r>
                      <a:endParaRPr lang="tr-TR" sz="1800">
                        <a:effectLst/>
                        <a:latin typeface="Times New Roman" pitchFamily="18" charset="0"/>
                        <a:ea typeface="Calibri"/>
                        <a:cs typeface="Times New Roman" pitchFamily="18" charset="0"/>
                      </a:endParaRPr>
                    </a:p>
                  </a:txBody>
                  <a:tcPr marL="28166" marR="28166" marT="0" marB="0" anchor="ctr"/>
                </a:tc>
              </a:tr>
              <a:tr h="741504">
                <a:tc>
                  <a:txBody>
                    <a:bodyPr/>
                    <a:lstStyle/>
                    <a:p>
                      <a:pPr algn="ctr">
                        <a:lnSpc>
                          <a:spcPct val="115000"/>
                        </a:lnSpc>
                        <a:spcAft>
                          <a:spcPts val="0"/>
                        </a:spcAft>
                      </a:pPr>
                      <a:r>
                        <a:rPr lang="tr-TR" sz="1800" dirty="0">
                          <a:solidFill>
                            <a:schemeClr val="tx1"/>
                          </a:solidFill>
                          <a:effectLst/>
                          <a:latin typeface="Times New Roman" pitchFamily="18" charset="0"/>
                          <a:cs typeface="Times New Roman" pitchFamily="18" charset="0"/>
                        </a:rPr>
                        <a:t>3.2</a:t>
                      </a:r>
                      <a:endParaRPr lang="tr-TR" sz="1800" dirty="0">
                        <a:solidFill>
                          <a:schemeClr val="tx1"/>
                        </a:solidFill>
                        <a:effectLst/>
                        <a:latin typeface="Times New Roman" pitchFamily="18" charset="0"/>
                        <a:ea typeface="Calibri"/>
                        <a:cs typeface="Times New Roman" pitchFamily="18" charset="0"/>
                      </a:endParaRPr>
                    </a:p>
                  </a:txBody>
                  <a:tcPr marL="28166" marR="28166" marT="0" marB="0" anchor="ctr">
                    <a:solidFill>
                      <a:schemeClr val="accent1">
                        <a:lumMod val="60000"/>
                        <a:lumOff val="40000"/>
                      </a:schemeClr>
                    </a:solidFill>
                  </a:tcPr>
                </a:tc>
                <a:tc>
                  <a:txBody>
                    <a:bodyPr/>
                    <a:lstStyle/>
                    <a:p>
                      <a:pPr algn="just">
                        <a:lnSpc>
                          <a:spcPct val="115000"/>
                        </a:lnSpc>
                        <a:spcAft>
                          <a:spcPts val="0"/>
                        </a:spcAft>
                      </a:pPr>
                      <a:r>
                        <a:rPr lang="tr-TR" sz="1800" dirty="0">
                          <a:effectLst/>
                          <a:latin typeface="Times New Roman" pitchFamily="18" charset="0"/>
                          <a:cs typeface="Times New Roman" pitchFamily="18" charset="0"/>
                        </a:rPr>
                        <a:t>Faaliyet planı açık ve uygulanabilir nitelikte mi? Proje faaliyetlerinde rol alan kesimlerin rolleri ve projeye katkıları açıkça ifade edilmiş mi?</a:t>
                      </a:r>
                      <a:endParaRPr lang="tr-TR" sz="1800" dirty="0">
                        <a:effectLst/>
                        <a:latin typeface="Times New Roman" pitchFamily="18" charset="0"/>
                        <a:ea typeface="Calibri"/>
                        <a:cs typeface="Times New Roman" pitchFamily="18" charset="0"/>
                      </a:endParaRPr>
                    </a:p>
                  </a:txBody>
                  <a:tcPr marL="28166" marR="28166" marT="0" marB="0" anchor="ctr"/>
                </a:tc>
                <a:tc>
                  <a:txBody>
                    <a:bodyPr/>
                    <a:lstStyle/>
                    <a:p>
                      <a:pPr algn="ctr">
                        <a:lnSpc>
                          <a:spcPct val="115000"/>
                        </a:lnSpc>
                        <a:spcAft>
                          <a:spcPts val="0"/>
                        </a:spcAft>
                      </a:pPr>
                      <a:r>
                        <a:rPr lang="tr-TR" sz="1800" dirty="0">
                          <a:effectLst/>
                          <a:latin typeface="Times New Roman" pitchFamily="18" charset="0"/>
                          <a:cs typeface="Times New Roman" pitchFamily="18" charset="0"/>
                        </a:rPr>
                        <a:t>5</a:t>
                      </a:r>
                      <a:endParaRPr lang="tr-TR" sz="1800" dirty="0">
                        <a:effectLst/>
                        <a:latin typeface="Times New Roman" pitchFamily="18" charset="0"/>
                        <a:ea typeface="Calibri"/>
                        <a:cs typeface="Times New Roman" pitchFamily="18" charset="0"/>
                      </a:endParaRPr>
                    </a:p>
                  </a:txBody>
                  <a:tcPr marL="28166" marR="28166" marT="0" marB="0" anchor="ctr"/>
                </a:tc>
              </a:tr>
              <a:tr h="1112258">
                <a:tc>
                  <a:txBody>
                    <a:bodyPr/>
                    <a:lstStyle/>
                    <a:p>
                      <a:pPr algn="ctr">
                        <a:lnSpc>
                          <a:spcPct val="115000"/>
                        </a:lnSpc>
                        <a:spcAft>
                          <a:spcPts val="0"/>
                        </a:spcAft>
                      </a:pPr>
                      <a:r>
                        <a:rPr lang="tr-TR" sz="1800" dirty="0">
                          <a:solidFill>
                            <a:schemeClr val="tx1"/>
                          </a:solidFill>
                          <a:effectLst/>
                          <a:latin typeface="Times New Roman" pitchFamily="18" charset="0"/>
                          <a:cs typeface="Times New Roman" pitchFamily="18" charset="0"/>
                        </a:rPr>
                        <a:t>3.3</a:t>
                      </a:r>
                      <a:endParaRPr lang="tr-TR" sz="1800" dirty="0">
                        <a:solidFill>
                          <a:schemeClr val="tx1"/>
                        </a:solidFill>
                        <a:effectLst/>
                        <a:latin typeface="Times New Roman" pitchFamily="18" charset="0"/>
                        <a:ea typeface="Calibri"/>
                        <a:cs typeface="Times New Roman" pitchFamily="18" charset="0"/>
                      </a:endParaRPr>
                    </a:p>
                  </a:txBody>
                  <a:tcPr marL="28166" marR="28166" marT="0" marB="0" anchor="ctr">
                    <a:solidFill>
                      <a:schemeClr val="accent1">
                        <a:lumMod val="60000"/>
                        <a:lumOff val="40000"/>
                      </a:schemeClr>
                    </a:solidFill>
                  </a:tcPr>
                </a:tc>
                <a:tc>
                  <a:txBody>
                    <a:bodyPr/>
                    <a:lstStyle/>
                    <a:p>
                      <a:pPr algn="just">
                        <a:lnSpc>
                          <a:spcPct val="115000"/>
                        </a:lnSpc>
                        <a:spcAft>
                          <a:spcPts val="0"/>
                        </a:spcAft>
                      </a:pPr>
                      <a:r>
                        <a:rPr lang="tr-TR" sz="1800" dirty="0">
                          <a:effectLst/>
                          <a:latin typeface="Times New Roman" pitchFamily="18" charset="0"/>
                          <a:cs typeface="Times New Roman" pitchFamily="18" charset="0"/>
                        </a:rPr>
                        <a:t>Projenin genel tasarımı ne kadar tutarlı? (Proje faaliyetleri ve yöntemi uyumlu mu? Beklenen sonuçlara ulaşılabilmesi için belirlenen faaliyet ve yöntemler yeterli mi?)</a:t>
                      </a:r>
                      <a:endParaRPr lang="tr-TR" sz="1800" dirty="0">
                        <a:effectLst/>
                        <a:latin typeface="Times New Roman" pitchFamily="18" charset="0"/>
                        <a:ea typeface="Calibri"/>
                        <a:cs typeface="Times New Roman" pitchFamily="18" charset="0"/>
                      </a:endParaRPr>
                    </a:p>
                  </a:txBody>
                  <a:tcPr marL="28166" marR="28166" marT="0" marB="0" anchor="ctr"/>
                </a:tc>
                <a:tc>
                  <a:txBody>
                    <a:bodyPr/>
                    <a:lstStyle/>
                    <a:p>
                      <a:pPr algn="ctr">
                        <a:lnSpc>
                          <a:spcPct val="115000"/>
                        </a:lnSpc>
                        <a:spcAft>
                          <a:spcPts val="0"/>
                        </a:spcAft>
                      </a:pPr>
                      <a:r>
                        <a:rPr lang="tr-TR" sz="1800" dirty="0">
                          <a:effectLst/>
                          <a:latin typeface="Times New Roman" pitchFamily="18" charset="0"/>
                          <a:cs typeface="Times New Roman" pitchFamily="18" charset="0"/>
                        </a:rPr>
                        <a:t>5</a:t>
                      </a:r>
                      <a:endParaRPr lang="tr-TR" sz="1800" dirty="0">
                        <a:effectLst/>
                        <a:latin typeface="Times New Roman" pitchFamily="18" charset="0"/>
                        <a:ea typeface="Calibri"/>
                        <a:cs typeface="Times New Roman" pitchFamily="18" charset="0"/>
                      </a:endParaRPr>
                    </a:p>
                  </a:txBody>
                  <a:tcPr marL="28166" marR="28166" marT="0" marB="0" anchor="ctr"/>
                </a:tc>
              </a:tr>
              <a:tr h="741504">
                <a:tc>
                  <a:txBody>
                    <a:bodyPr/>
                    <a:lstStyle/>
                    <a:p>
                      <a:pPr algn="ctr">
                        <a:lnSpc>
                          <a:spcPct val="115000"/>
                        </a:lnSpc>
                        <a:spcAft>
                          <a:spcPts val="0"/>
                        </a:spcAft>
                      </a:pPr>
                      <a:r>
                        <a:rPr lang="tr-TR" sz="1800" dirty="0">
                          <a:solidFill>
                            <a:schemeClr val="tx1"/>
                          </a:solidFill>
                          <a:effectLst/>
                          <a:latin typeface="Times New Roman" pitchFamily="18" charset="0"/>
                          <a:cs typeface="Times New Roman" pitchFamily="18" charset="0"/>
                        </a:rPr>
                        <a:t>3.4</a:t>
                      </a:r>
                      <a:endParaRPr lang="tr-TR" sz="1800" dirty="0">
                        <a:solidFill>
                          <a:schemeClr val="tx1"/>
                        </a:solidFill>
                        <a:effectLst/>
                        <a:latin typeface="Times New Roman" pitchFamily="18" charset="0"/>
                        <a:ea typeface="Calibri"/>
                        <a:cs typeface="Times New Roman" pitchFamily="18" charset="0"/>
                      </a:endParaRPr>
                    </a:p>
                  </a:txBody>
                  <a:tcPr marL="28166" marR="28166" marT="0" marB="0" anchor="ctr">
                    <a:solidFill>
                      <a:schemeClr val="accent1">
                        <a:lumMod val="60000"/>
                        <a:lumOff val="40000"/>
                      </a:schemeClr>
                    </a:solidFill>
                  </a:tcPr>
                </a:tc>
                <a:tc>
                  <a:txBody>
                    <a:bodyPr/>
                    <a:lstStyle/>
                    <a:p>
                      <a:pPr algn="just">
                        <a:lnSpc>
                          <a:spcPct val="115000"/>
                        </a:lnSpc>
                        <a:spcAft>
                          <a:spcPts val="0"/>
                        </a:spcAft>
                      </a:pPr>
                      <a:r>
                        <a:rPr lang="tr-TR" sz="1800" dirty="0">
                          <a:effectLst/>
                          <a:latin typeface="Times New Roman" pitchFamily="18" charset="0"/>
                          <a:cs typeface="Times New Roman" pitchFamily="18" charset="0"/>
                        </a:rPr>
                        <a:t>Teklifte, projenin sonucuna yönelik objektif olarak doğrulanabilir göstergeler yer alıyor mu, tutarlı mı, gerçekçi mi? </a:t>
                      </a:r>
                      <a:endParaRPr lang="tr-TR" sz="1800" dirty="0">
                        <a:effectLst/>
                        <a:latin typeface="Times New Roman" pitchFamily="18" charset="0"/>
                        <a:ea typeface="Calibri"/>
                        <a:cs typeface="Times New Roman" pitchFamily="18" charset="0"/>
                      </a:endParaRPr>
                    </a:p>
                  </a:txBody>
                  <a:tcPr marL="28166" marR="28166" marT="0" marB="0" anchor="ctr"/>
                </a:tc>
                <a:tc>
                  <a:txBody>
                    <a:bodyPr/>
                    <a:lstStyle/>
                    <a:p>
                      <a:pPr algn="ctr">
                        <a:lnSpc>
                          <a:spcPct val="115000"/>
                        </a:lnSpc>
                        <a:spcAft>
                          <a:spcPts val="0"/>
                        </a:spcAft>
                      </a:pPr>
                      <a:r>
                        <a:rPr lang="tr-TR" sz="1800" dirty="0">
                          <a:effectLst/>
                          <a:latin typeface="Times New Roman" pitchFamily="18" charset="0"/>
                          <a:cs typeface="Times New Roman" pitchFamily="18" charset="0"/>
                        </a:rPr>
                        <a:t>3</a:t>
                      </a:r>
                      <a:endParaRPr lang="tr-TR" sz="1800" dirty="0">
                        <a:effectLst/>
                        <a:latin typeface="Times New Roman" pitchFamily="18" charset="0"/>
                        <a:ea typeface="Calibri"/>
                        <a:cs typeface="Times New Roman" pitchFamily="18" charset="0"/>
                      </a:endParaRPr>
                    </a:p>
                  </a:txBody>
                  <a:tcPr marL="28166" marR="28166" marT="0" marB="0" anchor="ctr"/>
                </a:tc>
              </a:tr>
              <a:tr h="370753">
                <a:tc>
                  <a:txBody>
                    <a:bodyPr/>
                    <a:lstStyle/>
                    <a:p>
                      <a:pPr algn="ctr">
                        <a:lnSpc>
                          <a:spcPct val="115000"/>
                        </a:lnSpc>
                        <a:spcAft>
                          <a:spcPts val="0"/>
                        </a:spcAft>
                      </a:pPr>
                      <a:r>
                        <a:rPr lang="tr-TR" sz="1800" dirty="0">
                          <a:solidFill>
                            <a:schemeClr val="tx1"/>
                          </a:solidFill>
                          <a:effectLst/>
                          <a:latin typeface="Times New Roman" pitchFamily="18" charset="0"/>
                          <a:cs typeface="Times New Roman" pitchFamily="18" charset="0"/>
                        </a:rPr>
                        <a:t>3.5</a:t>
                      </a:r>
                      <a:endParaRPr lang="tr-TR" sz="1800" dirty="0">
                        <a:solidFill>
                          <a:schemeClr val="tx1"/>
                        </a:solidFill>
                        <a:effectLst/>
                        <a:latin typeface="Times New Roman" pitchFamily="18" charset="0"/>
                        <a:ea typeface="Calibri"/>
                        <a:cs typeface="Times New Roman" pitchFamily="18" charset="0"/>
                      </a:endParaRPr>
                    </a:p>
                  </a:txBody>
                  <a:tcPr marL="28166" marR="28166" marT="0" marB="0" anchor="ctr">
                    <a:solidFill>
                      <a:schemeClr val="accent1">
                        <a:lumMod val="60000"/>
                        <a:lumOff val="40000"/>
                      </a:schemeClr>
                    </a:solidFill>
                  </a:tcPr>
                </a:tc>
                <a:tc>
                  <a:txBody>
                    <a:bodyPr/>
                    <a:lstStyle/>
                    <a:p>
                      <a:pPr algn="just">
                        <a:lnSpc>
                          <a:spcPct val="115000"/>
                        </a:lnSpc>
                        <a:spcAft>
                          <a:spcPts val="0"/>
                        </a:spcAft>
                      </a:pPr>
                      <a:r>
                        <a:rPr lang="tr-TR" sz="1800">
                          <a:effectLst/>
                          <a:latin typeface="Times New Roman" pitchFamily="18" charset="0"/>
                          <a:cs typeface="Times New Roman" pitchFamily="18" charset="0"/>
                        </a:rPr>
                        <a:t>Projede, devlet desteğine ve görünürlüğüne yeterli önem verilmiş mi?</a:t>
                      </a:r>
                      <a:endParaRPr lang="tr-TR" sz="1800">
                        <a:effectLst/>
                        <a:latin typeface="Times New Roman" pitchFamily="18" charset="0"/>
                        <a:ea typeface="Calibri"/>
                        <a:cs typeface="Times New Roman" pitchFamily="18" charset="0"/>
                      </a:endParaRPr>
                    </a:p>
                  </a:txBody>
                  <a:tcPr marL="28166" marR="28166" marT="0" marB="0" anchor="ctr"/>
                </a:tc>
                <a:tc>
                  <a:txBody>
                    <a:bodyPr/>
                    <a:lstStyle/>
                    <a:p>
                      <a:pPr algn="ctr">
                        <a:lnSpc>
                          <a:spcPct val="115000"/>
                        </a:lnSpc>
                        <a:spcAft>
                          <a:spcPts val="0"/>
                        </a:spcAft>
                      </a:pPr>
                      <a:r>
                        <a:rPr lang="tr-TR" sz="1800" dirty="0">
                          <a:effectLst/>
                          <a:latin typeface="Times New Roman" pitchFamily="18" charset="0"/>
                          <a:cs typeface="Times New Roman" pitchFamily="18" charset="0"/>
                        </a:rPr>
                        <a:t>2</a:t>
                      </a:r>
                      <a:endParaRPr lang="tr-TR" sz="1800" dirty="0">
                        <a:effectLst/>
                        <a:latin typeface="Times New Roman" pitchFamily="18" charset="0"/>
                        <a:ea typeface="Calibri"/>
                        <a:cs typeface="Times New Roman" pitchFamily="18" charset="0"/>
                      </a:endParaRPr>
                    </a:p>
                  </a:txBody>
                  <a:tcPr marL="28166" marR="28166" marT="0" marB="0" anchor="ctr"/>
                </a:tc>
              </a:tr>
            </a:tbl>
          </a:graphicData>
        </a:graphic>
      </p:graphicFrame>
      <p:sp>
        <p:nvSpPr>
          <p:cNvPr id="6" name="Dikdörtgen 5"/>
          <p:cNvSpPr/>
          <p:nvPr/>
        </p:nvSpPr>
        <p:spPr>
          <a:xfrm>
            <a:off x="395536" y="917994"/>
            <a:ext cx="2808312" cy="350765"/>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smtClean="0">
                <a:solidFill>
                  <a:schemeClr val="tx1"/>
                </a:solidFill>
                <a:latin typeface="Times New Roman" pitchFamily="18" charset="0"/>
                <a:cs typeface="Times New Roman" pitchFamily="18" charset="0"/>
              </a:rPr>
              <a:t>Değerlendirme Tablosu</a:t>
            </a:r>
            <a:endParaRPr lang="tr-TR" sz="2000" b="1" dirty="0">
              <a:solidFill>
                <a:schemeClr val="tx1"/>
              </a:solidFill>
              <a:latin typeface="Times New Roman" pitchFamily="18" charset="0"/>
              <a:cs typeface="Times New Roman" pitchFamily="18" charset="0"/>
            </a:endParaRPr>
          </a:p>
        </p:txBody>
      </p:sp>
      <p:sp>
        <p:nvSpPr>
          <p:cNvPr id="7" name="Başlık 1"/>
          <p:cNvSpPr>
            <a:spLocks noGrp="1"/>
          </p:cNvSpPr>
          <p:nvPr>
            <p:ph type="title"/>
          </p:nvPr>
        </p:nvSpPr>
        <p:spPr>
          <a:xfrm>
            <a:off x="1043608" y="-1"/>
            <a:ext cx="7344816" cy="692697"/>
          </a:xfrm>
        </p:spPr>
        <p:txBody>
          <a:bodyPr>
            <a:normAutofit fontScale="90000"/>
          </a:bodyPr>
          <a:lstStyle/>
          <a:p>
            <a:pPr algn="ctr"/>
            <a:r>
              <a:rPr lang="tr-TR" sz="2400" b="1" dirty="0" smtClean="0">
                <a:solidFill>
                  <a:schemeClr val="bg1"/>
                </a:solidFill>
                <a:latin typeface="Times New Roman" pitchFamily="18" charset="0"/>
                <a:cs typeface="Times New Roman" pitchFamily="18" charset="0"/>
              </a:rPr>
              <a:t>2015 Yılı Turizm Altyapısının Geliştirilmesi Küçük Ölçekli Altyapı Mali Destek Programı (TZKAMU)</a:t>
            </a:r>
            <a:endParaRPr lang="tr-TR" sz="2400" dirty="0">
              <a:latin typeface="Times New Roman" pitchFamily="18" charset="0"/>
              <a:cs typeface="Times New Roman" pitchFamily="18" charset="0"/>
            </a:endParaRPr>
          </a:p>
        </p:txBody>
      </p:sp>
    </p:spTree>
    <p:extLst>
      <p:ext uri="{BB962C8B-B14F-4D97-AF65-F5344CB8AC3E}">
        <p14:creationId xmlns:p14="http://schemas.microsoft.com/office/powerpoint/2010/main" val="41853110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608" y="-1"/>
            <a:ext cx="7344816" cy="692697"/>
          </a:xfrm>
        </p:spPr>
        <p:txBody>
          <a:bodyPr>
            <a:normAutofit fontScale="90000"/>
          </a:bodyPr>
          <a:lstStyle/>
          <a:p>
            <a:pPr algn="ctr"/>
            <a:r>
              <a:rPr lang="tr-TR" sz="2400" b="1" dirty="0" smtClean="0">
                <a:solidFill>
                  <a:schemeClr val="bg1"/>
                </a:solidFill>
                <a:latin typeface="Times New Roman" pitchFamily="18" charset="0"/>
                <a:cs typeface="Times New Roman" pitchFamily="18" charset="0"/>
              </a:rPr>
              <a:t>2015 Yılı Turizm Altyapısının Geliştirilmesi Küçük Ölçekli Altyapı Mali Destek Programı (TZKAMU)</a:t>
            </a:r>
            <a:endParaRPr lang="tr-TR" sz="2400" dirty="0">
              <a:latin typeface="Times New Roman" pitchFamily="18" charset="0"/>
              <a:cs typeface="Times New Roman" pitchFamily="18" charset="0"/>
            </a:endParaRPr>
          </a:p>
        </p:txBody>
      </p:sp>
      <p:sp>
        <p:nvSpPr>
          <p:cNvPr id="3" name="Metin Yer Tutucusu 2"/>
          <p:cNvSpPr>
            <a:spLocks noGrp="1"/>
          </p:cNvSpPr>
          <p:nvPr>
            <p:ph type="body" sz="half" idx="1"/>
          </p:nvPr>
        </p:nvSpPr>
        <p:spPr>
          <a:xfrm>
            <a:off x="323528" y="908720"/>
            <a:ext cx="8640960" cy="5688632"/>
          </a:xfrm>
        </p:spPr>
        <p:txBody>
          <a:bodyPr/>
          <a:lstStyle/>
          <a:p>
            <a:pPr marL="0" lvl="0" indent="0" algn="r">
              <a:spcBef>
                <a:spcPts val="0"/>
              </a:spcBef>
              <a:buClrTx/>
              <a:buNone/>
            </a:pPr>
            <a:r>
              <a:rPr lang="tr-TR" sz="2000" b="1" dirty="0" smtClean="0">
                <a:solidFill>
                  <a:schemeClr val="tx1"/>
                </a:solidFill>
                <a:latin typeface="Times New Roman" pitchFamily="18" charset="0"/>
                <a:cs typeface="Times New Roman" pitchFamily="18" charset="0"/>
              </a:rPr>
              <a:t>2015 YILI TURİZM </a:t>
            </a:r>
          </a:p>
          <a:p>
            <a:pPr marL="0" lvl="0" indent="0" algn="r">
              <a:spcBef>
                <a:spcPts val="0"/>
              </a:spcBef>
              <a:buClrTx/>
              <a:buNone/>
            </a:pPr>
            <a:r>
              <a:rPr lang="tr-TR" sz="2000" b="1" dirty="0" smtClean="0">
                <a:solidFill>
                  <a:schemeClr val="tx1"/>
                </a:solidFill>
                <a:latin typeface="Times New Roman" pitchFamily="18" charset="0"/>
                <a:cs typeface="Times New Roman" pitchFamily="18" charset="0"/>
              </a:rPr>
              <a:t>ALTYAPISININ GELİŞTİRİLMESİ</a:t>
            </a:r>
          </a:p>
          <a:p>
            <a:pPr marL="0" lvl="0" indent="0" algn="r">
              <a:spcBef>
                <a:spcPts val="0"/>
              </a:spcBef>
              <a:buClrTx/>
              <a:buNone/>
            </a:pPr>
            <a:r>
              <a:rPr lang="tr-TR" sz="2000" b="1" dirty="0" smtClean="0">
                <a:solidFill>
                  <a:schemeClr val="tx1"/>
                </a:solidFill>
                <a:latin typeface="Times New Roman" pitchFamily="18" charset="0"/>
                <a:cs typeface="Times New Roman" pitchFamily="18" charset="0"/>
              </a:rPr>
              <a:t>“KÜÇÜK ÖLÇEKLİ ALTYAPI” </a:t>
            </a:r>
          </a:p>
          <a:p>
            <a:pPr marL="0" lvl="0" indent="0" algn="r">
              <a:spcBef>
                <a:spcPts val="0"/>
              </a:spcBef>
              <a:buClrTx/>
              <a:buNone/>
            </a:pPr>
            <a:r>
              <a:rPr lang="tr-TR" sz="2000" b="1" dirty="0" smtClean="0">
                <a:solidFill>
                  <a:schemeClr val="tx1"/>
                </a:solidFill>
                <a:latin typeface="Times New Roman" pitchFamily="18" charset="0"/>
                <a:cs typeface="Times New Roman" pitchFamily="18" charset="0"/>
              </a:rPr>
              <a:t>Mali Destek Programı</a:t>
            </a:r>
          </a:p>
          <a:p>
            <a:pPr marL="0" indent="0">
              <a:buNone/>
            </a:pPr>
            <a:r>
              <a:rPr lang="tr-TR" b="1" dirty="0" smtClean="0"/>
              <a:t>					           </a:t>
            </a:r>
          </a:p>
          <a:p>
            <a:pPr marL="0" indent="0" algn="ctr" fontAlgn="base">
              <a:lnSpc>
                <a:spcPct val="150000"/>
              </a:lnSpc>
              <a:spcAft>
                <a:spcPts val="0"/>
              </a:spcAft>
              <a:buNone/>
            </a:pPr>
            <a:r>
              <a:rPr lang="tr-TR" b="1" dirty="0"/>
              <a:t> </a:t>
            </a:r>
            <a:r>
              <a:rPr lang="tr-TR" b="1" dirty="0" smtClean="0"/>
              <a:t>                                                                                                </a:t>
            </a:r>
            <a:r>
              <a:rPr lang="tr-TR" b="1" dirty="0" smtClean="0">
                <a:latin typeface="Times New Roman"/>
                <a:ea typeface="Times New Roman"/>
                <a:cs typeface="Times New Roman"/>
              </a:rPr>
              <a:t>Referans </a:t>
            </a:r>
            <a:r>
              <a:rPr lang="tr-TR" b="1" dirty="0">
                <a:latin typeface="Times New Roman"/>
                <a:ea typeface="Times New Roman"/>
                <a:cs typeface="Times New Roman"/>
              </a:rPr>
              <a:t>No: </a:t>
            </a:r>
            <a:r>
              <a:rPr lang="tr-TR" b="1" dirty="0" smtClean="0">
                <a:latin typeface="Times New Roman"/>
                <a:ea typeface="Times New Roman"/>
                <a:cs typeface="Times New Roman"/>
              </a:rPr>
              <a:t>TR63-15-TZKAMU</a:t>
            </a:r>
            <a:endParaRPr lang="tr-TR" sz="1600" dirty="0">
              <a:ea typeface="Calibri"/>
              <a:cs typeface="Times New Roman"/>
            </a:endParaRPr>
          </a:p>
          <a:p>
            <a:pPr marL="0" indent="0">
              <a:buNone/>
            </a:pPr>
            <a:endParaRPr lang="tr-TR" b="1" dirty="0">
              <a:latin typeface="Times New Roman" pitchFamily="18" charset="0"/>
              <a:cs typeface="Times New Roman" pitchFamily="18" charset="0"/>
            </a:endParaRPr>
          </a:p>
          <a:p>
            <a:endParaRPr lang="tr-TR" dirty="0">
              <a:solidFill>
                <a:schemeClr val="tx1"/>
              </a:solidFill>
              <a:latin typeface="Times New Roman" pitchFamily="18" charset="0"/>
              <a:cs typeface="Times New Roman" pitchFamily="18" charset="0"/>
            </a:endParaRPr>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908720"/>
            <a:ext cx="3816424" cy="518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21516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o 4"/>
          <p:cNvGraphicFramePr>
            <a:graphicFrameLocks noGrp="1"/>
          </p:cNvGraphicFramePr>
          <p:nvPr>
            <p:extLst>
              <p:ext uri="{D42A27DB-BD31-4B8C-83A1-F6EECF244321}">
                <p14:modId xmlns:p14="http://schemas.microsoft.com/office/powerpoint/2010/main" val="2729545044"/>
              </p:ext>
            </p:extLst>
          </p:nvPr>
        </p:nvGraphicFramePr>
        <p:xfrm>
          <a:off x="403742" y="1628801"/>
          <a:ext cx="8632754" cy="4608510"/>
        </p:xfrm>
        <a:graphic>
          <a:graphicData uri="http://schemas.openxmlformats.org/drawingml/2006/table">
            <a:tbl>
              <a:tblPr firstRow="1" firstCol="1" bandRow="1">
                <a:tableStyleId>{5C22544A-7EE6-4342-B048-85BDC9FD1C3A}</a:tableStyleId>
              </a:tblPr>
              <a:tblGrid>
                <a:gridCol w="552906"/>
                <a:gridCol w="7559398"/>
                <a:gridCol w="520450"/>
              </a:tblGrid>
              <a:tr h="460851">
                <a:tc>
                  <a:txBody>
                    <a:bodyPr/>
                    <a:lstStyle/>
                    <a:p>
                      <a:pPr algn="ctr">
                        <a:lnSpc>
                          <a:spcPct val="115000"/>
                        </a:lnSpc>
                        <a:spcAft>
                          <a:spcPts val="0"/>
                        </a:spcAft>
                      </a:pPr>
                      <a:r>
                        <a:rPr lang="tr-TR" sz="1800" dirty="0">
                          <a:solidFill>
                            <a:schemeClr val="tx1"/>
                          </a:solidFill>
                          <a:effectLst/>
                          <a:latin typeface="Times New Roman" pitchFamily="18" charset="0"/>
                          <a:cs typeface="Times New Roman" pitchFamily="18" charset="0"/>
                        </a:rPr>
                        <a:t>4</a:t>
                      </a:r>
                      <a:endParaRPr lang="tr-TR" sz="1800" dirty="0">
                        <a:solidFill>
                          <a:schemeClr val="tx1"/>
                        </a:solidFill>
                        <a:effectLst/>
                        <a:latin typeface="Times New Roman" pitchFamily="18" charset="0"/>
                        <a:ea typeface="Calibri"/>
                        <a:cs typeface="Times New Roman" pitchFamily="18" charset="0"/>
                      </a:endParaRPr>
                    </a:p>
                  </a:txBody>
                  <a:tcPr marL="28166" marR="28166" marT="0" marB="0" anchor="ctr">
                    <a:solidFill>
                      <a:schemeClr val="accent1">
                        <a:lumMod val="60000"/>
                        <a:lumOff val="40000"/>
                      </a:schemeClr>
                    </a:solidFill>
                  </a:tcPr>
                </a:tc>
                <a:tc>
                  <a:txBody>
                    <a:bodyPr/>
                    <a:lstStyle/>
                    <a:p>
                      <a:pPr algn="just">
                        <a:lnSpc>
                          <a:spcPct val="115000"/>
                        </a:lnSpc>
                        <a:spcAft>
                          <a:spcPts val="0"/>
                        </a:spcAft>
                      </a:pPr>
                      <a:r>
                        <a:rPr lang="tr-TR" sz="1800" dirty="0">
                          <a:solidFill>
                            <a:schemeClr val="tx1"/>
                          </a:solidFill>
                          <a:effectLst/>
                          <a:latin typeface="Times New Roman" pitchFamily="18" charset="0"/>
                          <a:cs typeface="Times New Roman" pitchFamily="18" charset="0"/>
                        </a:rPr>
                        <a:t>Sürdürülebilirlik</a:t>
                      </a:r>
                      <a:endParaRPr lang="tr-TR" sz="1800" dirty="0">
                        <a:solidFill>
                          <a:schemeClr val="tx1"/>
                        </a:solidFill>
                        <a:effectLst/>
                        <a:latin typeface="Times New Roman" pitchFamily="18" charset="0"/>
                        <a:ea typeface="Calibri"/>
                        <a:cs typeface="Times New Roman" pitchFamily="18" charset="0"/>
                      </a:endParaRPr>
                    </a:p>
                  </a:txBody>
                  <a:tcPr marL="28166" marR="28166" marT="0" marB="0" anchor="ctr">
                    <a:solidFill>
                      <a:schemeClr val="accent1">
                        <a:lumMod val="60000"/>
                        <a:lumOff val="40000"/>
                      </a:schemeClr>
                    </a:solidFill>
                  </a:tcPr>
                </a:tc>
                <a:tc>
                  <a:txBody>
                    <a:bodyPr/>
                    <a:lstStyle/>
                    <a:p>
                      <a:pPr algn="ctr">
                        <a:lnSpc>
                          <a:spcPct val="115000"/>
                        </a:lnSpc>
                        <a:spcAft>
                          <a:spcPts val="0"/>
                        </a:spcAft>
                      </a:pPr>
                      <a:r>
                        <a:rPr lang="tr-TR" sz="1800" dirty="0">
                          <a:solidFill>
                            <a:schemeClr val="tx1"/>
                          </a:solidFill>
                          <a:effectLst/>
                          <a:latin typeface="Times New Roman" pitchFamily="18" charset="0"/>
                          <a:cs typeface="Times New Roman" pitchFamily="18" charset="0"/>
                        </a:rPr>
                        <a:t>15</a:t>
                      </a:r>
                      <a:endParaRPr lang="tr-TR" sz="1800" dirty="0">
                        <a:solidFill>
                          <a:schemeClr val="tx1"/>
                        </a:solidFill>
                        <a:effectLst/>
                        <a:latin typeface="Times New Roman" pitchFamily="18" charset="0"/>
                        <a:ea typeface="Calibri"/>
                        <a:cs typeface="Times New Roman" pitchFamily="18" charset="0"/>
                      </a:endParaRPr>
                    </a:p>
                  </a:txBody>
                  <a:tcPr marL="28166" marR="28166" marT="0" marB="0" anchor="ctr">
                    <a:solidFill>
                      <a:schemeClr val="accent1">
                        <a:lumMod val="60000"/>
                        <a:lumOff val="40000"/>
                      </a:schemeClr>
                    </a:solidFill>
                  </a:tcPr>
                </a:tc>
              </a:tr>
              <a:tr h="1382553">
                <a:tc>
                  <a:txBody>
                    <a:bodyPr/>
                    <a:lstStyle/>
                    <a:p>
                      <a:pPr algn="ctr">
                        <a:lnSpc>
                          <a:spcPct val="115000"/>
                        </a:lnSpc>
                        <a:spcAft>
                          <a:spcPts val="0"/>
                        </a:spcAft>
                      </a:pPr>
                      <a:r>
                        <a:rPr lang="tr-TR" sz="1800" dirty="0">
                          <a:solidFill>
                            <a:schemeClr val="tx1"/>
                          </a:solidFill>
                          <a:effectLst/>
                          <a:latin typeface="Times New Roman" pitchFamily="18" charset="0"/>
                          <a:cs typeface="Times New Roman" pitchFamily="18" charset="0"/>
                        </a:rPr>
                        <a:t>4.1</a:t>
                      </a:r>
                      <a:endParaRPr lang="tr-TR" sz="1800" dirty="0">
                        <a:solidFill>
                          <a:schemeClr val="tx1"/>
                        </a:solidFill>
                        <a:effectLst/>
                        <a:latin typeface="Times New Roman" pitchFamily="18" charset="0"/>
                        <a:ea typeface="Calibri"/>
                        <a:cs typeface="Times New Roman" pitchFamily="18" charset="0"/>
                      </a:endParaRPr>
                    </a:p>
                  </a:txBody>
                  <a:tcPr marL="28166" marR="28166" marT="0" marB="0" anchor="ctr">
                    <a:solidFill>
                      <a:schemeClr val="accent1">
                        <a:lumMod val="60000"/>
                        <a:lumOff val="40000"/>
                      </a:schemeClr>
                    </a:solidFill>
                  </a:tcPr>
                </a:tc>
                <a:tc>
                  <a:txBody>
                    <a:bodyPr/>
                    <a:lstStyle/>
                    <a:p>
                      <a:pPr>
                        <a:lnSpc>
                          <a:spcPct val="115000"/>
                        </a:lnSpc>
                        <a:spcAft>
                          <a:spcPts val="0"/>
                        </a:spcAft>
                      </a:pPr>
                      <a:r>
                        <a:rPr lang="tr-TR" sz="1800" dirty="0">
                          <a:effectLst/>
                          <a:latin typeface="Times New Roman" pitchFamily="18" charset="0"/>
                          <a:cs typeface="Times New Roman" pitchFamily="18" charset="0"/>
                        </a:rPr>
                        <a:t>Projenin, somut bir etki doğurması bekleniyor mu? </a:t>
                      </a:r>
                      <a:r>
                        <a:rPr lang="tr-TR" sz="1800" dirty="0" smtClean="0">
                          <a:effectLst/>
                          <a:latin typeface="Times New Roman" pitchFamily="18" charset="0"/>
                          <a:cs typeface="Times New Roman" pitchFamily="18" charset="0"/>
                        </a:rPr>
                        <a:t>(</a:t>
                      </a:r>
                      <a:r>
                        <a:rPr lang="tr-TR" sz="1800" dirty="0">
                          <a:effectLst/>
                          <a:latin typeface="Times New Roman" pitchFamily="18" charset="0"/>
                          <a:cs typeface="Times New Roman" pitchFamily="18" charset="0"/>
                        </a:rPr>
                        <a:t>Faaliyetin bölgesel önemi, sosyal faydaları, teşvik edilen özel yatırımlar, bölgenin genel ekonomik ortamında sağlanan gelişmeler vb. dâhil olmak üzere)</a:t>
                      </a:r>
                      <a:endParaRPr lang="tr-TR" sz="1800" dirty="0">
                        <a:effectLst/>
                        <a:latin typeface="Times New Roman" pitchFamily="18" charset="0"/>
                        <a:ea typeface="Calibri"/>
                        <a:cs typeface="Times New Roman" pitchFamily="18" charset="0"/>
                      </a:endParaRPr>
                    </a:p>
                  </a:txBody>
                  <a:tcPr marL="28166" marR="28166" marT="0" marB="0" anchor="ctr"/>
                </a:tc>
                <a:tc>
                  <a:txBody>
                    <a:bodyPr/>
                    <a:lstStyle/>
                    <a:p>
                      <a:pPr algn="ctr">
                        <a:lnSpc>
                          <a:spcPct val="115000"/>
                        </a:lnSpc>
                        <a:spcAft>
                          <a:spcPts val="0"/>
                        </a:spcAft>
                      </a:pPr>
                      <a:r>
                        <a:rPr lang="tr-TR" sz="1800">
                          <a:effectLst/>
                          <a:latin typeface="Times New Roman" pitchFamily="18" charset="0"/>
                          <a:cs typeface="Times New Roman" pitchFamily="18" charset="0"/>
                        </a:rPr>
                        <a:t>5</a:t>
                      </a:r>
                      <a:endParaRPr lang="tr-TR" sz="1800">
                        <a:effectLst/>
                        <a:latin typeface="Times New Roman" pitchFamily="18" charset="0"/>
                        <a:ea typeface="Calibri"/>
                        <a:cs typeface="Times New Roman" pitchFamily="18" charset="0"/>
                      </a:endParaRPr>
                    </a:p>
                  </a:txBody>
                  <a:tcPr marL="28166" marR="28166" marT="0" marB="0" anchor="ctr"/>
                </a:tc>
              </a:tr>
              <a:tr h="1382553">
                <a:tc>
                  <a:txBody>
                    <a:bodyPr/>
                    <a:lstStyle/>
                    <a:p>
                      <a:pPr algn="ctr">
                        <a:lnSpc>
                          <a:spcPct val="115000"/>
                        </a:lnSpc>
                        <a:spcAft>
                          <a:spcPts val="0"/>
                        </a:spcAft>
                      </a:pPr>
                      <a:r>
                        <a:rPr lang="tr-TR" sz="1800" dirty="0">
                          <a:solidFill>
                            <a:schemeClr val="tx1"/>
                          </a:solidFill>
                          <a:effectLst/>
                          <a:latin typeface="Times New Roman" pitchFamily="18" charset="0"/>
                          <a:cs typeface="Times New Roman" pitchFamily="18" charset="0"/>
                        </a:rPr>
                        <a:t>4.2</a:t>
                      </a:r>
                      <a:endParaRPr lang="tr-TR" sz="1800" dirty="0">
                        <a:solidFill>
                          <a:schemeClr val="tx1"/>
                        </a:solidFill>
                        <a:effectLst/>
                        <a:latin typeface="Times New Roman" pitchFamily="18" charset="0"/>
                        <a:ea typeface="Calibri"/>
                        <a:cs typeface="Times New Roman" pitchFamily="18" charset="0"/>
                      </a:endParaRPr>
                    </a:p>
                  </a:txBody>
                  <a:tcPr marL="28166" marR="28166" marT="0" marB="0" anchor="ctr">
                    <a:solidFill>
                      <a:schemeClr val="accent1">
                        <a:lumMod val="60000"/>
                        <a:lumOff val="40000"/>
                      </a:schemeClr>
                    </a:solidFill>
                  </a:tcPr>
                </a:tc>
                <a:tc>
                  <a:txBody>
                    <a:bodyPr/>
                    <a:lstStyle/>
                    <a:p>
                      <a:pPr>
                        <a:lnSpc>
                          <a:spcPct val="115000"/>
                        </a:lnSpc>
                        <a:spcAft>
                          <a:spcPts val="0"/>
                        </a:spcAft>
                      </a:pPr>
                      <a:r>
                        <a:rPr lang="tr-TR" sz="1800" dirty="0">
                          <a:effectLst/>
                          <a:latin typeface="Times New Roman" pitchFamily="18" charset="0"/>
                          <a:cs typeface="Times New Roman" pitchFamily="18" charset="0"/>
                        </a:rPr>
                        <a:t>Proje potansiyel çarpan etkileri içermekte midir? </a:t>
                      </a:r>
                      <a:r>
                        <a:rPr lang="tr-TR" sz="1800" dirty="0" smtClean="0">
                          <a:effectLst/>
                          <a:latin typeface="Times New Roman" pitchFamily="18" charset="0"/>
                          <a:cs typeface="Times New Roman" pitchFamily="18" charset="0"/>
                        </a:rPr>
                        <a:t>(</a:t>
                      </a:r>
                      <a:r>
                        <a:rPr lang="tr-TR" sz="1800" dirty="0">
                          <a:effectLst/>
                          <a:latin typeface="Times New Roman" pitchFamily="18" charset="0"/>
                          <a:cs typeface="Times New Roman" pitchFamily="18" charset="0"/>
                        </a:rPr>
                        <a:t>Proje sonuçlarının; daha geniş alanları etkilemesi ile katma değer yaratacak bilgi yayılması </a:t>
                      </a:r>
                      <a:r>
                        <a:rPr lang="tr-TR" sz="1800" dirty="0" smtClean="0">
                          <a:effectLst/>
                          <a:latin typeface="Times New Roman" pitchFamily="18" charset="0"/>
                          <a:cs typeface="Times New Roman" pitchFamily="18" charset="0"/>
                        </a:rPr>
                        <a:t>dâhil</a:t>
                      </a:r>
                      <a:r>
                        <a:rPr lang="tr-TR" sz="1800" baseline="0" dirty="0" smtClean="0">
                          <a:effectLst/>
                          <a:latin typeface="Times New Roman" pitchFamily="18" charset="0"/>
                          <a:cs typeface="Times New Roman" pitchFamily="18" charset="0"/>
                        </a:rPr>
                        <a:t> </a:t>
                      </a:r>
                      <a:r>
                        <a:rPr lang="tr-TR" sz="1800" dirty="0" smtClean="0">
                          <a:effectLst/>
                          <a:latin typeface="Times New Roman" pitchFamily="18" charset="0"/>
                          <a:cs typeface="Times New Roman" pitchFamily="18" charset="0"/>
                        </a:rPr>
                        <a:t>olmak </a:t>
                      </a:r>
                      <a:r>
                        <a:rPr lang="tr-TR" sz="1800" dirty="0">
                          <a:effectLst/>
                          <a:latin typeface="Times New Roman" pitchFamily="18" charset="0"/>
                          <a:cs typeface="Times New Roman" pitchFamily="18" charset="0"/>
                        </a:rPr>
                        <a:t>üzere içinde bulunduğu sektöre veya yan sektörlere etkisi olacak mı?) </a:t>
                      </a:r>
                      <a:endParaRPr lang="tr-TR" sz="1800" dirty="0">
                        <a:effectLst/>
                        <a:latin typeface="Times New Roman" pitchFamily="18" charset="0"/>
                        <a:ea typeface="Calibri"/>
                        <a:cs typeface="Times New Roman" pitchFamily="18" charset="0"/>
                      </a:endParaRPr>
                    </a:p>
                  </a:txBody>
                  <a:tcPr marL="28166" marR="28166" marT="0" marB="0" anchor="ctr"/>
                </a:tc>
                <a:tc>
                  <a:txBody>
                    <a:bodyPr/>
                    <a:lstStyle/>
                    <a:p>
                      <a:pPr algn="ctr">
                        <a:lnSpc>
                          <a:spcPct val="115000"/>
                        </a:lnSpc>
                        <a:spcAft>
                          <a:spcPts val="0"/>
                        </a:spcAft>
                      </a:pPr>
                      <a:r>
                        <a:rPr lang="tr-TR" sz="1800">
                          <a:effectLst/>
                          <a:latin typeface="Times New Roman" pitchFamily="18" charset="0"/>
                          <a:cs typeface="Times New Roman" pitchFamily="18" charset="0"/>
                        </a:rPr>
                        <a:t>5</a:t>
                      </a:r>
                      <a:endParaRPr lang="tr-TR" sz="1800">
                        <a:effectLst/>
                        <a:latin typeface="Times New Roman" pitchFamily="18" charset="0"/>
                        <a:ea typeface="Calibri"/>
                        <a:cs typeface="Times New Roman" pitchFamily="18" charset="0"/>
                      </a:endParaRPr>
                    </a:p>
                  </a:txBody>
                  <a:tcPr marL="28166" marR="28166" marT="0" marB="0" anchor="ctr"/>
                </a:tc>
              </a:tr>
              <a:tr h="1382553">
                <a:tc>
                  <a:txBody>
                    <a:bodyPr/>
                    <a:lstStyle/>
                    <a:p>
                      <a:pPr algn="ctr">
                        <a:lnSpc>
                          <a:spcPct val="115000"/>
                        </a:lnSpc>
                        <a:spcAft>
                          <a:spcPts val="0"/>
                        </a:spcAft>
                      </a:pPr>
                      <a:r>
                        <a:rPr lang="tr-TR" sz="1800" dirty="0">
                          <a:solidFill>
                            <a:schemeClr val="tx1"/>
                          </a:solidFill>
                          <a:effectLst/>
                          <a:latin typeface="Times New Roman" pitchFamily="18" charset="0"/>
                          <a:cs typeface="Times New Roman" pitchFamily="18" charset="0"/>
                        </a:rPr>
                        <a:t>4.3</a:t>
                      </a:r>
                      <a:endParaRPr lang="tr-TR" sz="1800" dirty="0">
                        <a:solidFill>
                          <a:schemeClr val="tx1"/>
                        </a:solidFill>
                        <a:effectLst/>
                        <a:latin typeface="Times New Roman" pitchFamily="18" charset="0"/>
                        <a:ea typeface="Calibri"/>
                        <a:cs typeface="Times New Roman" pitchFamily="18" charset="0"/>
                      </a:endParaRPr>
                    </a:p>
                  </a:txBody>
                  <a:tcPr marL="28166" marR="28166" marT="0" marB="0" anchor="ctr">
                    <a:solidFill>
                      <a:schemeClr val="accent1">
                        <a:lumMod val="60000"/>
                        <a:lumOff val="40000"/>
                      </a:schemeClr>
                    </a:solidFill>
                  </a:tcPr>
                </a:tc>
                <a:tc>
                  <a:txBody>
                    <a:bodyPr/>
                    <a:lstStyle/>
                    <a:p>
                      <a:pPr>
                        <a:lnSpc>
                          <a:spcPct val="115000"/>
                        </a:lnSpc>
                        <a:spcAft>
                          <a:spcPts val="0"/>
                        </a:spcAft>
                      </a:pPr>
                      <a:r>
                        <a:rPr lang="tr-TR" sz="1800" dirty="0">
                          <a:effectLst/>
                          <a:latin typeface="Times New Roman" pitchFamily="18" charset="0"/>
                          <a:cs typeface="Times New Roman" pitchFamily="18" charset="0"/>
                        </a:rPr>
                        <a:t>Teklif edilen projenin beklenen sonuçları sürdürülebilir mi?</a:t>
                      </a:r>
                    </a:p>
                    <a:p>
                      <a:pPr marL="342900" lvl="0" indent="-342900">
                        <a:lnSpc>
                          <a:spcPct val="115000"/>
                        </a:lnSpc>
                        <a:spcAft>
                          <a:spcPts val="0"/>
                        </a:spcAft>
                        <a:buFont typeface="Wingdings"/>
                        <a:buChar char=""/>
                      </a:pPr>
                      <a:r>
                        <a:rPr lang="tr-TR" sz="1800" dirty="0">
                          <a:effectLst/>
                          <a:latin typeface="Times New Roman" pitchFamily="18" charset="0"/>
                          <a:cs typeface="Times New Roman" pitchFamily="18" charset="0"/>
                        </a:rPr>
                        <a:t>Proje faaliyetleri sonucunda elde edilen altyapının atıl kalmamasına yönelik yapı mevcut mu?  </a:t>
                      </a:r>
                      <a:endParaRPr lang="tr-TR" sz="1800" dirty="0" smtClean="0">
                        <a:effectLst/>
                        <a:latin typeface="Times New Roman" pitchFamily="18" charset="0"/>
                        <a:cs typeface="Times New Roman" pitchFamily="18" charset="0"/>
                      </a:endParaRPr>
                    </a:p>
                    <a:p>
                      <a:pPr marL="342900" lvl="0" indent="-342900">
                        <a:lnSpc>
                          <a:spcPct val="115000"/>
                        </a:lnSpc>
                        <a:spcAft>
                          <a:spcPts val="0"/>
                        </a:spcAft>
                        <a:buFont typeface="Wingdings"/>
                        <a:buChar char=""/>
                      </a:pPr>
                      <a:r>
                        <a:rPr lang="tr-TR" sz="1800" dirty="0" smtClean="0">
                          <a:effectLst/>
                          <a:latin typeface="Times New Roman" pitchFamily="18" charset="0"/>
                          <a:cs typeface="Times New Roman" pitchFamily="18" charset="0"/>
                        </a:rPr>
                        <a:t>Proje </a:t>
                      </a:r>
                      <a:r>
                        <a:rPr lang="tr-TR" sz="1800" dirty="0">
                          <a:effectLst/>
                          <a:latin typeface="Times New Roman" pitchFamily="18" charset="0"/>
                          <a:cs typeface="Times New Roman" pitchFamily="18" charset="0"/>
                        </a:rPr>
                        <a:t>sonuçlarına yönelik kurumsal/yerel sahiplenme var mı? </a:t>
                      </a:r>
                      <a:endParaRPr lang="tr-TR" sz="1800" dirty="0">
                        <a:effectLst/>
                        <a:latin typeface="Times New Roman" pitchFamily="18" charset="0"/>
                        <a:ea typeface="Batang"/>
                        <a:cs typeface="Times New Roman" pitchFamily="18" charset="0"/>
                      </a:endParaRPr>
                    </a:p>
                  </a:txBody>
                  <a:tcPr marL="28166" marR="28166" marT="0" marB="0" anchor="ctr"/>
                </a:tc>
                <a:tc>
                  <a:txBody>
                    <a:bodyPr/>
                    <a:lstStyle/>
                    <a:p>
                      <a:pPr algn="ctr">
                        <a:lnSpc>
                          <a:spcPct val="115000"/>
                        </a:lnSpc>
                        <a:spcAft>
                          <a:spcPts val="0"/>
                        </a:spcAft>
                      </a:pPr>
                      <a:r>
                        <a:rPr lang="tr-TR" sz="1800" dirty="0">
                          <a:effectLst/>
                          <a:latin typeface="Times New Roman" pitchFamily="18" charset="0"/>
                          <a:cs typeface="Times New Roman" pitchFamily="18" charset="0"/>
                        </a:rPr>
                        <a:t>5</a:t>
                      </a:r>
                      <a:endParaRPr lang="tr-TR" sz="1800" dirty="0">
                        <a:effectLst/>
                        <a:latin typeface="Times New Roman" pitchFamily="18" charset="0"/>
                        <a:ea typeface="Calibri"/>
                        <a:cs typeface="Times New Roman" pitchFamily="18" charset="0"/>
                      </a:endParaRPr>
                    </a:p>
                  </a:txBody>
                  <a:tcPr marL="28166" marR="28166" marT="0" marB="0" anchor="ctr"/>
                </a:tc>
              </a:tr>
            </a:tbl>
          </a:graphicData>
        </a:graphic>
      </p:graphicFrame>
      <p:sp>
        <p:nvSpPr>
          <p:cNvPr id="6" name="Dikdörtgen 5"/>
          <p:cNvSpPr/>
          <p:nvPr/>
        </p:nvSpPr>
        <p:spPr>
          <a:xfrm>
            <a:off x="395536" y="917994"/>
            <a:ext cx="2808312" cy="350765"/>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smtClean="0">
                <a:solidFill>
                  <a:schemeClr val="tx1"/>
                </a:solidFill>
                <a:latin typeface="Times New Roman" pitchFamily="18" charset="0"/>
                <a:cs typeface="Times New Roman" pitchFamily="18" charset="0"/>
              </a:rPr>
              <a:t>Değerlendirme Tablosu</a:t>
            </a:r>
            <a:endParaRPr lang="tr-TR" sz="2000" b="1" dirty="0">
              <a:solidFill>
                <a:schemeClr val="tx1"/>
              </a:solidFill>
              <a:latin typeface="Times New Roman" pitchFamily="18" charset="0"/>
              <a:cs typeface="Times New Roman" pitchFamily="18" charset="0"/>
            </a:endParaRPr>
          </a:p>
        </p:txBody>
      </p:sp>
      <p:sp>
        <p:nvSpPr>
          <p:cNvPr id="7" name="Başlık 1"/>
          <p:cNvSpPr>
            <a:spLocks noGrp="1"/>
          </p:cNvSpPr>
          <p:nvPr>
            <p:ph type="title"/>
          </p:nvPr>
        </p:nvSpPr>
        <p:spPr>
          <a:xfrm>
            <a:off x="1043608" y="-1"/>
            <a:ext cx="7344816" cy="692697"/>
          </a:xfrm>
        </p:spPr>
        <p:txBody>
          <a:bodyPr>
            <a:normAutofit fontScale="90000"/>
          </a:bodyPr>
          <a:lstStyle/>
          <a:p>
            <a:pPr algn="ctr"/>
            <a:r>
              <a:rPr lang="tr-TR" sz="2400" b="1" dirty="0" smtClean="0">
                <a:solidFill>
                  <a:schemeClr val="bg1"/>
                </a:solidFill>
                <a:latin typeface="Times New Roman" pitchFamily="18" charset="0"/>
                <a:cs typeface="Times New Roman" pitchFamily="18" charset="0"/>
              </a:rPr>
              <a:t>2015 Yılı Turizm Altyapısının Geliştirilmesi Küçük Ölçekli Altyapı Mali Destek Programı (TZKAMU)</a:t>
            </a:r>
            <a:endParaRPr lang="tr-TR" sz="2400" dirty="0">
              <a:latin typeface="Times New Roman" pitchFamily="18" charset="0"/>
              <a:cs typeface="Times New Roman" pitchFamily="18" charset="0"/>
            </a:endParaRPr>
          </a:p>
        </p:txBody>
      </p:sp>
    </p:spTree>
    <p:extLst>
      <p:ext uri="{BB962C8B-B14F-4D97-AF65-F5344CB8AC3E}">
        <p14:creationId xmlns:p14="http://schemas.microsoft.com/office/powerpoint/2010/main" val="2683624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o 4"/>
          <p:cNvGraphicFramePr>
            <a:graphicFrameLocks noGrp="1"/>
          </p:cNvGraphicFramePr>
          <p:nvPr>
            <p:extLst>
              <p:ext uri="{D42A27DB-BD31-4B8C-83A1-F6EECF244321}">
                <p14:modId xmlns:p14="http://schemas.microsoft.com/office/powerpoint/2010/main" val="2311530558"/>
              </p:ext>
            </p:extLst>
          </p:nvPr>
        </p:nvGraphicFramePr>
        <p:xfrm>
          <a:off x="395536" y="1628800"/>
          <a:ext cx="8496944" cy="4608512"/>
        </p:xfrm>
        <a:graphic>
          <a:graphicData uri="http://schemas.openxmlformats.org/drawingml/2006/table">
            <a:tbl>
              <a:tblPr firstRow="1" firstCol="1" bandRow="1">
                <a:tableStyleId>{5C22544A-7EE6-4342-B048-85BDC9FD1C3A}</a:tableStyleId>
              </a:tblPr>
              <a:tblGrid>
                <a:gridCol w="544208"/>
                <a:gridCol w="7160648"/>
                <a:gridCol w="792088"/>
              </a:tblGrid>
              <a:tr h="647652">
                <a:tc>
                  <a:txBody>
                    <a:bodyPr/>
                    <a:lstStyle/>
                    <a:p>
                      <a:pPr algn="ctr">
                        <a:lnSpc>
                          <a:spcPct val="115000"/>
                        </a:lnSpc>
                        <a:spcAft>
                          <a:spcPts val="0"/>
                        </a:spcAft>
                      </a:pPr>
                      <a:r>
                        <a:rPr lang="tr-TR" sz="1800" b="1" dirty="0">
                          <a:solidFill>
                            <a:schemeClr val="tx1"/>
                          </a:solidFill>
                          <a:effectLst/>
                          <a:latin typeface="Times New Roman" pitchFamily="18" charset="0"/>
                          <a:cs typeface="Times New Roman" pitchFamily="18" charset="0"/>
                        </a:rPr>
                        <a:t>5</a:t>
                      </a:r>
                      <a:endParaRPr lang="tr-TR" sz="1800" b="1" dirty="0">
                        <a:solidFill>
                          <a:schemeClr val="tx1"/>
                        </a:solidFill>
                        <a:effectLst/>
                        <a:latin typeface="Times New Roman" pitchFamily="18" charset="0"/>
                        <a:ea typeface="Calibri"/>
                        <a:cs typeface="Times New Roman" pitchFamily="18" charset="0"/>
                      </a:endParaRPr>
                    </a:p>
                  </a:txBody>
                  <a:tcPr marL="28166" marR="28166" marT="0" marB="0" anchor="ctr">
                    <a:solidFill>
                      <a:schemeClr val="accent1">
                        <a:lumMod val="60000"/>
                        <a:lumOff val="40000"/>
                      </a:schemeClr>
                    </a:solidFill>
                  </a:tcPr>
                </a:tc>
                <a:tc>
                  <a:txBody>
                    <a:bodyPr/>
                    <a:lstStyle/>
                    <a:p>
                      <a:pPr algn="just">
                        <a:lnSpc>
                          <a:spcPct val="115000"/>
                        </a:lnSpc>
                        <a:spcAft>
                          <a:spcPts val="0"/>
                        </a:spcAft>
                      </a:pPr>
                      <a:r>
                        <a:rPr lang="tr-TR" sz="1800" b="1" dirty="0">
                          <a:solidFill>
                            <a:schemeClr val="tx1"/>
                          </a:solidFill>
                          <a:effectLst/>
                          <a:latin typeface="Times New Roman" pitchFamily="18" charset="0"/>
                          <a:cs typeface="Times New Roman" pitchFamily="18" charset="0"/>
                        </a:rPr>
                        <a:t>Bütçe ve Maliyet etkinliği</a:t>
                      </a:r>
                      <a:endParaRPr lang="tr-TR" sz="1800" b="1" dirty="0">
                        <a:solidFill>
                          <a:schemeClr val="tx1"/>
                        </a:solidFill>
                        <a:effectLst/>
                        <a:latin typeface="Times New Roman" pitchFamily="18" charset="0"/>
                        <a:ea typeface="Calibri"/>
                        <a:cs typeface="Times New Roman" pitchFamily="18" charset="0"/>
                      </a:endParaRPr>
                    </a:p>
                  </a:txBody>
                  <a:tcPr marL="28166" marR="28166" marT="0" marB="0" anchor="ctr">
                    <a:solidFill>
                      <a:schemeClr val="accent1">
                        <a:lumMod val="60000"/>
                        <a:lumOff val="40000"/>
                      </a:schemeClr>
                    </a:solidFill>
                  </a:tcPr>
                </a:tc>
                <a:tc>
                  <a:txBody>
                    <a:bodyPr/>
                    <a:lstStyle/>
                    <a:p>
                      <a:pPr algn="ctr">
                        <a:lnSpc>
                          <a:spcPct val="115000"/>
                        </a:lnSpc>
                        <a:spcAft>
                          <a:spcPts val="0"/>
                        </a:spcAft>
                      </a:pPr>
                      <a:r>
                        <a:rPr lang="tr-TR" sz="1800" b="1" dirty="0">
                          <a:solidFill>
                            <a:schemeClr val="tx1"/>
                          </a:solidFill>
                          <a:effectLst/>
                          <a:latin typeface="Times New Roman" pitchFamily="18" charset="0"/>
                          <a:cs typeface="Times New Roman" pitchFamily="18" charset="0"/>
                        </a:rPr>
                        <a:t>10 </a:t>
                      </a:r>
                      <a:endParaRPr lang="tr-TR" sz="1800" b="1" dirty="0">
                        <a:solidFill>
                          <a:schemeClr val="tx1"/>
                        </a:solidFill>
                        <a:effectLst/>
                        <a:latin typeface="Times New Roman" pitchFamily="18" charset="0"/>
                        <a:ea typeface="Calibri"/>
                        <a:cs typeface="Times New Roman" pitchFamily="18" charset="0"/>
                      </a:endParaRPr>
                    </a:p>
                  </a:txBody>
                  <a:tcPr marL="28166" marR="28166" marT="0" marB="0" anchor="ctr">
                    <a:solidFill>
                      <a:schemeClr val="accent1">
                        <a:lumMod val="60000"/>
                        <a:lumOff val="40000"/>
                      </a:schemeClr>
                    </a:solidFill>
                  </a:tcPr>
                </a:tc>
              </a:tr>
              <a:tr h="688101">
                <a:tc>
                  <a:txBody>
                    <a:bodyPr/>
                    <a:lstStyle/>
                    <a:p>
                      <a:pPr algn="ctr">
                        <a:lnSpc>
                          <a:spcPct val="115000"/>
                        </a:lnSpc>
                        <a:spcAft>
                          <a:spcPts val="0"/>
                        </a:spcAft>
                      </a:pPr>
                      <a:r>
                        <a:rPr lang="tr-TR" sz="1800" dirty="0">
                          <a:solidFill>
                            <a:schemeClr val="tx1"/>
                          </a:solidFill>
                          <a:effectLst/>
                          <a:latin typeface="Times New Roman" pitchFamily="18" charset="0"/>
                          <a:cs typeface="Times New Roman" pitchFamily="18" charset="0"/>
                        </a:rPr>
                        <a:t>5.1</a:t>
                      </a:r>
                      <a:endParaRPr lang="tr-TR" sz="1800" dirty="0">
                        <a:solidFill>
                          <a:schemeClr val="tx1"/>
                        </a:solidFill>
                        <a:effectLst/>
                        <a:latin typeface="Times New Roman" pitchFamily="18" charset="0"/>
                        <a:ea typeface="Calibri"/>
                        <a:cs typeface="Times New Roman" pitchFamily="18" charset="0"/>
                      </a:endParaRPr>
                    </a:p>
                  </a:txBody>
                  <a:tcPr marL="28166" marR="28166" marT="0" marB="0" anchor="ctr">
                    <a:solidFill>
                      <a:schemeClr val="accent1">
                        <a:lumMod val="60000"/>
                        <a:lumOff val="40000"/>
                      </a:schemeClr>
                    </a:solidFill>
                  </a:tcPr>
                </a:tc>
                <a:tc>
                  <a:txBody>
                    <a:bodyPr/>
                    <a:lstStyle/>
                    <a:p>
                      <a:pPr algn="just">
                        <a:lnSpc>
                          <a:spcPct val="115000"/>
                        </a:lnSpc>
                        <a:spcAft>
                          <a:spcPts val="0"/>
                        </a:spcAft>
                      </a:pPr>
                      <a:r>
                        <a:rPr lang="tr-TR" sz="1800" dirty="0">
                          <a:effectLst/>
                          <a:latin typeface="Times New Roman" pitchFamily="18" charset="0"/>
                          <a:cs typeface="Times New Roman" pitchFamily="18" charset="0"/>
                        </a:rPr>
                        <a:t>Öngörülen harcama tutarları ile beklenen sonuçlar arasındaki ilişki uyumlu mudur?</a:t>
                      </a:r>
                      <a:endParaRPr lang="tr-TR" sz="1800" dirty="0">
                        <a:effectLst/>
                        <a:latin typeface="Times New Roman" pitchFamily="18" charset="0"/>
                        <a:ea typeface="Calibri"/>
                        <a:cs typeface="Times New Roman" pitchFamily="18" charset="0"/>
                      </a:endParaRPr>
                    </a:p>
                  </a:txBody>
                  <a:tcPr marL="28166" marR="28166" marT="0" marB="0" anchor="ctr"/>
                </a:tc>
                <a:tc>
                  <a:txBody>
                    <a:bodyPr/>
                    <a:lstStyle/>
                    <a:p>
                      <a:pPr algn="ctr">
                        <a:lnSpc>
                          <a:spcPct val="115000"/>
                        </a:lnSpc>
                        <a:spcAft>
                          <a:spcPts val="0"/>
                        </a:spcAft>
                      </a:pPr>
                      <a:r>
                        <a:rPr lang="tr-TR" sz="1800" dirty="0">
                          <a:effectLst/>
                          <a:latin typeface="Times New Roman" pitchFamily="18" charset="0"/>
                          <a:cs typeface="Times New Roman" pitchFamily="18" charset="0"/>
                        </a:rPr>
                        <a:t>5</a:t>
                      </a:r>
                      <a:endParaRPr lang="tr-TR" sz="1800" dirty="0">
                        <a:effectLst/>
                        <a:latin typeface="Times New Roman" pitchFamily="18" charset="0"/>
                        <a:ea typeface="Calibri"/>
                        <a:cs typeface="Times New Roman" pitchFamily="18" charset="0"/>
                      </a:endParaRPr>
                    </a:p>
                  </a:txBody>
                  <a:tcPr marL="28166" marR="28166" marT="0" marB="0" anchor="ctr"/>
                </a:tc>
              </a:tr>
              <a:tr h="2727300">
                <a:tc>
                  <a:txBody>
                    <a:bodyPr/>
                    <a:lstStyle/>
                    <a:p>
                      <a:pPr algn="ctr">
                        <a:lnSpc>
                          <a:spcPct val="115000"/>
                        </a:lnSpc>
                        <a:spcAft>
                          <a:spcPts val="0"/>
                        </a:spcAft>
                      </a:pPr>
                      <a:r>
                        <a:rPr lang="tr-TR" sz="1800" dirty="0">
                          <a:solidFill>
                            <a:schemeClr val="tx1"/>
                          </a:solidFill>
                          <a:effectLst/>
                          <a:latin typeface="Times New Roman" pitchFamily="18" charset="0"/>
                          <a:cs typeface="Times New Roman" pitchFamily="18" charset="0"/>
                        </a:rPr>
                        <a:t>5.2</a:t>
                      </a:r>
                      <a:endParaRPr lang="tr-TR" sz="1800" dirty="0">
                        <a:solidFill>
                          <a:schemeClr val="tx1"/>
                        </a:solidFill>
                        <a:effectLst/>
                        <a:latin typeface="Times New Roman" pitchFamily="18" charset="0"/>
                        <a:ea typeface="Calibri"/>
                        <a:cs typeface="Times New Roman" pitchFamily="18" charset="0"/>
                      </a:endParaRPr>
                    </a:p>
                  </a:txBody>
                  <a:tcPr marL="28166" marR="28166" marT="0" marB="0" anchor="ctr">
                    <a:solidFill>
                      <a:schemeClr val="accent1">
                        <a:lumMod val="60000"/>
                        <a:lumOff val="40000"/>
                      </a:schemeClr>
                    </a:solidFill>
                  </a:tcPr>
                </a:tc>
                <a:tc>
                  <a:txBody>
                    <a:bodyPr/>
                    <a:lstStyle/>
                    <a:p>
                      <a:pPr>
                        <a:lnSpc>
                          <a:spcPct val="115000"/>
                        </a:lnSpc>
                        <a:spcAft>
                          <a:spcPts val="0"/>
                        </a:spcAft>
                      </a:pPr>
                      <a:r>
                        <a:rPr lang="tr-TR" sz="1800" dirty="0">
                          <a:effectLst/>
                          <a:latin typeface="Times New Roman" pitchFamily="18" charset="0"/>
                          <a:cs typeface="Times New Roman" pitchFamily="18" charset="0"/>
                        </a:rPr>
                        <a:t>Yapılması öngörülen harcamalar gerçekçi ve projenin uygulanması için gerekli mi?</a:t>
                      </a:r>
                    </a:p>
                    <a:p>
                      <a:pPr marL="342900" lvl="0" indent="-342900">
                        <a:lnSpc>
                          <a:spcPct val="115000"/>
                        </a:lnSpc>
                        <a:spcAft>
                          <a:spcPts val="0"/>
                        </a:spcAft>
                        <a:buFont typeface="Wingdings"/>
                        <a:buChar char=""/>
                      </a:pPr>
                      <a:r>
                        <a:rPr lang="tr-TR" sz="1800" dirty="0">
                          <a:effectLst/>
                          <a:latin typeface="Times New Roman" pitchFamily="18" charset="0"/>
                          <a:cs typeface="Times New Roman" pitchFamily="18" charset="0"/>
                        </a:rPr>
                        <a:t>Sunulan teknik şartname ve proforma faturalar ile bütçedeki maliyet kalemleri tutarlı mı?</a:t>
                      </a:r>
                    </a:p>
                    <a:p>
                      <a:pPr marL="342900" lvl="0" indent="-342900">
                        <a:lnSpc>
                          <a:spcPct val="115000"/>
                        </a:lnSpc>
                        <a:spcAft>
                          <a:spcPts val="0"/>
                        </a:spcAft>
                        <a:buFont typeface="Wingdings"/>
                        <a:buChar char=""/>
                      </a:pPr>
                      <a:r>
                        <a:rPr lang="tr-TR" sz="1800" dirty="0">
                          <a:effectLst/>
                          <a:latin typeface="Times New Roman" pitchFamily="18" charset="0"/>
                          <a:cs typeface="Times New Roman" pitchFamily="18" charset="0"/>
                        </a:rPr>
                        <a:t>Yapılacak çalışmalar ile harcamalar orantılı mı?</a:t>
                      </a:r>
                    </a:p>
                    <a:p>
                      <a:pPr marL="342900" lvl="0" indent="-342900" algn="just">
                        <a:lnSpc>
                          <a:spcPct val="115000"/>
                        </a:lnSpc>
                        <a:spcAft>
                          <a:spcPts val="0"/>
                        </a:spcAft>
                        <a:buFont typeface="Wingdings"/>
                        <a:buChar char=""/>
                      </a:pPr>
                      <a:r>
                        <a:rPr lang="tr-TR" sz="1800" dirty="0">
                          <a:effectLst/>
                          <a:latin typeface="Times New Roman" pitchFamily="18" charset="0"/>
                          <a:cs typeface="Times New Roman" pitchFamily="18" charset="0"/>
                        </a:rPr>
                        <a:t>Öngörülen maliyet kalemleri projenin amacına hizmet ediyor mu?</a:t>
                      </a:r>
                      <a:endParaRPr lang="tr-TR" sz="1800" dirty="0">
                        <a:effectLst/>
                        <a:latin typeface="Times New Roman" pitchFamily="18" charset="0"/>
                        <a:ea typeface="Batang"/>
                        <a:cs typeface="Times New Roman" pitchFamily="18" charset="0"/>
                      </a:endParaRPr>
                    </a:p>
                  </a:txBody>
                  <a:tcPr marL="28166" marR="28166" marT="0" marB="0" anchor="ctr"/>
                </a:tc>
                <a:tc>
                  <a:txBody>
                    <a:bodyPr/>
                    <a:lstStyle/>
                    <a:p>
                      <a:pPr algn="ctr">
                        <a:lnSpc>
                          <a:spcPct val="115000"/>
                        </a:lnSpc>
                        <a:spcAft>
                          <a:spcPts val="0"/>
                        </a:spcAft>
                      </a:pPr>
                      <a:r>
                        <a:rPr lang="tr-TR" sz="1800" dirty="0">
                          <a:effectLst/>
                          <a:latin typeface="Times New Roman" pitchFamily="18" charset="0"/>
                          <a:cs typeface="Times New Roman" pitchFamily="18" charset="0"/>
                        </a:rPr>
                        <a:t>5 </a:t>
                      </a:r>
                      <a:endParaRPr lang="tr-TR" sz="1800" dirty="0">
                        <a:effectLst/>
                        <a:latin typeface="Times New Roman" pitchFamily="18" charset="0"/>
                        <a:ea typeface="Calibri"/>
                        <a:cs typeface="Times New Roman" pitchFamily="18" charset="0"/>
                      </a:endParaRPr>
                    </a:p>
                  </a:txBody>
                  <a:tcPr marL="28166" marR="28166" marT="0" marB="0" anchor="ctr"/>
                </a:tc>
              </a:tr>
              <a:tr h="545459">
                <a:tc>
                  <a:txBody>
                    <a:bodyPr/>
                    <a:lstStyle/>
                    <a:p>
                      <a:pPr>
                        <a:lnSpc>
                          <a:spcPct val="115000"/>
                        </a:lnSpc>
                      </a:pPr>
                      <a:endParaRPr lang="tr-TR" sz="1800" dirty="0">
                        <a:effectLst/>
                        <a:latin typeface="Times New Roman" pitchFamily="18" charset="0"/>
                        <a:cs typeface="Times New Roman" pitchFamily="18" charset="0"/>
                      </a:endParaRPr>
                    </a:p>
                  </a:txBody>
                  <a:tcPr marL="28166" marR="28166" marT="0" marB="0">
                    <a:solidFill>
                      <a:schemeClr val="accent1">
                        <a:lumMod val="60000"/>
                        <a:lumOff val="40000"/>
                      </a:schemeClr>
                    </a:solidFill>
                  </a:tcPr>
                </a:tc>
                <a:tc>
                  <a:txBody>
                    <a:bodyPr/>
                    <a:lstStyle/>
                    <a:p>
                      <a:pPr algn="just">
                        <a:lnSpc>
                          <a:spcPct val="115000"/>
                        </a:lnSpc>
                        <a:spcAft>
                          <a:spcPts val="0"/>
                        </a:spcAft>
                      </a:pPr>
                      <a:r>
                        <a:rPr lang="tr-TR" sz="1800" b="1" dirty="0">
                          <a:solidFill>
                            <a:schemeClr val="tx1"/>
                          </a:solidFill>
                          <a:effectLst/>
                          <a:latin typeface="Times New Roman" pitchFamily="18" charset="0"/>
                          <a:cs typeface="Times New Roman" pitchFamily="18" charset="0"/>
                        </a:rPr>
                        <a:t> TOPLAM PUAN</a:t>
                      </a:r>
                      <a:endParaRPr lang="tr-TR" sz="1800" b="1" dirty="0">
                        <a:solidFill>
                          <a:schemeClr val="tx1"/>
                        </a:solidFill>
                        <a:effectLst/>
                        <a:latin typeface="Times New Roman" pitchFamily="18" charset="0"/>
                        <a:ea typeface="Calibri"/>
                        <a:cs typeface="Times New Roman" pitchFamily="18" charset="0"/>
                      </a:endParaRPr>
                    </a:p>
                  </a:txBody>
                  <a:tcPr marL="28166" marR="28166" marT="0" marB="0" anchor="ctr"/>
                </a:tc>
                <a:tc>
                  <a:txBody>
                    <a:bodyPr/>
                    <a:lstStyle/>
                    <a:p>
                      <a:pPr algn="ctr">
                        <a:lnSpc>
                          <a:spcPct val="115000"/>
                        </a:lnSpc>
                        <a:spcAft>
                          <a:spcPts val="0"/>
                        </a:spcAft>
                      </a:pPr>
                      <a:r>
                        <a:rPr lang="tr-TR" sz="1800" b="1" dirty="0" smtClean="0">
                          <a:solidFill>
                            <a:schemeClr val="tx1"/>
                          </a:solidFill>
                          <a:effectLst/>
                          <a:latin typeface="Times New Roman" pitchFamily="18" charset="0"/>
                          <a:cs typeface="Times New Roman" pitchFamily="18" charset="0"/>
                        </a:rPr>
                        <a:t>65/ 100</a:t>
                      </a:r>
                      <a:endParaRPr lang="tr-TR" sz="1800" b="1" dirty="0">
                        <a:solidFill>
                          <a:schemeClr val="tx1"/>
                        </a:solidFill>
                        <a:effectLst/>
                        <a:latin typeface="Times New Roman" pitchFamily="18" charset="0"/>
                        <a:ea typeface="Calibri"/>
                        <a:cs typeface="Times New Roman" pitchFamily="18" charset="0"/>
                      </a:endParaRPr>
                    </a:p>
                  </a:txBody>
                  <a:tcPr marL="28166" marR="28166" marT="0" marB="0" anchor="ctr">
                    <a:solidFill>
                      <a:srgbClr val="FFFF00"/>
                    </a:solidFill>
                  </a:tcPr>
                </a:tc>
              </a:tr>
            </a:tbl>
          </a:graphicData>
        </a:graphic>
      </p:graphicFrame>
      <p:sp>
        <p:nvSpPr>
          <p:cNvPr id="6" name="Dikdörtgen 5"/>
          <p:cNvSpPr/>
          <p:nvPr/>
        </p:nvSpPr>
        <p:spPr>
          <a:xfrm>
            <a:off x="395536" y="917994"/>
            <a:ext cx="2952328" cy="350765"/>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smtClean="0">
                <a:solidFill>
                  <a:schemeClr val="tx1"/>
                </a:solidFill>
                <a:latin typeface="Times New Roman" pitchFamily="18" charset="0"/>
                <a:cs typeface="Times New Roman" pitchFamily="18" charset="0"/>
              </a:rPr>
              <a:t>Değerlendirme Tablosu</a:t>
            </a:r>
            <a:endParaRPr lang="tr-TR" sz="2000" b="1" dirty="0">
              <a:solidFill>
                <a:schemeClr val="tx1"/>
              </a:solidFill>
              <a:latin typeface="Times New Roman" pitchFamily="18" charset="0"/>
              <a:cs typeface="Times New Roman" pitchFamily="18" charset="0"/>
            </a:endParaRPr>
          </a:p>
        </p:txBody>
      </p:sp>
      <p:sp>
        <p:nvSpPr>
          <p:cNvPr id="7" name="Başlık 1"/>
          <p:cNvSpPr>
            <a:spLocks noGrp="1"/>
          </p:cNvSpPr>
          <p:nvPr>
            <p:ph type="title"/>
          </p:nvPr>
        </p:nvSpPr>
        <p:spPr>
          <a:xfrm>
            <a:off x="1043608" y="-1"/>
            <a:ext cx="7344816" cy="692697"/>
          </a:xfrm>
        </p:spPr>
        <p:txBody>
          <a:bodyPr>
            <a:normAutofit fontScale="90000"/>
          </a:bodyPr>
          <a:lstStyle/>
          <a:p>
            <a:pPr algn="ctr"/>
            <a:r>
              <a:rPr lang="tr-TR" sz="2400" b="1" dirty="0" smtClean="0">
                <a:solidFill>
                  <a:schemeClr val="bg1"/>
                </a:solidFill>
                <a:latin typeface="Times New Roman" pitchFamily="18" charset="0"/>
                <a:cs typeface="Times New Roman" pitchFamily="18" charset="0"/>
              </a:rPr>
              <a:t>2015 Yılı Turizm Altyapısının Geliştirilmesi Küçük Ölçekli Altyapı Mali Destek Programı (TZKAMU)</a:t>
            </a:r>
            <a:endParaRPr lang="tr-TR" sz="2400" dirty="0">
              <a:latin typeface="Times New Roman" pitchFamily="18" charset="0"/>
              <a:cs typeface="Times New Roman" pitchFamily="18" charset="0"/>
            </a:endParaRPr>
          </a:p>
        </p:txBody>
      </p:sp>
    </p:spTree>
    <p:extLst>
      <p:ext uri="{BB962C8B-B14F-4D97-AF65-F5344CB8AC3E}">
        <p14:creationId xmlns:p14="http://schemas.microsoft.com/office/powerpoint/2010/main" val="1183098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598062" y="980728"/>
            <a:ext cx="8136904" cy="5256584"/>
          </a:xfrm>
          <a:prstGeom prst="rect">
            <a:avLst/>
          </a:prstGeom>
          <a:solidFill>
            <a:schemeClr val="accent1">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200" b="1" dirty="0">
                <a:solidFill>
                  <a:schemeClr val="tx1"/>
                </a:solidFill>
                <a:latin typeface="Times New Roman" pitchFamily="18" charset="0"/>
                <a:cs typeface="Times New Roman" pitchFamily="18" charset="0"/>
              </a:rPr>
              <a:t>Değerlendirme tablosu dikkate alındığında, aşağıdaki hususları içeren başvurular diğer başvurulara göre daha yüksek puan alacaktır.</a:t>
            </a:r>
            <a:endParaRPr lang="tr-TR" sz="2200" dirty="0">
              <a:solidFill>
                <a:schemeClr val="tx1"/>
              </a:solidFill>
              <a:latin typeface="Times New Roman" pitchFamily="18" charset="0"/>
              <a:cs typeface="Times New Roman" pitchFamily="18" charset="0"/>
            </a:endParaRPr>
          </a:p>
          <a:p>
            <a:pPr marL="285750" lvl="0" indent="-285750" fontAlgn="base">
              <a:buFont typeface="Arial" pitchFamily="34" charset="0"/>
              <a:buChar char="•"/>
            </a:pPr>
            <a:r>
              <a:rPr lang="tr-TR" sz="2200" dirty="0" smtClean="0">
                <a:solidFill>
                  <a:schemeClr val="tx1"/>
                </a:solidFill>
                <a:latin typeface="Times New Roman" pitchFamily="18" charset="0"/>
                <a:cs typeface="Times New Roman" pitchFamily="18" charset="0"/>
              </a:rPr>
              <a:t>Teklif </a:t>
            </a:r>
            <a:r>
              <a:rPr lang="tr-TR" sz="2200" dirty="0">
                <a:solidFill>
                  <a:schemeClr val="tx1"/>
                </a:solidFill>
                <a:latin typeface="Times New Roman" pitchFamily="18" charset="0"/>
                <a:cs typeface="Times New Roman" pitchFamily="18" charset="0"/>
              </a:rPr>
              <a:t>çağrısının amaç ve önceliklerine doğrudan hizmet eden başvurular.</a:t>
            </a:r>
          </a:p>
          <a:p>
            <a:pPr marL="342900" lvl="0" indent="-342900" fontAlgn="base">
              <a:buFont typeface="Arial" pitchFamily="34" charset="0"/>
              <a:buChar char="•"/>
            </a:pPr>
            <a:r>
              <a:rPr lang="tr-TR" sz="2200" dirty="0">
                <a:solidFill>
                  <a:schemeClr val="tx1"/>
                </a:solidFill>
                <a:latin typeface="Times New Roman" pitchFamily="18" charset="0"/>
                <a:cs typeface="Times New Roman" pitchFamily="18" charset="0"/>
              </a:rPr>
              <a:t>Bölge Planı ve İl Turizm Master Planlarında yer alan önceliklere </a:t>
            </a:r>
            <a:r>
              <a:rPr lang="tr-TR" sz="2200" dirty="0" smtClean="0">
                <a:solidFill>
                  <a:schemeClr val="tx1"/>
                </a:solidFill>
                <a:latin typeface="Times New Roman" pitchFamily="18" charset="0"/>
                <a:cs typeface="Times New Roman" pitchFamily="18" charset="0"/>
              </a:rPr>
              <a:t>yönelik başvurular</a:t>
            </a:r>
            <a:endParaRPr lang="tr-TR" sz="2200" dirty="0">
              <a:solidFill>
                <a:schemeClr val="tx1"/>
              </a:solidFill>
              <a:latin typeface="Times New Roman" pitchFamily="18" charset="0"/>
              <a:cs typeface="Times New Roman" pitchFamily="18" charset="0"/>
            </a:endParaRPr>
          </a:p>
          <a:p>
            <a:pPr marL="285750" lvl="0" indent="-285750" fontAlgn="base">
              <a:buFont typeface="Arial" pitchFamily="34" charset="0"/>
              <a:buChar char="•"/>
            </a:pPr>
            <a:r>
              <a:rPr lang="tr-TR" sz="2200" dirty="0">
                <a:solidFill>
                  <a:schemeClr val="tx1"/>
                </a:solidFill>
                <a:latin typeface="Times New Roman" pitchFamily="18" charset="0"/>
                <a:cs typeface="Times New Roman" pitchFamily="18" charset="0"/>
              </a:rPr>
              <a:t>Turizm potansiyelinin değerlendirilmesine ve turizm çeşitliliğinin artırılmasına yönelik başvurular</a:t>
            </a:r>
          </a:p>
          <a:p>
            <a:pPr marL="285750" lvl="0" indent="-285750" fontAlgn="base">
              <a:buFont typeface="Arial" pitchFamily="34" charset="0"/>
              <a:buChar char="•"/>
            </a:pPr>
            <a:r>
              <a:rPr lang="tr-TR" sz="2200" dirty="0">
                <a:solidFill>
                  <a:schemeClr val="tx1"/>
                </a:solidFill>
                <a:latin typeface="Times New Roman" pitchFamily="18" charset="0"/>
                <a:cs typeface="Times New Roman" pitchFamily="18" charset="0"/>
              </a:rPr>
              <a:t>Özel sektörün yatırım yapmasını özendirici başvurular</a:t>
            </a:r>
          </a:p>
          <a:p>
            <a:pPr marL="285750" lvl="0" indent="-285750" fontAlgn="base">
              <a:buFont typeface="Arial" pitchFamily="34" charset="0"/>
              <a:buChar char="•"/>
            </a:pPr>
            <a:r>
              <a:rPr lang="tr-TR" sz="2200" dirty="0">
                <a:solidFill>
                  <a:schemeClr val="tx1"/>
                </a:solidFill>
                <a:latin typeface="Times New Roman" pitchFamily="18" charset="0"/>
                <a:cs typeface="Times New Roman" pitchFamily="18" charset="0"/>
              </a:rPr>
              <a:t>Sunulan teknik şartname ve proforma faturalar ile bütçedeki maliyet kalemlerini doğrulayabilen başvurular</a:t>
            </a:r>
          </a:p>
          <a:p>
            <a:pPr marL="285750" indent="-285750">
              <a:buFont typeface="Arial" pitchFamily="34" charset="0"/>
              <a:buChar char="•"/>
            </a:pPr>
            <a:r>
              <a:rPr lang="tr-TR" sz="2200" dirty="0">
                <a:solidFill>
                  <a:schemeClr val="tx1"/>
                </a:solidFill>
                <a:latin typeface="Times New Roman" pitchFamily="18" charset="0"/>
                <a:cs typeface="Times New Roman" pitchFamily="18" charset="0"/>
              </a:rPr>
              <a:t>Programın genel amacı ve öncelikleri ile ilgili başka bir altyapı projesinin devamı ya da tamamlayıcısı niteliğindeki başvurular</a:t>
            </a:r>
          </a:p>
        </p:txBody>
      </p:sp>
      <p:sp>
        <p:nvSpPr>
          <p:cNvPr id="6" name="Başlık 1"/>
          <p:cNvSpPr>
            <a:spLocks noGrp="1"/>
          </p:cNvSpPr>
          <p:nvPr>
            <p:ph type="title"/>
          </p:nvPr>
        </p:nvSpPr>
        <p:spPr>
          <a:xfrm>
            <a:off x="1043608" y="-1"/>
            <a:ext cx="7344816" cy="692697"/>
          </a:xfrm>
        </p:spPr>
        <p:txBody>
          <a:bodyPr>
            <a:normAutofit fontScale="90000"/>
          </a:bodyPr>
          <a:lstStyle/>
          <a:p>
            <a:pPr algn="ctr"/>
            <a:r>
              <a:rPr lang="tr-TR" sz="2400" b="1" dirty="0" smtClean="0">
                <a:solidFill>
                  <a:schemeClr val="bg1"/>
                </a:solidFill>
                <a:latin typeface="Times New Roman" pitchFamily="18" charset="0"/>
                <a:cs typeface="Times New Roman" pitchFamily="18" charset="0"/>
              </a:rPr>
              <a:t>2015 Yılı Turizm Altyapısının Geliştirilmesi Küçük Ölçekli Altyapı Mali Destek Programı (TZKAMU)</a:t>
            </a:r>
            <a:endParaRPr lang="tr-TR" sz="2400" dirty="0">
              <a:latin typeface="Times New Roman" pitchFamily="18" charset="0"/>
              <a:cs typeface="Times New Roman" pitchFamily="18" charset="0"/>
            </a:endParaRPr>
          </a:p>
        </p:txBody>
      </p:sp>
    </p:spTree>
    <p:extLst>
      <p:ext uri="{BB962C8B-B14F-4D97-AF65-F5344CB8AC3E}">
        <p14:creationId xmlns:p14="http://schemas.microsoft.com/office/powerpoint/2010/main" val="3615858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598062" y="980728"/>
            <a:ext cx="8136904" cy="5256584"/>
          </a:xfrm>
          <a:prstGeom prst="rect">
            <a:avLst/>
          </a:prstGeom>
          <a:solidFill>
            <a:schemeClr val="accent1">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smtClean="0">
                <a:solidFill>
                  <a:schemeClr val="tx1"/>
                </a:solidFill>
                <a:latin typeface="Times New Roman" pitchFamily="18" charset="0"/>
                <a:cs typeface="Times New Roman" pitchFamily="18" charset="0"/>
              </a:rPr>
              <a:t>ÖNEMLİ !!!</a:t>
            </a:r>
          </a:p>
          <a:p>
            <a:endParaRPr lang="tr-TR" sz="2000" b="1" dirty="0" smtClean="0">
              <a:solidFill>
                <a:schemeClr val="tx1"/>
              </a:solidFill>
              <a:latin typeface="Times New Roman" pitchFamily="18" charset="0"/>
              <a:cs typeface="Times New Roman" pitchFamily="18" charset="0"/>
            </a:endParaRPr>
          </a:p>
          <a:p>
            <a:pPr marL="285750" lvl="0" indent="-285750" fontAlgn="base">
              <a:buFont typeface="Arial" pitchFamily="34" charset="0"/>
              <a:buChar char="•"/>
            </a:pPr>
            <a:r>
              <a:rPr lang="tr-TR" sz="2000" dirty="0" smtClean="0">
                <a:solidFill>
                  <a:schemeClr val="tx1"/>
                </a:solidFill>
                <a:latin typeface="Times New Roman" pitchFamily="18" charset="0"/>
                <a:cs typeface="Times New Roman" pitchFamily="18" charset="0"/>
              </a:rPr>
              <a:t>Başvuru sahibi, proje faaliyetleri sonucunda elde edilecek altyapıdan 3 yıl boyunca sorumlu olacaktır.</a:t>
            </a:r>
            <a:endParaRPr lang="tr-TR" sz="2000" dirty="0">
              <a:solidFill>
                <a:schemeClr val="tx1"/>
              </a:solidFill>
              <a:latin typeface="Times New Roman" pitchFamily="18" charset="0"/>
              <a:cs typeface="Times New Roman" pitchFamily="18" charset="0"/>
            </a:endParaRPr>
          </a:p>
          <a:p>
            <a:pPr marL="342900" lvl="0" indent="-342900" fontAlgn="base">
              <a:buFont typeface="Arial" pitchFamily="34" charset="0"/>
              <a:buChar char="•"/>
            </a:pPr>
            <a:r>
              <a:rPr lang="tr-TR" sz="2000" dirty="0" smtClean="0">
                <a:solidFill>
                  <a:schemeClr val="tx1"/>
                </a:solidFill>
                <a:latin typeface="Times New Roman" pitchFamily="18" charset="0"/>
                <a:cs typeface="Times New Roman" pitchFamily="18" charset="0"/>
              </a:rPr>
              <a:t>Başvuru sahibi ve ortak olma şartlarını taşımayan kurum ve kuruluşlar projeye teknik ve mali destek sağlamak amacıyla iştirakçi olabilirler.</a:t>
            </a:r>
            <a:endParaRPr lang="tr-TR" sz="2000" dirty="0">
              <a:solidFill>
                <a:schemeClr val="tx1"/>
              </a:solidFill>
              <a:latin typeface="Times New Roman" pitchFamily="18" charset="0"/>
              <a:cs typeface="Times New Roman" pitchFamily="18" charset="0"/>
            </a:endParaRPr>
          </a:p>
          <a:p>
            <a:pPr marL="285750" lvl="0" indent="-285750" fontAlgn="base">
              <a:buFont typeface="Arial" pitchFamily="34" charset="0"/>
              <a:buChar char="•"/>
            </a:pPr>
            <a:r>
              <a:rPr lang="tr-TR" sz="2000" dirty="0" smtClean="0">
                <a:solidFill>
                  <a:schemeClr val="tx1"/>
                </a:solidFill>
                <a:latin typeface="Times New Roman" pitchFamily="18" charset="0"/>
                <a:cs typeface="Times New Roman" pitchFamily="18" charset="0"/>
              </a:rPr>
              <a:t>Kendi mevzuatı çerçevesinde satın alma kuralları (KİK v.b.) olmayan başvuru sahipleri, proje süresince Kalkınma Ajansları Mal ve Hizmet Alma esas ve usullerine tabii olacaklardır.</a:t>
            </a:r>
          </a:p>
          <a:p>
            <a:pPr marL="285750" lvl="0" indent="-285750" fontAlgn="base">
              <a:buFont typeface="Arial" pitchFamily="34" charset="0"/>
              <a:buChar char="•"/>
            </a:pPr>
            <a:r>
              <a:rPr lang="tr-TR" sz="2000" dirty="0" smtClean="0">
                <a:solidFill>
                  <a:schemeClr val="tx1"/>
                </a:solidFill>
                <a:latin typeface="Times New Roman" pitchFamily="18" charset="0"/>
                <a:cs typeface="Times New Roman" pitchFamily="18" charset="0"/>
              </a:rPr>
              <a:t>Proje ile ilgili her türlü harcamanın, Ajans ile sözleşme tarihi ve proje bitiş tarihi arasında yapılması ve belgelendirilmesi gerekmektedir.</a:t>
            </a:r>
          </a:p>
          <a:p>
            <a:pPr marL="285750" lvl="0" indent="-285750" fontAlgn="base">
              <a:buFont typeface="Arial" pitchFamily="34" charset="0"/>
              <a:buChar char="•"/>
            </a:pPr>
            <a:r>
              <a:rPr lang="tr-TR" sz="2000" dirty="0" smtClean="0">
                <a:solidFill>
                  <a:schemeClr val="tx1"/>
                </a:solidFill>
                <a:latin typeface="Times New Roman" pitchFamily="18" charset="0"/>
                <a:cs typeface="Times New Roman" pitchFamily="18" charset="0"/>
              </a:rPr>
              <a:t>Proje kapsamında harcama öngörülen tüm mal ve hizmet alımları için teknik şartname ve proforma fatura sunulmalıdır.  </a:t>
            </a:r>
            <a:endParaRPr lang="tr-TR" sz="2000" dirty="0">
              <a:solidFill>
                <a:schemeClr val="tx1"/>
              </a:solidFill>
              <a:latin typeface="Times New Roman" pitchFamily="18" charset="0"/>
              <a:cs typeface="Times New Roman" pitchFamily="18" charset="0"/>
            </a:endParaRPr>
          </a:p>
          <a:p>
            <a:pPr marL="285750" lvl="0" indent="-285750" fontAlgn="base">
              <a:buFont typeface="Arial" pitchFamily="34" charset="0"/>
              <a:buChar char="•"/>
            </a:pPr>
            <a:r>
              <a:rPr lang="tr-TR" sz="2000" dirty="0" smtClean="0">
                <a:solidFill>
                  <a:schemeClr val="tx1"/>
                </a:solidFill>
                <a:latin typeface="Times New Roman" pitchFamily="18" charset="0"/>
                <a:cs typeface="Times New Roman" pitchFamily="18" charset="0"/>
              </a:rPr>
              <a:t>Projenin uygulanabilmesi amacıyla alınması gereken her türlü yasal izin ve ruhsatlar ile hazırlanması gereken proje ve diğer teknik çalışmalar sözleşme aşamasına kadar tamamlanmalıdır.</a:t>
            </a:r>
            <a:endParaRPr lang="tr-TR" sz="2000" dirty="0">
              <a:solidFill>
                <a:schemeClr val="tx1"/>
              </a:solidFill>
              <a:latin typeface="Times New Roman" pitchFamily="18" charset="0"/>
              <a:cs typeface="Times New Roman" pitchFamily="18" charset="0"/>
            </a:endParaRPr>
          </a:p>
        </p:txBody>
      </p:sp>
      <p:sp>
        <p:nvSpPr>
          <p:cNvPr id="6" name="Başlık 1"/>
          <p:cNvSpPr>
            <a:spLocks noGrp="1"/>
          </p:cNvSpPr>
          <p:nvPr>
            <p:ph type="title"/>
          </p:nvPr>
        </p:nvSpPr>
        <p:spPr>
          <a:xfrm>
            <a:off x="1043608" y="-1"/>
            <a:ext cx="7344816" cy="692697"/>
          </a:xfrm>
        </p:spPr>
        <p:txBody>
          <a:bodyPr>
            <a:normAutofit fontScale="90000"/>
          </a:bodyPr>
          <a:lstStyle/>
          <a:p>
            <a:pPr algn="ctr"/>
            <a:r>
              <a:rPr lang="tr-TR" sz="2400" b="1" dirty="0" smtClean="0">
                <a:solidFill>
                  <a:schemeClr val="bg1"/>
                </a:solidFill>
                <a:latin typeface="Times New Roman" pitchFamily="18" charset="0"/>
                <a:cs typeface="Times New Roman" pitchFamily="18" charset="0"/>
              </a:rPr>
              <a:t>2015 Yılı Turizm Altyapısının Geliştirilmesi Küçük Ölçekli Altyapı Mali Destek Programı (TZKAMU)</a:t>
            </a:r>
            <a:endParaRPr lang="tr-TR" sz="2400" dirty="0">
              <a:latin typeface="Times New Roman" pitchFamily="18" charset="0"/>
              <a:cs typeface="Times New Roman" pitchFamily="18" charset="0"/>
            </a:endParaRPr>
          </a:p>
        </p:txBody>
      </p:sp>
    </p:spTree>
    <p:extLst>
      <p:ext uri="{BB962C8B-B14F-4D97-AF65-F5344CB8AC3E}">
        <p14:creationId xmlns:p14="http://schemas.microsoft.com/office/powerpoint/2010/main" val="2319678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71601" y="-27384"/>
            <a:ext cx="7416823" cy="836712"/>
          </a:xfrm>
        </p:spPr>
        <p:txBody>
          <a:bodyPr>
            <a:noAutofit/>
          </a:bodyPr>
          <a:lstStyle/>
          <a:p>
            <a:pPr algn="ctr"/>
            <a:r>
              <a:rPr lang="tr-TR" sz="2400" b="1" dirty="0" smtClean="0">
                <a:solidFill>
                  <a:prstClr val="white"/>
                </a:solidFill>
                <a:latin typeface="Times New Roman"/>
                <a:ea typeface="Times New Roman"/>
              </a:rPr>
              <a:t>2015 </a:t>
            </a:r>
            <a:r>
              <a:rPr lang="tr-TR" sz="2400" b="1" dirty="0">
                <a:solidFill>
                  <a:prstClr val="white"/>
                </a:solidFill>
                <a:latin typeface="Times New Roman"/>
                <a:ea typeface="Times New Roman"/>
              </a:rPr>
              <a:t>Yılı Turizmin Geliştirilmesi Mali Destek </a:t>
            </a:r>
            <a:r>
              <a:rPr lang="tr-TR" sz="2400" b="1" dirty="0" smtClean="0">
                <a:solidFill>
                  <a:prstClr val="white"/>
                </a:solidFill>
                <a:latin typeface="Times New Roman"/>
                <a:ea typeface="Times New Roman"/>
              </a:rPr>
              <a:t/>
            </a:r>
            <a:br>
              <a:rPr lang="tr-TR" sz="2400" b="1" dirty="0" smtClean="0">
                <a:solidFill>
                  <a:prstClr val="white"/>
                </a:solidFill>
                <a:latin typeface="Times New Roman"/>
                <a:ea typeface="Times New Roman"/>
              </a:rPr>
            </a:br>
            <a:r>
              <a:rPr lang="tr-TR" sz="2400" b="1" dirty="0" smtClean="0">
                <a:solidFill>
                  <a:prstClr val="white"/>
                </a:solidFill>
                <a:latin typeface="Times New Roman"/>
                <a:ea typeface="Times New Roman"/>
              </a:rPr>
              <a:t>Programı  </a:t>
            </a:r>
            <a:r>
              <a:rPr lang="tr-TR" sz="2400" b="1" dirty="0">
                <a:solidFill>
                  <a:prstClr val="white"/>
                </a:solidFill>
                <a:latin typeface="Times New Roman"/>
                <a:ea typeface="Times New Roman"/>
              </a:rPr>
              <a:t>(TZKOBİ)</a:t>
            </a:r>
            <a:endParaRPr lang="tr-TR" dirty="0"/>
          </a:p>
        </p:txBody>
      </p:sp>
      <p:sp>
        <p:nvSpPr>
          <p:cNvPr id="3" name="Metin Yer Tutucusu 2"/>
          <p:cNvSpPr>
            <a:spLocks noGrp="1"/>
          </p:cNvSpPr>
          <p:nvPr>
            <p:ph type="body" sz="half" idx="1"/>
          </p:nvPr>
        </p:nvSpPr>
        <p:spPr>
          <a:xfrm>
            <a:off x="566738" y="1124744"/>
            <a:ext cx="8253734" cy="4895056"/>
          </a:xfrm>
        </p:spPr>
        <p:txBody>
          <a:bodyPr/>
          <a:lstStyle/>
          <a:p>
            <a:pPr marL="0" lvl="0" indent="0" algn="r">
              <a:spcBef>
                <a:spcPts val="0"/>
              </a:spcBef>
              <a:buClrTx/>
              <a:buNone/>
            </a:pPr>
            <a:r>
              <a:rPr lang="tr-TR" sz="2000" b="1" dirty="0">
                <a:solidFill>
                  <a:prstClr val="black"/>
                </a:solidFill>
                <a:latin typeface="Times New Roman" pitchFamily="18" charset="0"/>
                <a:cs typeface="Times New Roman" pitchFamily="18" charset="0"/>
              </a:rPr>
              <a:t>2015 YILI </a:t>
            </a:r>
            <a:endParaRPr lang="tr-TR" sz="2000" b="1" dirty="0" smtClean="0">
              <a:solidFill>
                <a:prstClr val="black"/>
              </a:solidFill>
              <a:latin typeface="Times New Roman" pitchFamily="18" charset="0"/>
              <a:cs typeface="Times New Roman" pitchFamily="18" charset="0"/>
            </a:endParaRPr>
          </a:p>
          <a:p>
            <a:pPr marL="0" lvl="0" indent="0" algn="r">
              <a:spcBef>
                <a:spcPts val="0"/>
              </a:spcBef>
              <a:buClrTx/>
              <a:buNone/>
            </a:pPr>
            <a:r>
              <a:rPr lang="tr-TR" sz="2000" b="1" dirty="0" smtClean="0">
                <a:solidFill>
                  <a:prstClr val="black"/>
                </a:solidFill>
                <a:latin typeface="Times New Roman" pitchFamily="18" charset="0"/>
                <a:cs typeface="Times New Roman" pitchFamily="18" charset="0"/>
              </a:rPr>
              <a:t>TURİZMİN GELİŞTİRİLMESİ </a:t>
            </a:r>
            <a:endParaRPr lang="tr-TR" sz="2000" b="1" dirty="0">
              <a:solidFill>
                <a:prstClr val="black"/>
              </a:solidFill>
              <a:latin typeface="Times New Roman" pitchFamily="18" charset="0"/>
              <a:cs typeface="Times New Roman" pitchFamily="18" charset="0"/>
            </a:endParaRPr>
          </a:p>
          <a:p>
            <a:pPr marL="0" lvl="0" indent="0" algn="r">
              <a:spcBef>
                <a:spcPts val="0"/>
              </a:spcBef>
              <a:buClrTx/>
              <a:buNone/>
            </a:pPr>
            <a:r>
              <a:rPr lang="tr-TR" sz="2000" b="1" dirty="0">
                <a:solidFill>
                  <a:prstClr val="black"/>
                </a:solidFill>
                <a:latin typeface="Times New Roman" pitchFamily="18" charset="0"/>
                <a:cs typeface="Times New Roman" pitchFamily="18" charset="0"/>
              </a:rPr>
              <a:t>Mali Destek </a:t>
            </a:r>
            <a:r>
              <a:rPr lang="tr-TR" sz="2000" b="1" dirty="0" smtClean="0">
                <a:solidFill>
                  <a:prstClr val="black"/>
                </a:solidFill>
                <a:latin typeface="Times New Roman" pitchFamily="18" charset="0"/>
                <a:cs typeface="Times New Roman" pitchFamily="18" charset="0"/>
              </a:rPr>
              <a:t>Programı</a:t>
            </a:r>
          </a:p>
          <a:p>
            <a:pPr marL="0" indent="0" algn="r">
              <a:spcBef>
                <a:spcPts val="0"/>
              </a:spcBef>
              <a:buClrTx/>
              <a:buNone/>
            </a:pPr>
            <a:endParaRPr lang="tr-TR" b="1" dirty="0" smtClean="0">
              <a:latin typeface="Times New Roman" pitchFamily="18" charset="0"/>
              <a:cs typeface="Times New Roman" pitchFamily="18" charset="0"/>
            </a:endParaRPr>
          </a:p>
          <a:p>
            <a:pPr marL="0" indent="0" algn="r">
              <a:spcBef>
                <a:spcPts val="0"/>
              </a:spcBef>
              <a:buClrTx/>
              <a:buNone/>
            </a:pPr>
            <a:r>
              <a:rPr lang="tr-TR" b="1" dirty="0" smtClean="0">
                <a:latin typeface="Times New Roman" pitchFamily="18" charset="0"/>
                <a:cs typeface="Times New Roman" pitchFamily="18" charset="0"/>
              </a:rPr>
              <a:t>Referans </a:t>
            </a:r>
            <a:r>
              <a:rPr lang="tr-TR" b="1" dirty="0">
                <a:latin typeface="Times New Roman" pitchFamily="18" charset="0"/>
                <a:cs typeface="Times New Roman" pitchFamily="18" charset="0"/>
              </a:rPr>
              <a:t>No: </a:t>
            </a:r>
            <a:r>
              <a:rPr lang="tr-TR" b="1" dirty="0" smtClean="0">
                <a:latin typeface="Times New Roman" pitchFamily="18" charset="0"/>
                <a:cs typeface="Times New Roman" pitchFamily="18" charset="0"/>
              </a:rPr>
              <a:t>TR63-15-TZKOBİ</a:t>
            </a:r>
            <a:endParaRPr lang="tr-TR" dirty="0">
              <a:latin typeface="Times New Roman" pitchFamily="18" charset="0"/>
              <a:cs typeface="Times New Roman" pitchFamily="18" charset="0"/>
            </a:endParaRPr>
          </a:p>
          <a:p>
            <a:pPr marL="0" lvl="0" indent="0" algn="r">
              <a:spcBef>
                <a:spcPts val="0"/>
              </a:spcBef>
              <a:buClrTx/>
              <a:buNone/>
            </a:pPr>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24744"/>
            <a:ext cx="3672407"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79273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438756" y="877470"/>
            <a:ext cx="5213363" cy="360040"/>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smtClean="0">
                <a:solidFill>
                  <a:schemeClr val="tx1"/>
                </a:solidFill>
                <a:latin typeface="Times New Roman" pitchFamily="18" charset="0"/>
                <a:cs typeface="Times New Roman" pitchFamily="18" charset="0"/>
              </a:rPr>
              <a:t>Programın Amaç ve Öncelikleri </a:t>
            </a:r>
            <a:endParaRPr lang="tr-TR" sz="2400" b="1" dirty="0">
              <a:solidFill>
                <a:schemeClr val="tx1"/>
              </a:solidFill>
              <a:latin typeface="Times New Roman" pitchFamily="18" charset="0"/>
              <a:cs typeface="Times New Roman" pitchFamily="18" charset="0"/>
            </a:endParaRPr>
          </a:p>
        </p:txBody>
      </p:sp>
      <p:sp>
        <p:nvSpPr>
          <p:cNvPr id="6" name="Dikdörtgen 5"/>
          <p:cNvSpPr/>
          <p:nvPr/>
        </p:nvSpPr>
        <p:spPr>
          <a:xfrm>
            <a:off x="633977" y="1592588"/>
            <a:ext cx="8194523" cy="2052436"/>
          </a:xfrm>
          <a:prstGeom prst="rect">
            <a:avLst/>
          </a:prstGeom>
          <a:solidFill>
            <a:schemeClr val="accent1">
              <a:lumMod val="60000"/>
              <a:lumOff val="40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tr-TR" sz="2400" b="1" u="sng" dirty="0" smtClean="0">
                <a:solidFill>
                  <a:schemeClr val="tx1"/>
                </a:solidFill>
                <a:latin typeface="Times New Roman" pitchFamily="18" charset="0"/>
                <a:cs typeface="Times New Roman" pitchFamily="18" charset="0"/>
              </a:rPr>
              <a:t>Programın Amacı</a:t>
            </a:r>
          </a:p>
          <a:p>
            <a:pPr algn="just">
              <a:lnSpc>
                <a:spcPct val="150000"/>
              </a:lnSpc>
            </a:pPr>
            <a:r>
              <a:rPr lang="tr-TR" sz="2400" dirty="0" smtClean="0">
                <a:solidFill>
                  <a:schemeClr val="tx1"/>
                </a:solidFill>
                <a:latin typeface="Times New Roman"/>
                <a:ea typeface="Times New Roman"/>
              </a:rPr>
              <a:t>TR63 </a:t>
            </a:r>
            <a:r>
              <a:rPr lang="tr-TR" sz="2400" dirty="0">
                <a:solidFill>
                  <a:schemeClr val="tx1"/>
                </a:solidFill>
                <a:latin typeface="Times New Roman"/>
                <a:ea typeface="Times New Roman"/>
              </a:rPr>
              <a:t>Bölgesi’nde turizm sektöründeki işletmelerin rekabet güçlerinin </a:t>
            </a:r>
            <a:r>
              <a:rPr lang="tr-TR" sz="2400" dirty="0" smtClean="0">
                <a:solidFill>
                  <a:schemeClr val="tx1"/>
                </a:solidFill>
                <a:latin typeface="Times New Roman"/>
                <a:ea typeface="Times New Roman"/>
              </a:rPr>
              <a:t>artırılması ve </a:t>
            </a:r>
            <a:r>
              <a:rPr lang="tr-TR" sz="2400" dirty="0">
                <a:solidFill>
                  <a:schemeClr val="tx1"/>
                </a:solidFill>
                <a:latin typeface="Times New Roman"/>
                <a:ea typeface="Times New Roman"/>
              </a:rPr>
              <a:t>turizmin çeşitlendirilmesi</a:t>
            </a:r>
            <a:endParaRPr lang="tr-TR" sz="2400" dirty="0">
              <a:solidFill>
                <a:schemeClr val="tx1"/>
              </a:solidFill>
              <a:latin typeface="Times New Roman" pitchFamily="18" charset="0"/>
              <a:ea typeface="Calibri"/>
              <a:cs typeface="Times New Roman" pitchFamily="18" charset="0"/>
            </a:endParaRPr>
          </a:p>
          <a:p>
            <a:pPr algn="ctr">
              <a:lnSpc>
                <a:spcPct val="150000"/>
              </a:lnSpc>
            </a:pPr>
            <a:endParaRPr lang="tr-TR" sz="2400" dirty="0">
              <a:solidFill>
                <a:schemeClr val="tx1"/>
              </a:solidFill>
            </a:endParaRPr>
          </a:p>
        </p:txBody>
      </p:sp>
      <p:sp>
        <p:nvSpPr>
          <p:cNvPr id="7" name="Dikdörtgen 6"/>
          <p:cNvSpPr/>
          <p:nvPr/>
        </p:nvSpPr>
        <p:spPr>
          <a:xfrm>
            <a:off x="633977" y="3789040"/>
            <a:ext cx="8194523" cy="2376264"/>
          </a:xfrm>
          <a:prstGeom prst="rect">
            <a:avLst/>
          </a:prstGeom>
          <a:solidFill>
            <a:schemeClr val="accent1">
              <a:lumMod val="60000"/>
              <a:lumOff val="40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400" b="1" u="sng" dirty="0" smtClean="0">
                <a:solidFill>
                  <a:schemeClr val="tx1"/>
                </a:solidFill>
                <a:latin typeface="Times New Roman" pitchFamily="18" charset="0"/>
                <a:cs typeface="Times New Roman" pitchFamily="18" charset="0"/>
              </a:rPr>
              <a:t>Programın Öncelikleri</a:t>
            </a:r>
          </a:p>
          <a:p>
            <a:pPr algn="just"/>
            <a:r>
              <a:rPr lang="tr-TR" sz="2400" b="1" dirty="0" smtClean="0">
                <a:solidFill>
                  <a:schemeClr val="tx1"/>
                </a:solidFill>
                <a:latin typeface="Times New Roman" pitchFamily="18" charset="0"/>
                <a:cs typeface="Times New Roman" pitchFamily="18" charset="0"/>
              </a:rPr>
              <a:t>Öncelik 1:  </a:t>
            </a:r>
            <a:r>
              <a:rPr lang="tr-TR" sz="2400" dirty="0">
                <a:solidFill>
                  <a:schemeClr val="tx1"/>
                </a:solidFill>
                <a:latin typeface="Times New Roman" pitchFamily="18" charset="0"/>
                <a:cs typeface="Times New Roman" pitchFamily="18" charset="0"/>
              </a:rPr>
              <a:t>Turizm sektöründeki işletmelerin fiziki, beşeri, teknolojik ve kurumsal kapasitelerinin geliştirilmesi ve hizmet kalitesinin </a:t>
            </a:r>
            <a:r>
              <a:rPr lang="tr-TR" sz="2400" dirty="0" smtClean="0">
                <a:solidFill>
                  <a:schemeClr val="tx1"/>
                </a:solidFill>
                <a:latin typeface="Times New Roman" pitchFamily="18" charset="0"/>
                <a:cs typeface="Times New Roman" pitchFamily="18" charset="0"/>
              </a:rPr>
              <a:t>artırılması </a:t>
            </a:r>
          </a:p>
          <a:p>
            <a:pPr algn="just"/>
            <a:r>
              <a:rPr lang="tr-TR" sz="2400" b="1" dirty="0" smtClean="0">
                <a:solidFill>
                  <a:schemeClr val="tx1"/>
                </a:solidFill>
                <a:latin typeface="Times New Roman" pitchFamily="18" charset="0"/>
                <a:cs typeface="Times New Roman" pitchFamily="18" charset="0"/>
              </a:rPr>
              <a:t>Öncelik 2: </a:t>
            </a:r>
            <a:r>
              <a:rPr lang="en-GB" sz="2400" dirty="0">
                <a:solidFill>
                  <a:schemeClr val="tx1"/>
                </a:solidFill>
                <a:latin typeface="Times New Roman" pitchFamily="18" charset="0"/>
                <a:cs typeface="Times New Roman" pitchFamily="18" charset="0"/>
              </a:rPr>
              <a:t>Turizm </a:t>
            </a:r>
            <a:r>
              <a:rPr lang="en-GB" sz="2400" dirty="0" err="1">
                <a:solidFill>
                  <a:schemeClr val="tx1"/>
                </a:solidFill>
                <a:latin typeface="Times New Roman" pitchFamily="18" charset="0"/>
                <a:cs typeface="Times New Roman" pitchFamily="18" charset="0"/>
              </a:rPr>
              <a:t>sektöründeki</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işletmelerin</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ürün</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ve</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hizmetlerinin</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çeşitlendirilmesi</a:t>
            </a:r>
            <a:endParaRPr lang="tr-TR" sz="2400" b="1" dirty="0">
              <a:solidFill>
                <a:schemeClr val="tx1"/>
              </a:solidFill>
              <a:latin typeface="Times New Roman" pitchFamily="18" charset="0"/>
              <a:cs typeface="Times New Roman" pitchFamily="18" charset="0"/>
            </a:endParaRPr>
          </a:p>
        </p:txBody>
      </p:sp>
      <p:sp>
        <p:nvSpPr>
          <p:cNvPr id="8" name="Başlık 1"/>
          <p:cNvSpPr>
            <a:spLocks noGrp="1"/>
          </p:cNvSpPr>
          <p:nvPr>
            <p:ph type="title"/>
          </p:nvPr>
        </p:nvSpPr>
        <p:spPr>
          <a:xfrm>
            <a:off x="971601" y="-27384"/>
            <a:ext cx="7416823" cy="836712"/>
          </a:xfrm>
        </p:spPr>
        <p:txBody>
          <a:bodyPr>
            <a:noAutofit/>
          </a:bodyPr>
          <a:lstStyle/>
          <a:p>
            <a:pPr algn="ctr"/>
            <a:r>
              <a:rPr lang="tr-TR" sz="2400" b="1" dirty="0" smtClean="0">
                <a:solidFill>
                  <a:prstClr val="white"/>
                </a:solidFill>
                <a:latin typeface="Times New Roman"/>
                <a:ea typeface="Times New Roman"/>
              </a:rPr>
              <a:t>2015 </a:t>
            </a:r>
            <a:r>
              <a:rPr lang="tr-TR" sz="2400" b="1" dirty="0">
                <a:solidFill>
                  <a:prstClr val="white"/>
                </a:solidFill>
                <a:latin typeface="Times New Roman"/>
                <a:ea typeface="Times New Roman"/>
              </a:rPr>
              <a:t>Yılı Turizmin Geliştirilmesi Mali Destek </a:t>
            </a:r>
            <a:r>
              <a:rPr lang="tr-TR" sz="2400" b="1" dirty="0" smtClean="0">
                <a:solidFill>
                  <a:prstClr val="white"/>
                </a:solidFill>
                <a:latin typeface="Times New Roman"/>
                <a:ea typeface="Times New Roman"/>
              </a:rPr>
              <a:t/>
            </a:r>
            <a:br>
              <a:rPr lang="tr-TR" sz="2400" b="1" dirty="0" smtClean="0">
                <a:solidFill>
                  <a:prstClr val="white"/>
                </a:solidFill>
                <a:latin typeface="Times New Roman"/>
                <a:ea typeface="Times New Roman"/>
              </a:rPr>
            </a:br>
            <a:r>
              <a:rPr lang="tr-TR" sz="2400" b="1" dirty="0" smtClean="0">
                <a:solidFill>
                  <a:prstClr val="white"/>
                </a:solidFill>
                <a:latin typeface="Times New Roman"/>
                <a:ea typeface="Times New Roman"/>
              </a:rPr>
              <a:t>Programı  </a:t>
            </a:r>
            <a:r>
              <a:rPr lang="tr-TR" sz="2400" b="1" dirty="0">
                <a:solidFill>
                  <a:prstClr val="white"/>
                </a:solidFill>
                <a:latin typeface="Times New Roman"/>
                <a:ea typeface="Times New Roman"/>
              </a:rPr>
              <a:t>(TZKOBİ)</a:t>
            </a:r>
            <a:endParaRPr lang="tr-TR" dirty="0"/>
          </a:p>
        </p:txBody>
      </p:sp>
    </p:spTree>
    <p:extLst>
      <p:ext uri="{BB962C8B-B14F-4D97-AF65-F5344CB8AC3E}">
        <p14:creationId xmlns:p14="http://schemas.microsoft.com/office/powerpoint/2010/main" val="33528863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o 4"/>
          <p:cNvGraphicFramePr>
            <a:graphicFrameLocks noGrp="1"/>
          </p:cNvGraphicFramePr>
          <p:nvPr>
            <p:extLst>
              <p:ext uri="{D42A27DB-BD31-4B8C-83A1-F6EECF244321}">
                <p14:modId xmlns:p14="http://schemas.microsoft.com/office/powerpoint/2010/main" val="2989393620"/>
              </p:ext>
            </p:extLst>
          </p:nvPr>
        </p:nvGraphicFramePr>
        <p:xfrm>
          <a:off x="467544" y="1484784"/>
          <a:ext cx="8352926" cy="2271656"/>
        </p:xfrm>
        <a:graphic>
          <a:graphicData uri="http://schemas.openxmlformats.org/drawingml/2006/table">
            <a:tbl>
              <a:tblPr firstRow="1" firstCol="1" bandRow="1"/>
              <a:tblGrid>
                <a:gridCol w="3541254"/>
                <a:gridCol w="2282541"/>
                <a:gridCol w="2529131"/>
              </a:tblGrid>
              <a:tr h="298992">
                <a:tc>
                  <a:txBody>
                    <a:bodyPr/>
                    <a:lstStyle/>
                    <a:p>
                      <a:pPr algn="l" fontAlgn="auto">
                        <a:lnSpc>
                          <a:spcPct val="115000"/>
                        </a:lnSpc>
                        <a:spcAft>
                          <a:spcPts val="0"/>
                        </a:spcAft>
                      </a:pPr>
                      <a:r>
                        <a:rPr lang="tr-TR" sz="2000" b="1" dirty="0">
                          <a:effectLst/>
                          <a:latin typeface="Times New Roman"/>
                          <a:ea typeface="Times New Roman"/>
                        </a:rPr>
                        <a:t>Programın Toplam Bütçesi</a:t>
                      </a:r>
                      <a:endParaRPr lang="tr-TR" sz="2000" dirty="0">
                        <a:effectLst/>
                        <a:latin typeface="Arial"/>
                        <a:ea typeface="Times New Roman"/>
                      </a:endParaRPr>
                    </a:p>
                  </a:txBody>
                  <a:tcPr marL="26695" marR="26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1">
                        <a:lumMod val="60000"/>
                        <a:lumOff val="40000"/>
                      </a:schemeClr>
                    </a:solidFill>
                  </a:tcPr>
                </a:tc>
                <a:tc gridSpan="2">
                  <a:txBody>
                    <a:bodyPr/>
                    <a:lstStyle/>
                    <a:p>
                      <a:pPr algn="ctr" fontAlgn="auto">
                        <a:lnSpc>
                          <a:spcPct val="115000"/>
                        </a:lnSpc>
                        <a:spcAft>
                          <a:spcPts val="0"/>
                        </a:spcAft>
                      </a:pPr>
                      <a:r>
                        <a:rPr lang="tr-TR" sz="2000" b="0" dirty="0">
                          <a:solidFill>
                            <a:srgbClr val="000000"/>
                          </a:solidFill>
                          <a:effectLst/>
                          <a:latin typeface="Times New Roman"/>
                          <a:ea typeface="Times New Roman"/>
                        </a:rPr>
                        <a:t>5.000.000 TL </a:t>
                      </a:r>
                      <a:endParaRPr lang="tr-TR" sz="2000" b="0" dirty="0">
                        <a:effectLst/>
                        <a:latin typeface="Arial"/>
                        <a:ea typeface="Times New Roman"/>
                      </a:endParaRPr>
                    </a:p>
                  </a:txBody>
                  <a:tcPr marL="26695" marR="26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hMerge="1">
                  <a:txBody>
                    <a:bodyPr/>
                    <a:lstStyle/>
                    <a:p>
                      <a:endParaRPr lang="tr-TR"/>
                    </a:p>
                  </a:txBody>
                  <a:tcPr/>
                </a:tc>
              </a:tr>
              <a:tr h="264952">
                <a:tc>
                  <a:txBody>
                    <a:bodyPr/>
                    <a:lstStyle/>
                    <a:p>
                      <a:pPr algn="l" fontAlgn="auto">
                        <a:lnSpc>
                          <a:spcPct val="115000"/>
                        </a:lnSpc>
                        <a:spcAft>
                          <a:spcPts val="0"/>
                        </a:spcAft>
                      </a:pPr>
                      <a:r>
                        <a:rPr lang="tr-TR" sz="2000" b="1" dirty="0">
                          <a:effectLst/>
                          <a:latin typeface="Times New Roman"/>
                          <a:ea typeface="Times New Roman"/>
                        </a:rPr>
                        <a:t>Proje Başına Destek Tutarı</a:t>
                      </a:r>
                      <a:endParaRPr lang="tr-TR" sz="2000" dirty="0">
                        <a:effectLst/>
                        <a:latin typeface="Arial"/>
                        <a:ea typeface="Times New Roman"/>
                      </a:endParaRPr>
                    </a:p>
                  </a:txBody>
                  <a:tcPr marL="26695" marR="26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auto">
                        <a:lnSpc>
                          <a:spcPct val="115000"/>
                        </a:lnSpc>
                        <a:spcAft>
                          <a:spcPts val="0"/>
                        </a:spcAft>
                      </a:pPr>
                      <a:r>
                        <a:rPr lang="tr-TR" sz="2000" dirty="0">
                          <a:solidFill>
                            <a:srgbClr val="000000"/>
                          </a:solidFill>
                          <a:effectLst/>
                          <a:latin typeface="Times New Roman"/>
                          <a:ea typeface="Times New Roman"/>
                        </a:rPr>
                        <a:t>Asgari </a:t>
                      </a:r>
                      <a:r>
                        <a:rPr lang="tr-TR" sz="2000" b="0" dirty="0">
                          <a:solidFill>
                            <a:srgbClr val="000000"/>
                          </a:solidFill>
                          <a:effectLst/>
                          <a:latin typeface="Times New Roman"/>
                          <a:ea typeface="Times New Roman"/>
                        </a:rPr>
                        <a:t>50.000 TL</a:t>
                      </a:r>
                      <a:endParaRPr lang="tr-TR" sz="2000" b="0" dirty="0">
                        <a:effectLst/>
                        <a:latin typeface="Arial"/>
                        <a:ea typeface="Times New Roman"/>
                      </a:endParaRPr>
                    </a:p>
                  </a:txBody>
                  <a:tcPr marL="26695" marR="26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auto">
                        <a:lnSpc>
                          <a:spcPct val="115000"/>
                        </a:lnSpc>
                        <a:spcAft>
                          <a:spcPts val="0"/>
                        </a:spcAft>
                      </a:pPr>
                      <a:r>
                        <a:rPr lang="tr-TR" sz="2000" dirty="0">
                          <a:solidFill>
                            <a:srgbClr val="000000"/>
                          </a:solidFill>
                          <a:effectLst/>
                          <a:latin typeface="Times New Roman"/>
                          <a:ea typeface="Times New Roman"/>
                        </a:rPr>
                        <a:t>Azami </a:t>
                      </a:r>
                      <a:r>
                        <a:rPr lang="tr-TR" sz="2000" b="0" dirty="0">
                          <a:solidFill>
                            <a:srgbClr val="000000"/>
                          </a:solidFill>
                          <a:effectLst/>
                          <a:latin typeface="Times New Roman"/>
                          <a:ea typeface="Times New Roman"/>
                        </a:rPr>
                        <a:t>500.000 TL</a:t>
                      </a:r>
                      <a:endParaRPr lang="tr-TR" sz="2000" b="0" dirty="0">
                        <a:effectLst/>
                        <a:latin typeface="Arial"/>
                        <a:ea typeface="Times New Roman"/>
                      </a:endParaRPr>
                    </a:p>
                  </a:txBody>
                  <a:tcPr marL="26695" marR="26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74472">
                <a:tc>
                  <a:txBody>
                    <a:bodyPr/>
                    <a:lstStyle/>
                    <a:p>
                      <a:pPr algn="l" fontAlgn="auto">
                        <a:lnSpc>
                          <a:spcPct val="115000"/>
                        </a:lnSpc>
                        <a:spcAft>
                          <a:spcPts val="0"/>
                        </a:spcAft>
                      </a:pPr>
                      <a:r>
                        <a:rPr lang="tr-TR" sz="2000" b="1" dirty="0">
                          <a:effectLst/>
                          <a:latin typeface="Times New Roman"/>
                          <a:ea typeface="Times New Roman"/>
                        </a:rPr>
                        <a:t>Destek Oranı</a:t>
                      </a:r>
                      <a:endParaRPr lang="tr-TR" sz="2000" dirty="0">
                        <a:effectLst/>
                        <a:latin typeface="Arial"/>
                        <a:ea typeface="Times New Roman"/>
                      </a:endParaRPr>
                    </a:p>
                  </a:txBody>
                  <a:tcPr marL="26695" marR="26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auto">
                        <a:lnSpc>
                          <a:spcPct val="115000"/>
                        </a:lnSpc>
                        <a:spcAft>
                          <a:spcPts val="0"/>
                        </a:spcAft>
                      </a:pPr>
                      <a:r>
                        <a:rPr lang="tr-TR" sz="2000" dirty="0">
                          <a:solidFill>
                            <a:srgbClr val="000000"/>
                          </a:solidFill>
                          <a:effectLst/>
                          <a:latin typeface="Times New Roman"/>
                          <a:ea typeface="Times New Roman"/>
                        </a:rPr>
                        <a:t>Asgari % 25</a:t>
                      </a:r>
                      <a:endParaRPr lang="tr-TR" sz="2000" dirty="0">
                        <a:effectLst/>
                        <a:latin typeface="Arial"/>
                        <a:ea typeface="Times New Roman"/>
                      </a:endParaRPr>
                    </a:p>
                  </a:txBody>
                  <a:tcPr marL="26695" marR="26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auto">
                        <a:lnSpc>
                          <a:spcPct val="115000"/>
                        </a:lnSpc>
                        <a:spcAft>
                          <a:spcPts val="0"/>
                        </a:spcAft>
                      </a:pPr>
                      <a:r>
                        <a:rPr lang="tr-TR" sz="2000" dirty="0">
                          <a:solidFill>
                            <a:srgbClr val="000000"/>
                          </a:solidFill>
                          <a:effectLst/>
                          <a:latin typeface="Times New Roman"/>
                          <a:ea typeface="Times New Roman"/>
                        </a:rPr>
                        <a:t>Azami % 50</a:t>
                      </a:r>
                      <a:endParaRPr lang="tr-TR" sz="2000" dirty="0">
                        <a:effectLst/>
                        <a:latin typeface="Arial"/>
                        <a:ea typeface="Times New Roman"/>
                      </a:endParaRPr>
                    </a:p>
                  </a:txBody>
                  <a:tcPr marL="26695" marR="26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r>
              <a:tr h="543576">
                <a:tc>
                  <a:txBody>
                    <a:bodyPr/>
                    <a:lstStyle/>
                    <a:p>
                      <a:pPr algn="l" fontAlgn="auto">
                        <a:lnSpc>
                          <a:spcPct val="115000"/>
                        </a:lnSpc>
                        <a:spcAft>
                          <a:spcPts val="0"/>
                        </a:spcAft>
                      </a:pPr>
                      <a:r>
                        <a:rPr lang="tr-TR" sz="2000" b="1" dirty="0">
                          <a:effectLst/>
                          <a:latin typeface="Times New Roman"/>
                          <a:ea typeface="Times New Roman"/>
                        </a:rPr>
                        <a:t>Başvuru Yapılabilecek Proje Sayısı</a:t>
                      </a:r>
                      <a:endParaRPr lang="tr-TR" sz="2000" dirty="0">
                        <a:effectLst/>
                        <a:latin typeface="Arial"/>
                        <a:ea typeface="Times New Roman"/>
                      </a:endParaRPr>
                    </a:p>
                  </a:txBody>
                  <a:tcPr marL="26695" marR="26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fontAlgn="auto">
                        <a:lnSpc>
                          <a:spcPct val="115000"/>
                        </a:lnSpc>
                        <a:spcAft>
                          <a:spcPts val="0"/>
                        </a:spcAft>
                      </a:pPr>
                      <a:r>
                        <a:rPr lang="tr-TR" sz="2000" dirty="0">
                          <a:solidFill>
                            <a:srgbClr val="000000"/>
                          </a:solidFill>
                          <a:effectLst/>
                          <a:latin typeface="Times New Roman"/>
                          <a:ea typeface="Times New Roman"/>
                        </a:rPr>
                        <a:t>Azami 2 adet</a:t>
                      </a:r>
                      <a:endParaRPr lang="tr-TR" sz="2000" dirty="0">
                        <a:effectLst/>
                        <a:latin typeface="Arial"/>
                        <a:ea typeface="Times New Roman"/>
                      </a:endParaRPr>
                    </a:p>
                  </a:txBody>
                  <a:tcPr marL="26695" marR="26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tr-TR"/>
                    </a:p>
                  </a:txBody>
                  <a:tcPr/>
                </a:tc>
              </a:tr>
              <a:tr h="519056">
                <a:tc>
                  <a:txBody>
                    <a:bodyPr/>
                    <a:lstStyle/>
                    <a:p>
                      <a:pPr algn="l" fontAlgn="auto">
                        <a:lnSpc>
                          <a:spcPct val="115000"/>
                        </a:lnSpc>
                        <a:spcAft>
                          <a:spcPts val="0"/>
                        </a:spcAft>
                      </a:pPr>
                      <a:r>
                        <a:rPr lang="tr-TR" sz="2000" b="1" dirty="0">
                          <a:effectLst/>
                          <a:latin typeface="Times New Roman"/>
                          <a:ea typeface="Times New Roman"/>
                        </a:rPr>
                        <a:t>Destek Alınabilecek Proje Sayısı</a:t>
                      </a:r>
                      <a:endParaRPr lang="tr-TR" sz="2000" dirty="0">
                        <a:effectLst/>
                        <a:latin typeface="Arial"/>
                        <a:ea typeface="Times New Roman"/>
                      </a:endParaRPr>
                    </a:p>
                  </a:txBody>
                  <a:tcPr marL="26695" marR="26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gridSpan="2">
                  <a:txBody>
                    <a:bodyPr/>
                    <a:lstStyle/>
                    <a:p>
                      <a:pPr algn="ctr" fontAlgn="auto">
                        <a:lnSpc>
                          <a:spcPct val="115000"/>
                        </a:lnSpc>
                        <a:spcAft>
                          <a:spcPts val="0"/>
                        </a:spcAft>
                      </a:pPr>
                      <a:r>
                        <a:rPr lang="tr-TR" sz="2000" dirty="0">
                          <a:solidFill>
                            <a:srgbClr val="000000"/>
                          </a:solidFill>
                          <a:effectLst/>
                          <a:latin typeface="Times New Roman"/>
                          <a:ea typeface="Times New Roman"/>
                        </a:rPr>
                        <a:t>Azami 1 adet</a:t>
                      </a:r>
                      <a:endParaRPr lang="tr-TR" sz="2000" dirty="0">
                        <a:effectLst/>
                        <a:latin typeface="Arial"/>
                        <a:ea typeface="Times New Roman"/>
                      </a:endParaRPr>
                    </a:p>
                  </a:txBody>
                  <a:tcPr marL="26695" marR="26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hMerge="1">
                  <a:txBody>
                    <a:bodyPr/>
                    <a:lstStyle/>
                    <a:p>
                      <a:endParaRPr lang="tr-TR"/>
                    </a:p>
                  </a:txBody>
                  <a:tcPr/>
                </a:tc>
              </a:tr>
            </a:tbl>
          </a:graphicData>
        </a:graphic>
      </p:graphicFrame>
      <p:sp>
        <p:nvSpPr>
          <p:cNvPr id="7" name="Dikdörtgen 6"/>
          <p:cNvSpPr/>
          <p:nvPr/>
        </p:nvSpPr>
        <p:spPr>
          <a:xfrm>
            <a:off x="341900" y="872716"/>
            <a:ext cx="5814276" cy="396044"/>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smtClean="0">
                <a:solidFill>
                  <a:schemeClr val="tx1"/>
                </a:solidFill>
                <a:latin typeface="Times New Roman" pitchFamily="18" charset="0"/>
                <a:cs typeface="Times New Roman" pitchFamily="18" charset="0"/>
              </a:rPr>
              <a:t>Bütçe, Destek Tutarı, Destek Oranı ve Proje Sayısı</a:t>
            </a:r>
            <a:endParaRPr lang="tr-TR" sz="2000" b="1" dirty="0">
              <a:solidFill>
                <a:schemeClr val="tx1"/>
              </a:solidFill>
              <a:latin typeface="Times New Roman" pitchFamily="18" charset="0"/>
              <a:cs typeface="Times New Roman" pitchFamily="18" charset="0"/>
            </a:endParaRPr>
          </a:p>
        </p:txBody>
      </p:sp>
      <p:graphicFrame>
        <p:nvGraphicFramePr>
          <p:cNvPr id="9" name="Tablo 8"/>
          <p:cNvGraphicFramePr>
            <a:graphicFrameLocks noGrp="1"/>
          </p:cNvGraphicFramePr>
          <p:nvPr>
            <p:extLst>
              <p:ext uri="{D42A27DB-BD31-4B8C-83A1-F6EECF244321}">
                <p14:modId xmlns:p14="http://schemas.microsoft.com/office/powerpoint/2010/main" val="1837593452"/>
              </p:ext>
            </p:extLst>
          </p:nvPr>
        </p:nvGraphicFramePr>
        <p:xfrm>
          <a:off x="467543" y="5013176"/>
          <a:ext cx="8352929" cy="701040"/>
        </p:xfrm>
        <a:graphic>
          <a:graphicData uri="http://schemas.openxmlformats.org/drawingml/2006/table">
            <a:tbl>
              <a:tblPr firstRow="1" firstCol="1" bandRow="1"/>
              <a:tblGrid>
                <a:gridCol w="3006918"/>
                <a:gridCol w="2590488"/>
                <a:gridCol w="2755523"/>
              </a:tblGrid>
              <a:tr h="288032">
                <a:tc>
                  <a:txBody>
                    <a:bodyPr/>
                    <a:lstStyle/>
                    <a:p>
                      <a:pPr>
                        <a:lnSpc>
                          <a:spcPct val="115000"/>
                        </a:lnSpc>
                        <a:spcAft>
                          <a:spcPts val="0"/>
                        </a:spcAft>
                      </a:pPr>
                      <a:r>
                        <a:rPr lang="tr-TR" sz="2000" b="1" dirty="0">
                          <a:solidFill>
                            <a:srgbClr val="000000"/>
                          </a:solidFill>
                          <a:effectLst/>
                          <a:latin typeface="Times New Roman"/>
                          <a:ea typeface="Times New Roman"/>
                          <a:cs typeface="Times New Roman"/>
                        </a:rPr>
                        <a:t>Proje Uygulama Yeri</a:t>
                      </a:r>
                      <a:endParaRPr lang="tr-TR" sz="2000" dirty="0">
                        <a:effectLst/>
                        <a:latin typeface="Calibri"/>
                        <a:ea typeface="Calibri"/>
                        <a:cs typeface="Times New Roman"/>
                      </a:endParaRPr>
                    </a:p>
                  </a:txBody>
                  <a:tcPr marL="18689" marR="18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a:lnSpc>
                          <a:spcPct val="115000"/>
                        </a:lnSpc>
                        <a:spcAft>
                          <a:spcPts val="0"/>
                        </a:spcAft>
                      </a:pPr>
                      <a:r>
                        <a:rPr lang="tr-TR" sz="2000" dirty="0">
                          <a:solidFill>
                            <a:srgbClr val="000000"/>
                          </a:solidFill>
                          <a:effectLst/>
                          <a:latin typeface="Times New Roman"/>
                          <a:ea typeface="Times New Roman"/>
                          <a:cs typeface="Times New Roman"/>
                        </a:rPr>
                        <a:t>Hatay, Kahramanmaraş, Osmaniye</a:t>
                      </a:r>
                      <a:endParaRPr lang="tr-TR" sz="2000" dirty="0">
                        <a:effectLst/>
                        <a:latin typeface="Calibri"/>
                        <a:ea typeface="Calibri"/>
                        <a:cs typeface="Times New Roman"/>
                      </a:endParaRPr>
                    </a:p>
                  </a:txBody>
                  <a:tcPr marL="18689" marR="18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tr-TR"/>
                    </a:p>
                  </a:txBody>
                  <a:tcPr/>
                </a:tc>
              </a:tr>
              <a:tr h="283742">
                <a:tc>
                  <a:txBody>
                    <a:bodyPr/>
                    <a:lstStyle/>
                    <a:p>
                      <a:pPr>
                        <a:lnSpc>
                          <a:spcPct val="115000"/>
                        </a:lnSpc>
                        <a:spcAft>
                          <a:spcPts val="0"/>
                        </a:spcAft>
                      </a:pPr>
                      <a:r>
                        <a:rPr lang="tr-TR" sz="2000" b="1" dirty="0">
                          <a:solidFill>
                            <a:srgbClr val="000000"/>
                          </a:solidFill>
                          <a:effectLst/>
                          <a:latin typeface="Times New Roman"/>
                          <a:ea typeface="Times New Roman"/>
                          <a:cs typeface="Times New Roman"/>
                        </a:rPr>
                        <a:t>Proje Uygulama Süresi</a:t>
                      </a:r>
                      <a:endParaRPr lang="tr-TR" sz="2000" dirty="0">
                        <a:effectLst/>
                        <a:latin typeface="Calibri"/>
                        <a:ea typeface="Calibri"/>
                        <a:cs typeface="Times New Roman"/>
                      </a:endParaRPr>
                    </a:p>
                  </a:txBody>
                  <a:tcPr marL="18689" marR="18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gridSpan="2">
                  <a:txBody>
                    <a:bodyPr/>
                    <a:lstStyle/>
                    <a:p>
                      <a:pPr algn="ctr">
                        <a:lnSpc>
                          <a:spcPct val="115000"/>
                        </a:lnSpc>
                        <a:spcAft>
                          <a:spcPts val="0"/>
                        </a:spcAft>
                      </a:pPr>
                      <a:r>
                        <a:rPr lang="tr-TR" sz="2000" dirty="0" smtClean="0">
                          <a:solidFill>
                            <a:srgbClr val="000000"/>
                          </a:solidFill>
                          <a:effectLst/>
                          <a:latin typeface="Times New Roman"/>
                          <a:ea typeface="Times New Roman"/>
                          <a:cs typeface="Times New Roman"/>
                        </a:rPr>
                        <a:t>Asgari:</a:t>
                      </a:r>
                      <a:r>
                        <a:rPr lang="tr-TR" sz="2000" baseline="0" dirty="0" smtClean="0">
                          <a:solidFill>
                            <a:srgbClr val="000000"/>
                          </a:solidFill>
                          <a:effectLst/>
                          <a:latin typeface="Times New Roman"/>
                          <a:ea typeface="Times New Roman"/>
                          <a:cs typeface="Times New Roman"/>
                        </a:rPr>
                        <a:t> </a:t>
                      </a:r>
                      <a:r>
                        <a:rPr lang="tr-TR" sz="2000" dirty="0" smtClean="0">
                          <a:solidFill>
                            <a:srgbClr val="000000"/>
                          </a:solidFill>
                          <a:effectLst/>
                          <a:latin typeface="Times New Roman"/>
                          <a:ea typeface="Times New Roman"/>
                          <a:cs typeface="Times New Roman"/>
                        </a:rPr>
                        <a:t>2 ay</a:t>
                      </a:r>
                      <a:r>
                        <a:rPr lang="tr-TR" sz="2000" baseline="0" dirty="0" smtClean="0">
                          <a:solidFill>
                            <a:srgbClr val="000000"/>
                          </a:solidFill>
                          <a:effectLst/>
                          <a:latin typeface="Times New Roman"/>
                          <a:ea typeface="Times New Roman"/>
                          <a:cs typeface="Times New Roman"/>
                        </a:rPr>
                        <a:t> </a:t>
                      </a:r>
                      <a:r>
                        <a:rPr lang="tr-TR" sz="2000" dirty="0" smtClean="0">
                          <a:solidFill>
                            <a:srgbClr val="000000"/>
                          </a:solidFill>
                          <a:effectLst/>
                          <a:latin typeface="Times New Roman"/>
                          <a:ea typeface="Times New Roman"/>
                          <a:cs typeface="Times New Roman"/>
                        </a:rPr>
                        <a:t> Azami: 12 ay</a:t>
                      </a:r>
                      <a:endParaRPr lang="tr-TR" sz="2000" dirty="0">
                        <a:effectLst/>
                        <a:latin typeface="Calibri"/>
                        <a:ea typeface="Calibri"/>
                        <a:cs typeface="Times New Roman"/>
                      </a:endParaRPr>
                    </a:p>
                  </a:txBody>
                  <a:tcPr marL="18689" marR="18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hMerge="1">
                  <a:txBody>
                    <a:bodyPr/>
                    <a:lstStyle/>
                    <a:p>
                      <a:endParaRPr lang="tr-TR"/>
                    </a:p>
                  </a:txBody>
                  <a:tcPr/>
                </a:tc>
              </a:tr>
            </a:tbl>
          </a:graphicData>
        </a:graphic>
      </p:graphicFrame>
      <p:sp>
        <p:nvSpPr>
          <p:cNvPr id="10" name="Dikdörtgen 9"/>
          <p:cNvSpPr/>
          <p:nvPr/>
        </p:nvSpPr>
        <p:spPr>
          <a:xfrm>
            <a:off x="341900" y="4329100"/>
            <a:ext cx="3726044" cy="360040"/>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solidFill>
                  <a:schemeClr val="tx1"/>
                </a:solidFill>
                <a:latin typeface="Times New Roman" pitchFamily="18" charset="0"/>
                <a:cs typeface="Times New Roman" pitchFamily="18" charset="0"/>
              </a:rPr>
              <a:t>Proje Uygulama Yeri ve Süresi </a:t>
            </a:r>
          </a:p>
        </p:txBody>
      </p:sp>
      <p:sp>
        <p:nvSpPr>
          <p:cNvPr id="8" name="Başlık 1"/>
          <p:cNvSpPr>
            <a:spLocks noGrp="1"/>
          </p:cNvSpPr>
          <p:nvPr>
            <p:ph type="title"/>
          </p:nvPr>
        </p:nvSpPr>
        <p:spPr>
          <a:xfrm>
            <a:off x="971601" y="-27384"/>
            <a:ext cx="7416823" cy="836712"/>
          </a:xfrm>
        </p:spPr>
        <p:txBody>
          <a:bodyPr>
            <a:noAutofit/>
          </a:bodyPr>
          <a:lstStyle/>
          <a:p>
            <a:pPr algn="ctr"/>
            <a:r>
              <a:rPr lang="tr-TR" sz="2400" b="1" dirty="0" smtClean="0">
                <a:solidFill>
                  <a:prstClr val="white"/>
                </a:solidFill>
                <a:latin typeface="Times New Roman"/>
                <a:ea typeface="Times New Roman"/>
              </a:rPr>
              <a:t>2015 </a:t>
            </a:r>
            <a:r>
              <a:rPr lang="tr-TR" sz="2400" b="1" dirty="0">
                <a:solidFill>
                  <a:prstClr val="white"/>
                </a:solidFill>
                <a:latin typeface="Times New Roman"/>
                <a:ea typeface="Times New Roman"/>
              </a:rPr>
              <a:t>Yılı Turizmin Geliştirilmesi Mali Destek </a:t>
            </a:r>
            <a:r>
              <a:rPr lang="tr-TR" sz="2400" b="1" dirty="0" smtClean="0">
                <a:solidFill>
                  <a:prstClr val="white"/>
                </a:solidFill>
                <a:latin typeface="Times New Roman"/>
                <a:ea typeface="Times New Roman"/>
              </a:rPr>
              <a:t/>
            </a:r>
            <a:br>
              <a:rPr lang="tr-TR" sz="2400" b="1" dirty="0" smtClean="0">
                <a:solidFill>
                  <a:prstClr val="white"/>
                </a:solidFill>
                <a:latin typeface="Times New Roman"/>
                <a:ea typeface="Times New Roman"/>
              </a:rPr>
            </a:br>
            <a:r>
              <a:rPr lang="tr-TR" sz="2400" b="1" dirty="0" smtClean="0">
                <a:solidFill>
                  <a:prstClr val="white"/>
                </a:solidFill>
                <a:latin typeface="Times New Roman"/>
                <a:ea typeface="Times New Roman"/>
              </a:rPr>
              <a:t>Programı  </a:t>
            </a:r>
            <a:r>
              <a:rPr lang="tr-TR" sz="2400" b="1" dirty="0">
                <a:solidFill>
                  <a:prstClr val="white"/>
                </a:solidFill>
                <a:latin typeface="Times New Roman"/>
                <a:ea typeface="Times New Roman"/>
              </a:rPr>
              <a:t>(TZKOBİ)</a:t>
            </a:r>
            <a:endParaRPr lang="tr-TR" dirty="0"/>
          </a:p>
        </p:txBody>
      </p:sp>
    </p:spTree>
    <p:extLst>
      <p:ext uri="{BB962C8B-B14F-4D97-AF65-F5344CB8AC3E}">
        <p14:creationId xmlns:p14="http://schemas.microsoft.com/office/powerpoint/2010/main" val="4524814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Yer Tutucusu 5"/>
          <p:cNvSpPr txBox="1">
            <a:spLocks/>
          </p:cNvSpPr>
          <p:nvPr/>
        </p:nvSpPr>
        <p:spPr>
          <a:xfrm>
            <a:off x="310564" y="908720"/>
            <a:ext cx="3541356" cy="432047"/>
          </a:xfrm>
          <a:prstGeom prst="rect">
            <a:avLst/>
          </a:prstGeom>
          <a:solidFill>
            <a:schemeClr val="accent1">
              <a:lumMod val="20000"/>
              <a:lumOff val="80000"/>
            </a:schemeClr>
          </a:solidFill>
          <a:ln w="15875" cap="flat" cmpd="sng" algn="ctr">
            <a:solidFill>
              <a:schemeClr val="bg1"/>
            </a:solidFill>
            <a:prstDash val="solid"/>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lt1"/>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lt1"/>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lt1"/>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lt1"/>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lt1"/>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lt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lt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lt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lt1"/>
                </a:solidFill>
                <a:latin typeface="+mn-lt"/>
                <a:ea typeface="+mn-ea"/>
                <a:cs typeface="+mn-cs"/>
              </a:defRPr>
            </a:lvl9pPr>
          </a:lstStyle>
          <a:p>
            <a:pPr marL="0" indent="0">
              <a:buFont typeface="Wingdings" pitchFamily="2" charset="2"/>
              <a:buNone/>
            </a:pPr>
            <a:r>
              <a:rPr lang="tr-TR" sz="2400" b="1" dirty="0" smtClean="0">
                <a:solidFill>
                  <a:schemeClr val="tx1"/>
                </a:solidFill>
                <a:latin typeface="Times New Roman" pitchFamily="18" charset="0"/>
                <a:cs typeface="Times New Roman" pitchFamily="18" charset="0"/>
              </a:rPr>
              <a:t>Kimler Başvurabilir? </a:t>
            </a:r>
            <a:endParaRPr lang="tr-TR" sz="2400" b="1" dirty="0">
              <a:solidFill>
                <a:schemeClr val="tx1"/>
              </a:solidFill>
              <a:latin typeface="Times New Roman" pitchFamily="18" charset="0"/>
              <a:cs typeface="Times New Roman" pitchFamily="18" charset="0"/>
            </a:endParaRPr>
          </a:p>
        </p:txBody>
      </p:sp>
      <p:sp>
        <p:nvSpPr>
          <p:cNvPr id="6" name="Dikdörtgen 5"/>
          <p:cNvSpPr/>
          <p:nvPr/>
        </p:nvSpPr>
        <p:spPr>
          <a:xfrm>
            <a:off x="755576" y="1844824"/>
            <a:ext cx="7704856" cy="2304256"/>
          </a:xfrm>
          <a:prstGeom prst="rect">
            <a:avLst/>
          </a:prstGeom>
          <a:solidFill>
            <a:schemeClr val="accent1">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lnSpc>
                <a:spcPct val="150000"/>
              </a:lnSpc>
            </a:pPr>
            <a:r>
              <a:rPr lang="tr-TR" sz="2400" u="sng" dirty="0">
                <a:solidFill>
                  <a:schemeClr val="tx1"/>
                </a:solidFill>
                <a:latin typeface="Times New Roman" pitchFamily="18" charset="0"/>
                <a:cs typeface="Times New Roman" pitchFamily="18" charset="0"/>
              </a:rPr>
              <a:t>Ticari Esaslara Göre Faaliyet Gösteren (kar amacı güden)</a:t>
            </a:r>
            <a:endParaRPr lang="tr-TR" sz="2400" dirty="0">
              <a:solidFill>
                <a:schemeClr val="tx1"/>
              </a:solidFill>
              <a:latin typeface="Times New Roman" pitchFamily="18" charset="0"/>
              <a:cs typeface="Times New Roman" pitchFamily="18" charset="0"/>
            </a:endParaRPr>
          </a:p>
          <a:p>
            <a:pPr lvl="0">
              <a:lnSpc>
                <a:spcPct val="150000"/>
              </a:lnSpc>
            </a:pPr>
            <a:r>
              <a:rPr lang="tr-TR" sz="2400" b="1" dirty="0" smtClean="0">
                <a:solidFill>
                  <a:schemeClr val="tx1"/>
                </a:solidFill>
                <a:latin typeface="Times New Roman" pitchFamily="18" charset="0"/>
                <a:cs typeface="Times New Roman" pitchFamily="18" charset="0"/>
              </a:rPr>
              <a:t>Mikro</a:t>
            </a:r>
            <a:r>
              <a:rPr lang="tr-TR" sz="2400" b="1" dirty="0">
                <a:solidFill>
                  <a:schemeClr val="tx1"/>
                </a:solidFill>
                <a:latin typeface="Times New Roman" pitchFamily="18" charset="0"/>
                <a:cs typeface="Times New Roman" pitchFamily="18" charset="0"/>
              </a:rPr>
              <a:t>, Küçük ve Orta Ölçekli İşletmeler</a:t>
            </a:r>
          </a:p>
          <a:p>
            <a:pPr>
              <a:lnSpc>
                <a:spcPct val="150000"/>
              </a:lnSpc>
            </a:pPr>
            <a:r>
              <a:rPr lang="en-GB" sz="2400" b="1" dirty="0" err="1">
                <a:solidFill>
                  <a:schemeClr val="tx1"/>
                </a:solidFill>
                <a:latin typeface="Times New Roman" pitchFamily="18" charset="0"/>
                <a:cs typeface="Times New Roman" pitchFamily="18" charset="0"/>
              </a:rPr>
              <a:t>Kooperatifler</a:t>
            </a:r>
            <a:r>
              <a:rPr lang="en-GB" sz="2400" b="1" dirty="0">
                <a:solidFill>
                  <a:schemeClr val="tx1"/>
                </a:solidFill>
                <a:latin typeface="Times New Roman" pitchFamily="18" charset="0"/>
                <a:cs typeface="Times New Roman" pitchFamily="18" charset="0"/>
              </a:rPr>
              <a:t> </a:t>
            </a:r>
            <a:r>
              <a:rPr lang="en-GB" sz="2400" b="1" dirty="0" err="1">
                <a:solidFill>
                  <a:schemeClr val="tx1"/>
                </a:solidFill>
                <a:latin typeface="Times New Roman" pitchFamily="18" charset="0"/>
                <a:cs typeface="Times New Roman" pitchFamily="18" charset="0"/>
              </a:rPr>
              <a:t>ve</a:t>
            </a:r>
            <a:r>
              <a:rPr lang="en-GB" sz="2400" b="1" dirty="0">
                <a:solidFill>
                  <a:schemeClr val="tx1"/>
                </a:solidFill>
                <a:latin typeface="Times New Roman" pitchFamily="18" charset="0"/>
                <a:cs typeface="Times New Roman" pitchFamily="18" charset="0"/>
              </a:rPr>
              <a:t> </a:t>
            </a:r>
            <a:r>
              <a:rPr lang="en-GB" sz="2400" b="1" dirty="0" err="1">
                <a:solidFill>
                  <a:schemeClr val="tx1"/>
                </a:solidFill>
                <a:latin typeface="Times New Roman" pitchFamily="18" charset="0"/>
                <a:cs typeface="Times New Roman" pitchFamily="18" charset="0"/>
              </a:rPr>
              <a:t>Birlikler</a:t>
            </a:r>
            <a:r>
              <a:rPr lang="en-GB" sz="2400" b="1" dirty="0">
                <a:solidFill>
                  <a:schemeClr val="tx1"/>
                </a:solidFill>
                <a:latin typeface="Times New Roman" pitchFamily="18" charset="0"/>
                <a:cs typeface="Times New Roman" pitchFamily="18" charset="0"/>
              </a:rPr>
              <a:t> </a:t>
            </a:r>
            <a:endParaRPr lang="tr-TR" sz="2400" b="1" dirty="0">
              <a:solidFill>
                <a:schemeClr val="tx1"/>
              </a:solidFill>
              <a:latin typeface="Times New Roman" pitchFamily="18" charset="0"/>
              <a:cs typeface="Times New Roman" pitchFamily="18" charset="0"/>
            </a:endParaRPr>
          </a:p>
        </p:txBody>
      </p:sp>
      <p:sp>
        <p:nvSpPr>
          <p:cNvPr id="7" name="Başlık 1"/>
          <p:cNvSpPr>
            <a:spLocks noGrp="1"/>
          </p:cNvSpPr>
          <p:nvPr>
            <p:ph type="title"/>
          </p:nvPr>
        </p:nvSpPr>
        <p:spPr>
          <a:xfrm>
            <a:off x="971601" y="-27384"/>
            <a:ext cx="7416823" cy="836712"/>
          </a:xfrm>
        </p:spPr>
        <p:txBody>
          <a:bodyPr>
            <a:noAutofit/>
          </a:bodyPr>
          <a:lstStyle/>
          <a:p>
            <a:pPr algn="ctr"/>
            <a:r>
              <a:rPr lang="tr-TR" sz="2400" b="1" dirty="0" smtClean="0">
                <a:solidFill>
                  <a:prstClr val="white"/>
                </a:solidFill>
                <a:latin typeface="Times New Roman"/>
                <a:ea typeface="Times New Roman"/>
              </a:rPr>
              <a:t>2015 </a:t>
            </a:r>
            <a:r>
              <a:rPr lang="tr-TR" sz="2400" b="1" dirty="0">
                <a:solidFill>
                  <a:prstClr val="white"/>
                </a:solidFill>
                <a:latin typeface="Times New Roman"/>
                <a:ea typeface="Times New Roman"/>
              </a:rPr>
              <a:t>Yılı Turizmin Geliştirilmesi Mali Destek </a:t>
            </a:r>
            <a:r>
              <a:rPr lang="tr-TR" sz="2400" b="1" dirty="0" smtClean="0">
                <a:solidFill>
                  <a:prstClr val="white"/>
                </a:solidFill>
                <a:latin typeface="Times New Roman"/>
                <a:ea typeface="Times New Roman"/>
              </a:rPr>
              <a:t/>
            </a:r>
            <a:br>
              <a:rPr lang="tr-TR" sz="2400" b="1" dirty="0" smtClean="0">
                <a:solidFill>
                  <a:prstClr val="white"/>
                </a:solidFill>
                <a:latin typeface="Times New Roman"/>
                <a:ea typeface="Times New Roman"/>
              </a:rPr>
            </a:br>
            <a:r>
              <a:rPr lang="tr-TR" sz="2400" b="1" dirty="0" smtClean="0">
                <a:solidFill>
                  <a:prstClr val="white"/>
                </a:solidFill>
                <a:latin typeface="Times New Roman"/>
                <a:ea typeface="Times New Roman"/>
              </a:rPr>
              <a:t>Programı  </a:t>
            </a:r>
            <a:r>
              <a:rPr lang="tr-TR" sz="2400" b="1" dirty="0">
                <a:solidFill>
                  <a:prstClr val="white"/>
                </a:solidFill>
                <a:latin typeface="Times New Roman"/>
                <a:ea typeface="Times New Roman"/>
              </a:rPr>
              <a:t>(TZKOBİ)</a:t>
            </a:r>
            <a:endParaRPr lang="tr-TR" dirty="0"/>
          </a:p>
        </p:txBody>
      </p:sp>
    </p:spTree>
    <p:extLst>
      <p:ext uri="{BB962C8B-B14F-4D97-AF65-F5344CB8AC3E}">
        <p14:creationId xmlns:p14="http://schemas.microsoft.com/office/powerpoint/2010/main" val="10418690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sz="half" idx="2"/>
          </p:nvPr>
        </p:nvSpPr>
        <p:spPr>
          <a:xfrm>
            <a:off x="395536" y="980728"/>
            <a:ext cx="8568952" cy="5616624"/>
          </a:xfrm>
        </p:spPr>
        <p:txBody>
          <a:bodyPr>
            <a:normAutofit/>
          </a:bodyPr>
          <a:lstStyle/>
          <a:p>
            <a:pPr marL="0" indent="0" algn="just">
              <a:lnSpc>
                <a:spcPct val="115000"/>
              </a:lnSpc>
              <a:spcAft>
                <a:spcPts val="0"/>
              </a:spcAft>
              <a:buNone/>
            </a:pPr>
            <a:endParaRPr lang="tr-TR" sz="2000" b="1" dirty="0" smtClean="0">
              <a:latin typeface="Times New Roman" pitchFamily="18" charset="0"/>
              <a:ea typeface="Times New Roman"/>
              <a:cs typeface="Times New Roman" pitchFamily="18" charset="0"/>
            </a:endParaRPr>
          </a:p>
          <a:p>
            <a:pPr marL="0" indent="0" algn="just">
              <a:lnSpc>
                <a:spcPct val="115000"/>
              </a:lnSpc>
              <a:spcAft>
                <a:spcPts val="0"/>
              </a:spcAft>
              <a:buNone/>
            </a:pPr>
            <a:r>
              <a:rPr lang="tr-TR" sz="2000" b="1" dirty="0" smtClean="0">
                <a:latin typeface="Times New Roman" pitchFamily="18" charset="0"/>
                <a:ea typeface="Times New Roman"/>
                <a:cs typeface="Times New Roman" pitchFamily="18" charset="0"/>
              </a:rPr>
              <a:t>Destek </a:t>
            </a:r>
            <a:r>
              <a:rPr lang="tr-TR" sz="2000" b="1" dirty="0">
                <a:latin typeface="Times New Roman" pitchFamily="18" charset="0"/>
                <a:ea typeface="Times New Roman"/>
                <a:cs typeface="Times New Roman" pitchFamily="18" charset="0"/>
              </a:rPr>
              <a:t>almaya hak kazanabilmek için, başvuru sahipleri aşağıda belirtilen koşulların </a:t>
            </a:r>
            <a:r>
              <a:rPr lang="tr-TR" sz="2000" b="1" u="sng" dirty="0">
                <a:latin typeface="Times New Roman" pitchFamily="18" charset="0"/>
                <a:ea typeface="Times New Roman"/>
                <a:cs typeface="Times New Roman" pitchFamily="18" charset="0"/>
              </a:rPr>
              <a:t>tümüne uymalıdır:</a:t>
            </a:r>
            <a:endParaRPr lang="tr-TR" sz="2000" dirty="0">
              <a:latin typeface="Times New Roman" pitchFamily="18" charset="0"/>
              <a:ea typeface="Times New Roman"/>
              <a:cs typeface="Times New Roman" pitchFamily="18" charset="0"/>
            </a:endParaRPr>
          </a:p>
          <a:p>
            <a:pPr marL="0" lvl="0" indent="0" algn="just">
              <a:lnSpc>
                <a:spcPct val="115000"/>
              </a:lnSpc>
              <a:spcAft>
                <a:spcPts val="0"/>
              </a:spcAft>
              <a:buNone/>
              <a:tabLst>
                <a:tab pos="270510" algn="l"/>
              </a:tabLst>
            </a:pPr>
            <a:r>
              <a:rPr lang="tr-TR" sz="2000" dirty="0" smtClean="0">
                <a:latin typeface="Times New Roman" pitchFamily="18" charset="0"/>
                <a:ea typeface="Times New Roman"/>
                <a:cs typeface="Times New Roman" pitchFamily="18" charset="0"/>
              </a:rPr>
              <a:t>1. Merkez </a:t>
            </a:r>
            <a:r>
              <a:rPr lang="tr-TR" sz="2000" dirty="0">
                <a:latin typeface="Times New Roman" pitchFamily="18" charset="0"/>
                <a:ea typeface="Times New Roman"/>
                <a:cs typeface="Times New Roman" pitchFamily="18" charset="0"/>
              </a:rPr>
              <a:t>ya da yasal şubesi TR63 Bölgesinde kayıtlı olan ve bölgeye yatırım yapacak işletmelerin, </a:t>
            </a:r>
            <a:r>
              <a:rPr lang="tr-TR" sz="2000" b="1" dirty="0">
                <a:latin typeface="Times New Roman" pitchFamily="18" charset="0"/>
                <a:ea typeface="Times New Roman"/>
                <a:cs typeface="Times New Roman" pitchFamily="18" charset="0"/>
              </a:rPr>
              <a:t>01.07.2014</a:t>
            </a:r>
            <a:r>
              <a:rPr lang="tr-TR" sz="2000" dirty="0">
                <a:latin typeface="Times New Roman" pitchFamily="18" charset="0"/>
                <a:ea typeface="Times New Roman"/>
                <a:cs typeface="Times New Roman" pitchFamily="18" charset="0"/>
              </a:rPr>
              <a:t> tarihinden önce TR63 Bölgesinde </a:t>
            </a:r>
            <a:r>
              <a:rPr lang="tr-TR" sz="2000" u="sng" dirty="0">
                <a:latin typeface="Times New Roman" pitchFamily="18" charset="0"/>
                <a:ea typeface="Times New Roman"/>
                <a:cs typeface="Times New Roman" pitchFamily="18" charset="0"/>
              </a:rPr>
              <a:t>kurulmuş, tescil edilmiş ve faaliyette olması</a:t>
            </a:r>
          </a:p>
          <a:p>
            <a:pPr marL="0" lvl="0" indent="0" algn="just">
              <a:lnSpc>
                <a:spcPct val="115000"/>
              </a:lnSpc>
              <a:spcAft>
                <a:spcPts val="0"/>
              </a:spcAft>
              <a:buNone/>
              <a:tabLst>
                <a:tab pos="270510" algn="l"/>
              </a:tabLst>
            </a:pPr>
            <a:r>
              <a:rPr lang="tr-TR" sz="2000" dirty="0" smtClean="0">
                <a:latin typeface="Times New Roman" pitchFamily="18" charset="0"/>
                <a:ea typeface="Times New Roman"/>
                <a:cs typeface="Times New Roman" pitchFamily="18" charset="0"/>
              </a:rPr>
              <a:t>2. Merkez </a:t>
            </a:r>
            <a:r>
              <a:rPr lang="tr-TR" sz="2000" dirty="0">
                <a:latin typeface="Times New Roman" pitchFamily="18" charset="0"/>
                <a:ea typeface="Times New Roman"/>
                <a:cs typeface="Times New Roman" pitchFamily="18" charset="0"/>
              </a:rPr>
              <a:t>ya da yasal şubesi TR63 Bölgesi dışında olan ve bölgeye yatırım yapacak işletmelerin, </a:t>
            </a:r>
            <a:r>
              <a:rPr lang="tr-TR" sz="2000" b="1" dirty="0">
                <a:latin typeface="Times New Roman" pitchFamily="18" charset="0"/>
                <a:ea typeface="Times New Roman"/>
                <a:cs typeface="Times New Roman" pitchFamily="18" charset="0"/>
              </a:rPr>
              <a:t>01.07.2014</a:t>
            </a:r>
            <a:r>
              <a:rPr lang="tr-TR" sz="2000" dirty="0">
                <a:latin typeface="Times New Roman" pitchFamily="18" charset="0"/>
                <a:ea typeface="Times New Roman"/>
                <a:cs typeface="Times New Roman" pitchFamily="18" charset="0"/>
              </a:rPr>
              <a:t> tarihinden önce </a:t>
            </a:r>
            <a:r>
              <a:rPr lang="tr-TR" sz="2000" u="sng" dirty="0">
                <a:latin typeface="Times New Roman" pitchFamily="18" charset="0"/>
                <a:ea typeface="Times New Roman"/>
                <a:cs typeface="Times New Roman" pitchFamily="18" charset="0"/>
              </a:rPr>
              <a:t>kurulmuş, tescil edilmiş ve faaliyette olması</a:t>
            </a:r>
            <a:r>
              <a:rPr lang="tr-TR" sz="2000" dirty="0">
                <a:latin typeface="Times New Roman" pitchFamily="18" charset="0"/>
                <a:ea typeface="Times New Roman"/>
                <a:cs typeface="Times New Roman" pitchFamily="18" charset="0"/>
              </a:rPr>
              <a:t> ve </a:t>
            </a:r>
            <a:r>
              <a:rPr lang="tr-TR" sz="2000" u="sng" dirty="0">
                <a:latin typeface="Times New Roman" pitchFamily="18" charset="0"/>
                <a:ea typeface="Times New Roman"/>
                <a:cs typeface="Times New Roman" pitchFamily="18" charset="0"/>
              </a:rPr>
              <a:t>elektronik son başvuru tarihine kadar bölgeye kayıt yaptırmış olması</a:t>
            </a:r>
          </a:p>
          <a:p>
            <a:pPr marL="0" lvl="0" indent="0" algn="just" fontAlgn="auto">
              <a:lnSpc>
                <a:spcPct val="115000"/>
              </a:lnSpc>
              <a:spcBef>
                <a:spcPts val="600"/>
              </a:spcBef>
              <a:spcAft>
                <a:spcPts val="600"/>
              </a:spcAft>
              <a:buNone/>
              <a:tabLst>
                <a:tab pos="270510" algn="l"/>
              </a:tabLst>
            </a:pPr>
            <a:r>
              <a:rPr lang="tr-TR" sz="2000" dirty="0" smtClean="0">
                <a:latin typeface="Times New Roman" pitchFamily="18" charset="0"/>
                <a:ea typeface="Times New Roman"/>
                <a:cs typeface="Times New Roman" pitchFamily="18" charset="0"/>
              </a:rPr>
              <a:t>3. Faaliyette </a:t>
            </a:r>
            <a:r>
              <a:rPr lang="tr-TR" sz="2000" dirty="0">
                <a:latin typeface="Times New Roman" pitchFamily="18" charset="0"/>
                <a:ea typeface="Times New Roman"/>
                <a:cs typeface="Times New Roman" pitchFamily="18" charset="0"/>
              </a:rPr>
              <a:t>olması [Başvuru Sahibinin personel ve/veya ekipmanlarıyla birlikte en az </a:t>
            </a:r>
            <a:r>
              <a:rPr lang="tr-TR" sz="2000" b="1" dirty="0">
                <a:latin typeface="Times New Roman" pitchFamily="18" charset="0"/>
                <a:ea typeface="Times New Roman"/>
                <a:cs typeface="Times New Roman" pitchFamily="18" charset="0"/>
              </a:rPr>
              <a:t>01.07.2014 tarihinden</a:t>
            </a:r>
            <a:r>
              <a:rPr lang="tr-TR" sz="2000" dirty="0">
                <a:latin typeface="Times New Roman" pitchFamily="18" charset="0"/>
                <a:ea typeface="Times New Roman"/>
                <a:cs typeface="Times New Roman" pitchFamily="18" charset="0"/>
              </a:rPr>
              <a:t> beri işler durumda (faaliyette) olması] (Bölge dışından yatırım yapacak işletmeler için bölge dışındaki merkez ya da şubesinin faaliyette olduğunun belgelenmesi gerekmektedir</a:t>
            </a:r>
            <a:r>
              <a:rPr lang="tr-TR" sz="2000" dirty="0" smtClean="0">
                <a:latin typeface="Times New Roman" pitchFamily="18" charset="0"/>
                <a:ea typeface="Times New Roman"/>
                <a:cs typeface="Times New Roman" pitchFamily="18" charset="0"/>
              </a:rPr>
              <a:t>)</a:t>
            </a:r>
            <a:endParaRPr lang="tr-TR" sz="2000" dirty="0">
              <a:latin typeface="Times New Roman" pitchFamily="18" charset="0"/>
              <a:ea typeface="Times New Roman"/>
              <a:cs typeface="Times New Roman" pitchFamily="18" charset="0"/>
            </a:endParaRPr>
          </a:p>
          <a:p>
            <a:endParaRPr lang="tr-TR" dirty="0"/>
          </a:p>
        </p:txBody>
      </p:sp>
      <p:sp>
        <p:nvSpPr>
          <p:cNvPr id="6" name="Dikdörtgen 5"/>
          <p:cNvSpPr/>
          <p:nvPr/>
        </p:nvSpPr>
        <p:spPr>
          <a:xfrm>
            <a:off x="395536" y="896144"/>
            <a:ext cx="4608512" cy="372616"/>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smtClean="0">
                <a:solidFill>
                  <a:schemeClr val="tx1"/>
                </a:solidFill>
                <a:latin typeface="Times New Roman" pitchFamily="18" charset="0"/>
                <a:cs typeface="Times New Roman" pitchFamily="18" charset="0"/>
              </a:rPr>
              <a:t>Başvuru Sahibi Kriterleri</a:t>
            </a:r>
            <a:endParaRPr lang="tr-TR" sz="2400" b="1" dirty="0">
              <a:solidFill>
                <a:schemeClr val="tx1"/>
              </a:solidFill>
              <a:latin typeface="Times New Roman" pitchFamily="18" charset="0"/>
              <a:cs typeface="Times New Roman" pitchFamily="18" charset="0"/>
            </a:endParaRPr>
          </a:p>
        </p:txBody>
      </p:sp>
      <p:sp>
        <p:nvSpPr>
          <p:cNvPr id="7" name="Başlık 1"/>
          <p:cNvSpPr>
            <a:spLocks noGrp="1"/>
          </p:cNvSpPr>
          <p:nvPr>
            <p:ph type="title"/>
          </p:nvPr>
        </p:nvSpPr>
        <p:spPr>
          <a:xfrm>
            <a:off x="971601" y="-27384"/>
            <a:ext cx="7416823" cy="836712"/>
          </a:xfrm>
        </p:spPr>
        <p:txBody>
          <a:bodyPr>
            <a:noAutofit/>
          </a:bodyPr>
          <a:lstStyle/>
          <a:p>
            <a:pPr algn="ctr"/>
            <a:r>
              <a:rPr lang="tr-TR" sz="2400" b="1" dirty="0" smtClean="0">
                <a:solidFill>
                  <a:prstClr val="white"/>
                </a:solidFill>
                <a:latin typeface="Times New Roman"/>
                <a:ea typeface="Times New Roman"/>
              </a:rPr>
              <a:t>2015 </a:t>
            </a:r>
            <a:r>
              <a:rPr lang="tr-TR" sz="2400" b="1" dirty="0">
                <a:solidFill>
                  <a:prstClr val="white"/>
                </a:solidFill>
                <a:latin typeface="Times New Roman"/>
                <a:ea typeface="Times New Roman"/>
              </a:rPr>
              <a:t>Yılı Turizmin Geliştirilmesi Mali Destek </a:t>
            </a:r>
            <a:r>
              <a:rPr lang="tr-TR" sz="2400" b="1" dirty="0" smtClean="0">
                <a:solidFill>
                  <a:prstClr val="white"/>
                </a:solidFill>
                <a:latin typeface="Times New Roman"/>
                <a:ea typeface="Times New Roman"/>
              </a:rPr>
              <a:t/>
            </a:r>
            <a:br>
              <a:rPr lang="tr-TR" sz="2400" b="1" dirty="0" smtClean="0">
                <a:solidFill>
                  <a:prstClr val="white"/>
                </a:solidFill>
                <a:latin typeface="Times New Roman"/>
                <a:ea typeface="Times New Roman"/>
              </a:rPr>
            </a:br>
            <a:r>
              <a:rPr lang="tr-TR" sz="2400" b="1" dirty="0" smtClean="0">
                <a:solidFill>
                  <a:prstClr val="white"/>
                </a:solidFill>
                <a:latin typeface="Times New Roman"/>
                <a:ea typeface="Times New Roman"/>
              </a:rPr>
              <a:t>Programı  </a:t>
            </a:r>
            <a:r>
              <a:rPr lang="tr-TR" sz="2400" b="1" dirty="0">
                <a:solidFill>
                  <a:prstClr val="white"/>
                </a:solidFill>
                <a:latin typeface="Times New Roman"/>
                <a:ea typeface="Times New Roman"/>
              </a:rPr>
              <a:t>(TZKOBİ)</a:t>
            </a:r>
            <a:endParaRPr lang="tr-TR" dirty="0"/>
          </a:p>
        </p:txBody>
      </p:sp>
    </p:spTree>
    <p:extLst>
      <p:ext uri="{BB962C8B-B14F-4D97-AF65-F5344CB8AC3E}">
        <p14:creationId xmlns:p14="http://schemas.microsoft.com/office/powerpoint/2010/main" val="28684530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half" idx="1"/>
          </p:nvPr>
        </p:nvSpPr>
        <p:spPr>
          <a:xfrm>
            <a:off x="323528" y="980728"/>
            <a:ext cx="8568952" cy="5472608"/>
          </a:xfrm>
        </p:spPr>
        <p:txBody>
          <a:bodyPr>
            <a:normAutofit/>
          </a:bodyPr>
          <a:lstStyle/>
          <a:p>
            <a:pPr marL="0" lvl="0" indent="0" algn="just">
              <a:lnSpc>
                <a:spcPct val="115000"/>
              </a:lnSpc>
              <a:spcAft>
                <a:spcPts val="0"/>
              </a:spcAft>
              <a:buNone/>
              <a:tabLst>
                <a:tab pos="270510" algn="l"/>
              </a:tabLst>
            </a:pPr>
            <a:r>
              <a:rPr lang="tr-TR" sz="2000" dirty="0" smtClean="0">
                <a:latin typeface="Times New Roman" pitchFamily="18" charset="0"/>
                <a:ea typeface="Times New Roman"/>
                <a:cs typeface="Times New Roman" pitchFamily="18" charset="0"/>
              </a:rPr>
              <a:t>4.Proje </a:t>
            </a:r>
            <a:r>
              <a:rPr lang="tr-TR" sz="2000" dirty="0">
                <a:latin typeface="Times New Roman" pitchFamily="18" charset="0"/>
                <a:ea typeface="Times New Roman"/>
                <a:cs typeface="Times New Roman" pitchFamily="18" charset="0"/>
              </a:rPr>
              <a:t>faaliyetlerinin, başvuru sahibinin görev, yetki ve faaliyet alanı içerisinde </a:t>
            </a:r>
            <a:r>
              <a:rPr lang="tr-TR" sz="2000" dirty="0" smtClean="0">
                <a:latin typeface="Times New Roman" pitchFamily="18" charset="0"/>
                <a:ea typeface="Times New Roman"/>
                <a:cs typeface="Times New Roman" pitchFamily="18" charset="0"/>
              </a:rPr>
              <a:t>bulunması</a:t>
            </a:r>
            <a:endParaRPr lang="tr-TR" sz="2000" dirty="0">
              <a:latin typeface="Times New Roman" pitchFamily="18" charset="0"/>
              <a:ea typeface="Times New Roman"/>
              <a:cs typeface="Times New Roman" pitchFamily="18" charset="0"/>
            </a:endParaRPr>
          </a:p>
          <a:p>
            <a:pPr marL="0" lvl="0" indent="0" algn="just">
              <a:lnSpc>
                <a:spcPct val="115000"/>
              </a:lnSpc>
              <a:spcAft>
                <a:spcPts val="0"/>
              </a:spcAft>
              <a:buNone/>
              <a:tabLst>
                <a:tab pos="270510" algn="l"/>
              </a:tabLst>
            </a:pPr>
            <a:r>
              <a:rPr lang="tr-TR" sz="2000" dirty="0" smtClean="0">
                <a:latin typeface="Times New Roman" pitchFamily="18" charset="0"/>
                <a:ea typeface="Times New Roman"/>
                <a:cs typeface="Times New Roman" pitchFamily="18" charset="0"/>
              </a:rPr>
              <a:t>5. Faaliyet </a:t>
            </a:r>
            <a:r>
              <a:rPr lang="tr-TR" sz="2000" dirty="0">
                <a:latin typeface="Times New Roman" pitchFamily="18" charset="0"/>
                <a:ea typeface="Times New Roman"/>
                <a:cs typeface="Times New Roman" pitchFamily="18" charset="0"/>
              </a:rPr>
              <a:t>alanı değişikliği varsa programın </a:t>
            </a:r>
            <a:r>
              <a:rPr lang="tr-TR" sz="2000" b="1" dirty="0">
                <a:latin typeface="Times New Roman" pitchFamily="18" charset="0"/>
                <a:ea typeface="Times New Roman"/>
                <a:cs typeface="Times New Roman" pitchFamily="18" charset="0"/>
              </a:rPr>
              <a:t>elektronik son başvuru tarihinden önce </a:t>
            </a:r>
            <a:r>
              <a:rPr lang="tr-TR" sz="2000" dirty="0">
                <a:latin typeface="Times New Roman" pitchFamily="18" charset="0"/>
                <a:ea typeface="Times New Roman"/>
                <a:cs typeface="Times New Roman" pitchFamily="18" charset="0"/>
              </a:rPr>
              <a:t>yapılmış </a:t>
            </a:r>
            <a:r>
              <a:rPr lang="tr-TR" sz="2000" dirty="0" smtClean="0">
                <a:latin typeface="Times New Roman" pitchFamily="18" charset="0"/>
                <a:ea typeface="Times New Roman"/>
                <a:cs typeface="Times New Roman" pitchFamily="18" charset="0"/>
              </a:rPr>
              <a:t>olması</a:t>
            </a:r>
            <a:endParaRPr lang="tr-TR" sz="2000" dirty="0">
              <a:latin typeface="Times New Roman" pitchFamily="18" charset="0"/>
              <a:ea typeface="Times New Roman"/>
              <a:cs typeface="Times New Roman" pitchFamily="18" charset="0"/>
            </a:endParaRPr>
          </a:p>
          <a:p>
            <a:pPr marL="0" lvl="0" indent="0" algn="just">
              <a:lnSpc>
                <a:spcPct val="115000"/>
              </a:lnSpc>
              <a:spcAft>
                <a:spcPts val="0"/>
              </a:spcAft>
              <a:buNone/>
              <a:tabLst>
                <a:tab pos="270510" algn="l"/>
              </a:tabLst>
            </a:pPr>
            <a:r>
              <a:rPr lang="tr-TR" sz="2000" dirty="0" smtClean="0">
                <a:latin typeface="Times New Roman" pitchFamily="18" charset="0"/>
                <a:ea typeface="Times New Roman"/>
                <a:cs typeface="Times New Roman" pitchFamily="18" charset="0"/>
              </a:rPr>
              <a:t>6.Projenin </a:t>
            </a:r>
            <a:r>
              <a:rPr lang="tr-TR" sz="2000" dirty="0">
                <a:latin typeface="Times New Roman" pitchFamily="18" charset="0"/>
                <a:ea typeface="Times New Roman"/>
                <a:cs typeface="Times New Roman" pitchFamily="18" charset="0"/>
              </a:rPr>
              <a:t>hazırlığından ve yönetiminden (eğer varsa ortakları ile birlikte) doğrudan sorumlu olması, aracı olarak hareket </a:t>
            </a:r>
            <a:r>
              <a:rPr lang="tr-TR" sz="2000" dirty="0" smtClean="0">
                <a:latin typeface="Times New Roman" pitchFamily="18" charset="0"/>
                <a:ea typeface="Times New Roman"/>
                <a:cs typeface="Times New Roman" pitchFamily="18" charset="0"/>
              </a:rPr>
              <a:t>etmemesi</a:t>
            </a:r>
          </a:p>
          <a:p>
            <a:pPr marL="0" lvl="0" indent="0" algn="just">
              <a:lnSpc>
                <a:spcPct val="115000"/>
              </a:lnSpc>
              <a:spcAft>
                <a:spcPts val="0"/>
              </a:spcAft>
              <a:buNone/>
              <a:tabLst>
                <a:tab pos="270510" algn="l"/>
              </a:tabLst>
            </a:pPr>
            <a:r>
              <a:rPr lang="tr-TR" sz="2000" dirty="0" smtClean="0">
                <a:latin typeface="Times New Roman" pitchFamily="18" charset="0"/>
                <a:ea typeface="Times New Roman"/>
                <a:cs typeface="Times New Roman" pitchFamily="18" charset="0"/>
              </a:rPr>
              <a:t>7.İnşa </a:t>
            </a:r>
            <a:r>
              <a:rPr lang="tr-TR" sz="2000" dirty="0">
                <a:latin typeface="Times New Roman" pitchFamily="18" charset="0"/>
                <a:ea typeface="Times New Roman"/>
                <a:cs typeface="Times New Roman" pitchFamily="18" charset="0"/>
              </a:rPr>
              <a:t>edilecek ya da geliştirilecek yapı varsa, kanuni sahibi ve işletmecisi ya da 3 yıllık kira kontratı/protokol vb. sunması ve yapı değiştirme konusunda mülk sahibinin muvafakatinin olması</a:t>
            </a:r>
          </a:p>
          <a:p>
            <a:endParaRPr lang="tr-TR" sz="2000" dirty="0">
              <a:latin typeface="Times New Roman" pitchFamily="18" charset="0"/>
              <a:cs typeface="Times New Roman" pitchFamily="18" charset="0"/>
            </a:endParaRPr>
          </a:p>
        </p:txBody>
      </p:sp>
      <p:sp>
        <p:nvSpPr>
          <p:cNvPr id="5" name="Dikdörtgen 4"/>
          <p:cNvSpPr/>
          <p:nvPr/>
        </p:nvSpPr>
        <p:spPr>
          <a:xfrm>
            <a:off x="395536" y="1040160"/>
            <a:ext cx="3456384" cy="372616"/>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chemeClr val="tx1"/>
                </a:solidFill>
                <a:latin typeface="Times New Roman" pitchFamily="18" charset="0"/>
                <a:cs typeface="Times New Roman" pitchFamily="18" charset="0"/>
              </a:rPr>
              <a:t>Başvuru Sahibi Kriterleri</a:t>
            </a:r>
            <a:endParaRPr lang="tr-TR" sz="2000" b="1" dirty="0">
              <a:solidFill>
                <a:schemeClr val="tx1"/>
              </a:solidFill>
              <a:latin typeface="Times New Roman" pitchFamily="18" charset="0"/>
              <a:cs typeface="Times New Roman" pitchFamily="18" charset="0"/>
            </a:endParaRPr>
          </a:p>
        </p:txBody>
      </p:sp>
      <p:sp>
        <p:nvSpPr>
          <p:cNvPr id="6" name="Başlık 1"/>
          <p:cNvSpPr>
            <a:spLocks noGrp="1"/>
          </p:cNvSpPr>
          <p:nvPr>
            <p:ph type="title"/>
          </p:nvPr>
        </p:nvSpPr>
        <p:spPr>
          <a:xfrm>
            <a:off x="971601" y="-27384"/>
            <a:ext cx="7416823" cy="836712"/>
          </a:xfrm>
        </p:spPr>
        <p:txBody>
          <a:bodyPr>
            <a:noAutofit/>
          </a:bodyPr>
          <a:lstStyle/>
          <a:p>
            <a:pPr algn="ctr"/>
            <a:r>
              <a:rPr lang="tr-TR" sz="2400" b="1" dirty="0" smtClean="0">
                <a:solidFill>
                  <a:prstClr val="white"/>
                </a:solidFill>
                <a:latin typeface="Times New Roman"/>
                <a:ea typeface="Times New Roman"/>
              </a:rPr>
              <a:t>2015 </a:t>
            </a:r>
            <a:r>
              <a:rPr lang="tr-TR" sz="2400" b="1" dirty="0">
                <a:solidFill>
                  <a:prstClr val="white"/>
                </a:solidFill>
                <a:latin typeface="Times New Roman"/>
                <a:ea typeface="Times New Roman"/>
              </a:rPr>
              <a:t>Yılı Turizmin Geliştirilmesi Mali Destek </a:t>
            </a:r>
            <a:r>
              <a:rPr lang="tr-TR" sz="2400" b="1" dirty="0" smtClean="0">
                <a:solidFill>
                  <a:prstClr val="white"/>
                </a:solidFill>
                <a:latin typeface="Times New Roman"/>
                <a:ea typeface="Times New Roman"/>
              </a:rPr>
              <a:t/>
            </a:r>
            <a:br>
              <a:rPr lang="tr-TR" sz="2400" b="1" dirty="0" smtClean="0">
                <a:solidFill>
                  <a:prstClr val="white"/>
                </a:solidFill>
                <a:latin typeface="Times New Roman"/>
                <a:ea typeface="Times New Roman"/>
              </a:rPr>
            </a:br>
            <a:r>
              <a:rPr lang="tr-TR" sz="2400" b="1" dirty="0" smtClean="0">
                <a:solidFill>
                  <a:prstClr val="white"/>
                </a:solidFill>
                <a:latin typeface="Times New Roman"/>
                <a:ea typeface="Times New Roman"/>
              </a:rPr>
              <a:t>Programı  </a:t>
            </a:r>
            <a:r>
              <a:rPr lang="tr-TR" sz="2400" b="1" dirty="0">
                <a:solidFill>
                  <a:prstClr val="white"/>
                </a:solidFill>
                <a:latin typeface="Times New Roman"/>
                <a:ea typeface="Times New Roman"/>
              </a:rPr>
              <a:t>(TZKOBİ)</a:t>
            </a:r>
            <a:endParaRPr lang="tr-TR" dirty="0"/>
          </a:p>
        </p:txBody>
      </p:sp>
    </p:spTree>
    <p:extLst>
      <p:ext uri="{BB962C8B-B14F-4D97-AF65-F5344CB8AC3E}">
        <p14:creationId xmlns:p14="http://schemas.microsoft.com/office/powerpoint/2010/main" val="6974279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323528" y="861476"/>
            <a:ext cx="4248472" cy="576064"/>
          </a:xfrm>
          <a:prstGeom prst="rect">
            <a:avLst/>
          </a:prstGeom>
          <a:solidFill>
            <a:schemeClr val="accent1">
              <a:lumMod val="20000"/>
              <a:lumOff val="80000"/>
            </a:schemeClr>
          </a:solidFill>
          <a:ln>
            <a:solidFill>
              <a:schemeClr val="bg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smtClean="0">
                <a:solidFill>
                  <a:schemeClr val="tx1"/>
                </a:solidFill>
              </a:rPr>
              <a:t>Programın Amaç ve Öncelikleri </a:t>
            </a:r>
            <a:endParaRPr lang="tr-TR" sz="2400" b="1" dirty="0">
              <a:solidFill>
                <a:schemeClr val="tx1"/>
              </a:solidFill>
            </a:endParaRPr>
          </a:p>
        </p:txBody>
      </p:sp>
      <p:sp>
        <p:nvSpPr>
          <p:cNvPr id="7" name="Dikdörtgen 6"/>
          <p:cNvSpPr/>
          <p:nvPr/>
        </p:nvSpPr>
        <p:spPr>
          <a:xfrm>
            <a:off x="633977" y="1556792"/>
            <a:ext cx="8194523" cy="2016223"/>
          </a:xfrm>
          <a:prstGeom prst="rect">
            <a:avLst/>
          </a:prstGeom>
          <a:solidFill>
            <a:schemeClr val="accent1">
              <a:lumMod val="60000"/>
              <a:lumOff val="40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tr-TR" sz="2400" b="1" u="sng" dirty="0" smtClean="0">
                <a:solidFill>
                  <a:schemeClr val="tx1"/>
                </a:solidFill>
                <a:latin typeface="Times New Roman" pitchFamily="18" charset="0"/>
                <a:cs typeface="Times New Roman" pitchFamily="18" charset="0"/>
              </a:rPr>
              <a:t>Programın Amacı</a:t>
            </a:r>
          </a:p>
          <a:p>
            <a:pPr algn="just">
              <a:lnSpc>
                <a:spcPct val="150000"/>
              </a:lnSpc>
            </a:pPr>
            <a:r>
              <a:rPr lang="tr-TR" sz="2400" dirty="0" smtClean="0">
                <a:solidFill>
                  <a:schemeClr val="tx1"/>
                </a:solidFill>
                <a:latin typeface="Times New Roman" pitchFamily="18" charset="0"/>
                <a:ea typeface="Times New Roman"/>
                <a:cs typeface="Times New Roman" pitchFamily="18" charset="0"/>
              </a:rPr>
              <a:t>TR63 Bölgesinde</a:t>
            </a:r>
            <a:r>
              <a:rPr lang="tr-TR" sz="2400" dirty="0" smtClean="0">
                <a:latin typeface="Times New Roman" pitchFamily="18" charset="0"/>
                <a:ea typeface="Times New Roman"/>
                <a:cs typeface="Times New Roman" pitchFamily="18" charset="0"/>
              </a:rPr>
              <a:t> </a:t>
            </a:r>
            <a:r>
              <a:rPr lang="tr-TR" sz="2400" dirty="0" smtClean="0">
                <a:solidFill>
                  <a:srgbClr val="000000"/>
                </a:solidFill>
                <a:latin typeface="Times New Roman" pitchFamily="18" charset="0"/>
                <a:ea typeface="Times New Roman"/>
                <a:cs typeface="Times New Roman" pitchFamily="18" charset="0"/>
              </a:rPr>
              <a:t>turizmin </a:t>
            </a:r>
            <a:r>
              <a:rPr lang="tr-TR" sz="2400" dirty="0">
                <a:solidFill>
                  <a:srgbClr val="000000"/>
                </a:solidFill>
                <a:latin typeface="Times New Roman" pitchFamily="18" charset="0"/>
                <a:ea typeface="Times New Roman"/>
                <a:cs typeface="Times New Roman" pitchFamily="18" charset="0"/>
              </a:rPr>
              <a:t>çeşitlendirilmesine ve turizm sektörünün ekonomik değerinin artırılmasına katkı sağlanmasıdır.</a:t>
            </a:r>
            <a:endParaRPr lang="tr-TR" sz="2400" dirty="0">
              <a:latin typeface="Times New Roman" pitchFamily="18" charset="0"/>
              <a:ea typeface="Calibri"/>
              <a:cs typeface="Times New Roman" pitchFamily="18" charset="0"/>
            </a:endParaRPr>
          </a:p>
          <a:p>
            <a:pPr algn="ctr">
              <a:lnSpc>
                <a:spcPct val="150000"/>
              </a:lnSpc>
            </a:pPr>
            <a:endParaRPr lang="tr-TR" sz="2400" dirty="0">
              <a:solidFill>
                <a:schemeClr val="tx1"/>
              </a:solidFill>
            </a:endParaRPr>
          </a:p>
        </p:txBody>
      </p:sp>
      <p:sp>
        <p:nvSpPr>
          <p:cNvPr id="8" name="Dikdörtgen 7"/>
          <p:cNvSpPr/>
          <p:nvPr/>
        </p:nvSpPr>
        <p:spPr>
          <a:xfrm>
            <a:off x="611560" y="3789040"/>
            <a:ext cx="8216940" cy="2304256"/>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r>
              <a:rPr lang="tr-TR" sz="2400" b="1" u="sng" dirty="0" smtClean="0">
                <a:solidFill>
                  <a:schemeClr val="tx1"/>
                </a:solidFill>
                <a:latin typeface="Times New Roman" pitchFamily="18" charset="0"/>
                <a:cs typeface="Times New Roman" pitchFamily="18" charset="0"/>
              </a:rPr>
              <a:t>Programın Öncelikleri </a:t>
            </a:r>
          </a:p>
          <a:p>
            <a:pPr algn="just" fontAlgn="base">
              <a:lnSpc>
                <a:spcPct val="150000"/>
              </a:lnSpc>
            </a:pPr>
            <a:r>
              <a:rPr lang="tr-TR" sz="2400" b="1" dirty="0" smtClean="0">
                <a:solidFill>
                  <a:schemeClr val="tx1"/>
                </a:solidFill>
                <a:latin typeface="Times New Roman" pitchFamily="18" charset="0"/>
                <a:cs typeface="Times New Roman" pitchFamily="18" charset="0"/>
              </a:rPr>
              <a:t>Öncelik </a:t>
            </a:r>
            <a:r>
              <a:rPr lang="tr-TR" sz="2400" b="1" dirty="0">
                <a:solidFill>
                  <a:schemeClr val="tx1"/>
                </a:solidFill>
                <a:latin typeface="Times New Roman" pitchFamily="18" charset="0"/>
                <a:cs typeface="Times New Roman" pitchFamily="18" charset="0"/>
              </a:rPr>
              <a:t>1</a:t>
            </a:r>
            <a:r>
              <a:rPr lang="tr-TR" sz="2400" dirty="0" smtClean="0">
                <a:solidFill>
                  <a:schemeClr val="tx1"/>
                </a:solidFill>
                <a:latin typeface="Times New Roman" pitchFamily="18" charset="0"/>
                <a:cs typeface="Times New Roman" pitchFamily="18" charset="0"/>
              </a:rPr>
              <a:t>: Turizm </a:t>
            </a:r>
            <a:r>
              <a:rPr lang="tr-TR" sz="2400" dirty="0">
                <a:solidFill>
                  <a:schemeClr val="tx1"/>
                </a:solidFill>
                <a:latin typeface="Times New Roman" pitchFamily="18" charset="0"/>
                <a:cs typeface="Times New Roman" pitchFamily="18" charset="0"/>
              </a:rPr>
              <a:t>sektöründe fiziki, beşeri, teknolojik ve kurumsal altyapının </a:t>
            </a:r>
            <a:r>
              <a:rPr lang="tr-TR" sz="2400" dirty="0" smtClean="0">
                <a:solidFill>
                  <a:schemeClr val="tx1"/>
                </a:solidFill>
                <a:latin typeface="Times New Roman" pitchFamily="18" charset="0"/>
                <a:cs typeface="Times New Roman" pitchFamily="18" charset="0"/>
              </a:rPr>
              <a:t>iyileştirilmesi</a:t>
            </a:r>
          </a:p>
          <a:p>
            <a:pPr algn="just" fontAlgn="base"/>
            <a:r>
              <a:rPr lang="tr-TR" sz="2400" b="1" dirty="0" smtClean="0">
                <a:solidFill>
                  <a:schemeClr val="tx1"/>
                </a:solidFill>
                <a:latin typeface="Times New Roman" pitchFamily="18" charset="0"/>
                <a:cs typeface="Times New Roman" pitchFamily="18" charset="0"/>
              </a:rPr>
              <a:t>Öncelik </a:t>
            </a:r>
            <a:r>
              <a:rPr lang="tr-TR" sz="2400" b="1" dirty="0">
                <a:solidFill>
                  <a:schemeClr val="tx1"/>
                </a:solidFill>
                <a:latin typeface="Times New Roman" pitchFamily="18" charset="0"/>
                <a:cs typeface="Times New Roman" pitchFamily="18" charset="0"/>
              </a:rPr>
              <a:t>2</a:t>
            </a:r>
            <a:r>
              <a:rPr lang="tr-TR" sz="2400" dirty="0" smtClean="0">
                <a:solidFill>
                  <a:schemeClr val="tx1"/>
                </a:solidFill>
                <a:latin typeface="Times New Roman" pitchFamily="18" charset="0"/>
                <a:cs typeface="Times New Roman" pitchFamily="18" charset="0"/>
              </a:rPr>
              <a:t>: Turizmin </a:t>
            </a:r>
            <a:r>
              <a:rPr lang="tr-TR" sz="2400" dirty="0">
                <a:solidFill>
                  <a:schemeClr val="tx1"/>
                </a:solidFill>
                <a:latin typeface="Times New Roman" pitchFamily="18" charset="0"/>
                <a:cs typeface="Times New Roman" pitchFamily="18" charset="0"/>
              </a:rPr>
              <a:t>çeşitlendirilmesi ve alternatif turizm olanaklarının artırılması</a:t>
            </a:r>
          </a:p>
        </p:txBody>
      </p:sp>
      <p:sp>
        <p:nvSpPr>
          <p:cNvPr id="9" name="Başlık 1"/>
          <p:cNvSpPr>
            <a:spLocks noGrp="1"/>
          </p:cNvSpPr>
          <p:nvPr>
            <p:ph type="title"/>
          </p:nvPr>
        </p:nvSpPr>
        <p:spPr>
          <a:xfrm>
            <a:off x="1043608" y="-1"/>
            <a:ext cx="7344816" cy="692697"/>
          </a:xfrm>
        </p:spPr>
        <p:txBody>
          <a:bodyPr>
            <a:normAutofit fontScale="90000"/>
          </a:bodyPr>
          <a:lstStyle/>
          <a:p>
            <a:pPr algn="ctr"/>
            <a:r>
              <a:rPr lang="tr-TR" sz="2400" b="1" dirty="0" smtClean="0">
                <a:solidFill>
                  <a:schemeClr val="bg1"/>
                </a:solidFill>
                <a:latin typeface="Times New Roman" pitchFamily="18" charset="0"/>
                <a:cs typeface="Times New Roman" pitchFamily="18" charset="0"/>
              </a:rPr>
              <a:t>2015 Yılı Turizm Altyapısının Geliştirilmesi Küçük Ölçekli Altyapı Mali Destek Programı (TZKAMU)</a:t>
            </a:r>
            <a:endParaRPr lang="tr-TR" sz="2400" dirty="0">
              <a:latin typeface="Times New Roman" pitchFamily="18" charset="0"/>
              <a:cs typeface="Times New Roman" pitchFamily="18" charset="0"/>
            </a:endParaRPr>
          </a:p>
        </p:txBody>
      </p:sp>
    </p:spTree>
    <p:extLst>
      <p:ext uri="{BB962C8B-B14F-4D97-AF65-F5344CB8AC3E}">
        <p14:creationId xmlns:p14="http://schemas.microsoft.com/office/powerpoint/2010/main" val="17916205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89038" y="784050"/>
            <a:ext cx="2664296" cy="360040"/>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smtClean="0">
                <a:solidFill>
                  <a:schemeClr val="tx1"/>
                </a:solidFill>
                <a:latin typeface="Times New Roman" pitchFamily="18" charset="0"/>
                <a:cs typeface="Times New Roman" pitchFamily="18" charset="0"/>
              </a:rPr>
              <a:t>Örnek Proje Konuları</a:t>
            </a:r>
            <a:endParaRPr lang="tr-TR" sz="2000" b="1" dirty="0">
              <a:solidFill>
                <a:schemeClr val="tx1"/>
              </a:solidFill>
              <a:latin typeface="Times New Roman" pitchFamily="18" charset="0"/>
              <a:cs typeface="Times New Roman" pitchFamily="18" charset="0"/>
            </a:endParaRPr>
          </a:p>
        </p:txBody>
      </p:sp>
      <p:sp>
        <p:nvSpPr>
          <p:cNvPr id="13" name="Metin Yer Tutucusu 12"/>
          <p:cNvSpPr>
            <a:spLocks noGrp="1"/>
          </p:cNvSpPr>
          <p:nvPr>
            <p:ph type="body" sz="half" idx="1"/>
          </p:nvPr>
        </p:nvSpPr>
        <p:spPr>
          <a:xfrm>
            <a:off x="289038" y="764704"/>
            <a:ext cx="8603442" cy="5976663"/>
          </a:xfrm>
        </p:spPr>
        <p:txBody>
          <a:bodyPr>
            <a:normAutofit/>
          </a:bodyPr>
          <a:lstStyle/>
          <a:p>
            <a:pPr marL="342900" lvl="0" indent="-342900" algn="just">
              <a:lnSpc>
                <a:spcPct val="115000"/>
              </a:lnSpc>
              <a:spcAft>
                <a:spcPts val="1000"/>
              </a:spcAft>
              <a:buFont typeface="Wingdings"/>
              <a:buChar char=""/>
              <a:tabLst>
                <a:tab pos="270510" algn="l"/>
                <a:tab pos="450215" algn="l"/>
                <a:tab pos="540385" algn="l"/>
              </a:tabLst>
            </a:pPr>
            <a:endParaRPr lang="tr-TR" dirty="0" smtClean="0">
              <a:ea typeface="Times New Roman"/>
            </a:endParaRPr>
          </a:p>
          <a:p>
            <a:pPr marL="0" lvl="0" indent="0" algn="just">
              <a:lnSpc>
                <a:spcPct val="115000"/>
              </a:lnSpc>
              <a:spcAft>
                <a:spcPts val="1000"/>
              </a:spcAft>
              <a:buNone/>
              <a:tabLst>
                <a:tab pos="270510" algn="l"/>
                <a:tab pos="450215" algn="l"/>
                <a:tab pos="540385" algn="l"/>
              </a:tabLst>
            </a:pPr>
            <a:r>
              <a:rPr lang="tr-TR" sz="2000" dirty="0" smtClean="0">
                <a:latin typeface="Times New Roman" pitchFamily="18" charset="0"/>
                <a:ea typeface="Times New Roman"/>
                <a:cs typeface="Times New Roman" pitchFamily="18" charset="0"/>
              </a:rPr>
              <a:t>1. Mimari </a:t>
            </a:r>
            <a:r>
              <a:rPr lang="tr-TR" sz="2000" dirty="0">
                <a:latin typeface="Times New Roman" pitchFamily="18" charset="0"/>
                <a:ea typeface="Times New Roman"/>
                <a:cs typeface="Times New Roman" pitchFamily="18" charset="0"/>
              </a:rPr>
              <a:t>açıdan öne çıkan tarihi ve turistik yapıların, özelliklerinin korunarak turizm işletme belgeli otel veya butik otel olarak hizmete </a:t>
            </a:r>
            <a:r>
              <a:rPr lang="tr-TR" sz="2000" dirty="0" smtClean="0">
                <a:latin typeface="Times New Roman" pitchFamily="18" charset="0"/>
                <a:ea typeface="Times New Roman"/>
                <a:cs typeface="Times New Roman" pitchFamily="18" charset="0"/>
              </a:rPr>
              <a:t>açılması</a:t>
            </a:r>
            <a:endParaRPr lang="tr-TR" sz="2000" dirty="0" smtClean="0">
              <a:latin typeface="Times New Roman" pitchFamily="18" charset="0"/>
              <a:cs typeface="Times New Roman" pitchFamily="18" charset="0"/>
            </a:endParaRPr>
          </a:p>
          <a:p>
            <a:pPr marL="0" lvl="0" indent="0" algn="just">
              <a:lnSpc>
                <a:spcPct val="115000"/>
              </a:lnSpc>
              <a:spcAft>
                <a:spcPts val="1000"/>
              </a:spcAft>
              <a:buNone/>
              <a:tabLst>
                <a:tab pos="270510" algn="l"/>
                <a:tab pos="450215" algn="l"/>
                <a:tab pos="540385" algn="l"/>
              </a:tabLst>
            </a:pPr>
            <a:r>
              <a:rPr lang="tr-TR" sz="2000" dirty="0" smtClean="0">
                <a:latin typeface="Times New Roman" pitchFamily="18" charset="0"/>
                <a:ea typeface="Times New Roman"/>
                <a:cs typeface="Times New Roman" pitchFamily="18" charset="0"/>
              </a:rPr>
              <a:t>2. Butik </a:t>
            </a:r>
            <a:r>
              <a:rPr lang="tr-TR" sz="2000" dirty="0">
                <a:latin typeface="Times New Roman" pitchFamily="18" charset="0"/>
                <a:ea typeface="Times New Roman"/>
                <a:cs typeface="Times New Roman" pitchFamily="18" charset="0"/>
              </a:rPr>
              <a:t>otel işletmeciliğinin yaygınlaştırılması,</a:t>
            </a:r>
            <a:endParaRPr lang="tr-TR" sz="2000" dirty="0">
              <a:latin typeface="Times New Roman" pitchFamily="18" charset="0"/>
              <a:cs typeface="Times New Roman" pitchFamily="18" charset="0"/>
            </a:endParaRPr>
          </a:p>
          <a:p>
            <a:pPr marL="0" lvl="0" indent="0" algn="just">
              <a:lnSpc>
                <a:spcPct val="115000"/>
              </a:lnSpc>
              <a:spcAft>
                <a:spcPts val="1000"/>
              </a:spcAft>
              <a:buNone/>
              <a:tabLst>
                <a:tab pos="270510" algn="l"/>
                <a:tab pos="450215" algn="l"/>
                <a:tab pos="540385" algn="l"/>
              </a:tabLst>
            </a:pPr>
            <a:r>
              <a:rPr lang="tr-TR" sz="2000" dirty="0" smtClean="0">
                <a:latin typeface="Times New Roman" pitchFamily="18" charset="0"/>
                <a:ea typeface="Times New Roman"/>
                <a:cs typeface="Times New Roman" pitchFamily="18" charset="0"/>
              </a:rPr>
              <a:t>3. Turizm </a:t>
            </a:r>
            <a:r>
              <a:rPr lang="tr-TR" sz="2000" dirty="0">
                <a:latin typeface="Times New Roman" pitchFamily="18" charset="0"/>
                <a:ea typeface="Times New Roman"/>
                <a:cs typeface="Times New Roman" pitchFamily="18" charset="0"/>
              </a:rPr>
              <a:t>işletmelerinde ulusal ve uluslararası kalite belgelerinin alınmasına yönelik yatırımların yapılması</a:t>
            </a:r>
            <a:endParaRPr lang="tr-TR" sz="2000" dirty="0">
              <a:latin typeface="Times New Roman" pitchFamily="18" charset="0"/>
              <a:cs typeface="Times New Roman" pitchFamily="18" charset="0"/>
            </a:endParaRPr>
          </a:p>
          <a:p>
            <a:pPr marL="0" lvl="0" indent="0" algn="just">
              <a:lnSpc>
                <a:spcPct val="115000"/>
              </a:lnSpc>
              <a:spcAft>
                <a:spcPts val="1000"/>
              </a:spcAft>
              <a:buNone/>
              <a:tabLst>
                <a:tab pos="270510" algn="l"/>
                <a:tab pos="450215" algn="l"/>
                <a:tab pos="540385" algn="l"/>
              </a:tabLst>
            </a:pPr>
            <a:r>
              <a:rPr lang="tr-TR" sz="2000" dirty="0" smtClean="0">
                <a:latin typeface="Times New Roman" pitchFamily="18" charset="0"/>
                <a:ea typeface="Times New Roman"/>
                <a:cs typeface="Times New Roman" pitchFamily="18" charset="0"/>
              </a:rPr>
              <a:t>4. Turizm </a:t>
            </a:r>
            <a:r>
              <a:rPr lang="tr-TR" sz="2000" dirty="0">
                <a:latin typeface="Times New Roman" pitchFamily="18" charset="0"/>
                <a:ea typeface="Times New Roman"/>
                <a:cs typeface="Times New Roman" pitchFamily="18" charset="0"/>
              </a:rPr>
              <a:t>işletmelerinde istihdamın artırılması yönelik yatırımların yapılması</a:t>
            </a:r>
            <a:endParaRPr lang="tr-TR" sz="2000" dirty="0">
              <a:latin typeface="Times New Roman" pitchFamily="18" charset="0"/>
              <a:cs typeface="Times New Roman" pitchFamily="18" charset="0"/>
            </a:endParaRPr>
          </a:p>
          <a:p>
            <a:endParaRPr lang="tr-TR" dirty="0"/>
          </a:p>
        </p:txBody>
      </p:sp>
      <p:sp>
        <p:nvSpPr>
          <p:cNvPr id="14" name="Dikdörtgen 13"/>
          <p:cNvSpPr/>
          <p:nvPr/>
        </p:nvSpPr>
        <p:spPr>
          <a:xfrm>
            <a:off x="539552" y="1268760"/>
            <a:ext cx="7920880" cy="1008112"/>
          </a:xfrm>
          <a:prstGeom prst="rect">
            <a:avLst/>
          </a:prstGeom>
          <a:solidFill>
            <a:schemeClr val="accent1">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chemeClr val="tx1"/>
                </a:solidFill>
                <a:latin typeface="Times New Roman" pitchFamily="18" charset="0"/>
                <a:cs typeface="Times New Roman" pitchFamily="18" charset="0"/>
              </a:rPr>
              <a:t>Öncelik 1: </a:t>
            </a:r>
            <a:r>
              <a:rPr lang="tr-TR" sz="2000" dirty="0" smtClean="0">
                <a:solidFill>
                  <a:schemeClr val="tx1"/>
                </a:solidFill>
                <a:latin typeface="Times New Roman" pitchFamily="18" charset="0"/>
                <a:cs typeface="Times New Roman" pitchFamily="18" charset="0"/>
              </a:rPr>
              <a:t>Turizm </a:t>
            </a:r>
            <a:r>
              <a:rPr lang="tr-TR" sz="2000" dirty="0">
                <a:solidFill>
                  <a:schemeClr val="tx1"/>
                </a:solidFill>
                <a:latin typeface="Times New Roman" pitchFamily="18" charset="0"/>
                <a:cs typeface="Times New Roman" pitchFamily="18" charset="0"/>
              </a:rPr>
              <a:t>sektöründeki işletmelerin fiziki, beşeri, teknolojik ve kurumsal kapasitelerinin geliştirilmesi ve hizmet kalitesinin artırılması</a:t>
            </a:r>
          </a:p>
          <a:p>
            <a:pPr algn="ctr"/>
            <a:r>
              <a:rPr lang="tr-TR" sz="2000" dirty="0">
                <a:solidFill>
                  <a:schemeClr val="tx1"/>
                </a:solidFill>
                <a:latin typeface="Times New Roman" pitchFamily="18" charset="0"/>
                <a:cs typeface="Times New Roman" pitchFamily="18" charset="0"/>
              </a:rPr>
              <a:t>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5247123"/>
            <a:ext cx="2258776" cy="1157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5175642"/>
            <a:ext cx="2160240" cy="1300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Başlık 1"/>
          <p:cNvSpPr>
            <a:spLocks noGrp="1"/>
          </p:cNvSpPr>
          <p:nvPr>
            <p:ph type="title"/>
          </p:nvPr>
        </p:nvSpPr>
        <p:spPr>
          <a:xfrm>
            <a:off x="971601" y="-27384"/>
            <a:ext cx="7416823" cy="836712"/>
          </a:xfrm>
        </p:spPr>
        <p:txBody>
          <a:bodyPr>
            <a:noAutofit/>
          </a:bodyPr>
          <a:lstStyle/>
          <a:p>
            <a:pPr algn="ctr"/>
            <a:r>
              <a:rPr lang="tr-TR" sz="2400" b="1" dirty="0" smtClean="0">
                <a:solidFill>
                  <a:prstClr val="white"/>
                </a:solidFill>
                <a:latin typeface="Times New Roman"/>
                <a:ea typeface="Times New Roman"/>
              </a:rPr>
              <a:t>2015 </a:t>
            </a:r>
            <a:r>
              <a:rPr lang="tr-TR" sz="2400" b="1" dirty="0">
                <a:solidFill>
                  <a:prstClr val="white"/>
                </a:solidFill>
                <a:latin typeface="Times New Roman"/>
                <a:ea typeface="Times New Roman"/>
              </a:rPr>
              <a:t>Yılı Turizmin Geliştirilmesi Mali Destek </a:t>
            </a:r>
            <a:r>
              <a:rPr lang="tr-TR" sz="2400" b="1" dirty="0" smtClean="0">
                <a:solidFill>
                  <a:prstClr val="white"/>
                </a:solidFill>
                <a:latin typeface="Times New Roman"/>
                <a:ea typeface="Times New Roman"/>
              </a:rPr>
              <a:t/>
            </a:r>
            <a:br>
              <a:rPr lang="tr-TR" sz="2400" b="1" dirty="0" smtClean="0">
                <a:solidFill>
                  <a:prstClr val="white"/>
                </a:solidFill>
                <a:latin typeface="Times New Roman"/>
                <a:ea typeface="Times New Roman"/>
              </a:rPr>
            </a:br>
            <a:r>
              <a:rPr lang="tr-TR" sz="2400" b="1" dirty="0" smtClean="0">
                <a:solidFill>
                  <a:prstClr val="white"/>
                </a:solidFill>
                <a:latin typeface="Times New Roman"/>
                <a:ea typeface="Times New Roman"/>
              </a:rPr>
              <a:t>Programı  </a:t>
            </a:r>
            <a:r>
              <a:rPr lang="tr-TR" sz="2400" b="1" dirty="0">
                <a:solidFill>
                  <a:prstClr val="white"/>
                </a:solidFill>
                <a:latin typeface="Times New Roman"/>
                <a:ea typeface="Times New Roman"/>
              </a:rPr>
              <a:t>(TZKOBİ)</a:t>
            </a:r>
            <a:endParaRPr lang="tr-TR" dirty="0"/>
          </a:p>
        </p:txBody>
      </p:sp>
    </p:spTree>
    <p:extLst>
      <p:ext uri="{BB962C8B-B14F-4D97-AF65-F5344CB8AC3E}">
        <p14:creationId xmlns:p14="http://schemas.microsoft.com/office/powerpoint/2010/main" val="21264214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half" idx="1"/>
          </p:nvPr>
        </p:nvSpPr>
        <p:spPr>
          <a:xfrm>
            <a:off x="323528" y="908720"/>
            <a:ext cx="8712968" cy="5544616"/>
          </a:xfrm>
        </p:spPr>
        <p:txBody>
          <a:bodyPr>
            <a:normAutofit/>
          </a:bodyPr>
          <a:lstStyle/>
          <a:p>
            <a:pPr marL="0" lvl="0" indent="0" algn="just">
              <a:spcBef>
                <a:spcPts val="600"/>
              </a:spcBef>
              <a:spcAft>
                <a:spcPts val="600"/>
              </a:spcAft>
              <a:buNone/>
              <a:tabLst>
                <a:tab pos="270510" algn="l"/>
                <a:tab pos="450215" algn="l"/>
                <a:tab pos="540385" algn="l"/>
              </a:tabLst>
            </a:pPr>
            <a:r>
              <a:rPr lang="tr-TR" sz="2000" dirty="0" smtClean="0">
                <a:latin typeface="Times New Roman" pitchFamily="18" charset="0"/>
                <a:ea typeface="Times New Roman"/>
                <a:cs typeface="Times New Roman" pitchFamily="18" charset="0"/>
              </a:rPr>
              <a:t>5. Turizm </a:t>
            </a:r>
            <a:r>
              <a:rPr lang="tr-TR" sz="2000" dirty="0">
                <a:latin typeface="Times New Roman" pitchFamily="18" charset="0"/>
                <a:ea typeface="Times New Roman"/>
                <a:cs typeface="Times New Roman" pitchFamily="18" charset="0"/>
              </a:rPr>
              <a:t>tesislerinde yenilenebilir enerji kaynaklarının kullanılması (Güneş enerjisi, rüzgar enerjisi vb.)</a:t>
            </a:r>
            <a:endParaRPr lang="tr-TR" sz="2000" dirty="0">
              <a:latin typeface="Times New Roman" pitchFamily="18" charset="0"/>
              <a:cs typeface="Times New Roman" pitchFamily="18" charset="0"/>
            </a:endParaRPr>
          </a:p>
          <a:p>
            <a:pPr marL="0" lvl="0" indent="0" algn="just">
              <a:spcBef>
                <a:spcPts val="600"/>
              </a:spcBef>
              <a:spcAft>
                <a:spcPts val="600"/>
              </a:spcAft>
              <a:buNone/>
              <a:tabLst>
                <a:tab pos="270510" algn="l"/>
                <a:tab pos="450215" algn="l"/>
                <a:tab pos="540385" algn="l"/>
              </a:tabLst>
            </a:pPr>
            <a:r>
              <a:rPr lang="tr-TR" sz="2000" dirty="0" smtClean="0">
                <a:latin typeface="Times New Roman" pitchFamily="18" charset="0"/>
                <a:ea typeface="Times New Roman"/>
                <a:cs typeface="Times New Roman" pitchFamily="18" charset="0"/>
              </a:rPr>
              <a:t>6. Konaklama </a:t>
            </a:r>
            <a:r>
              <a:rPr lang="tr-TR" sz="2000" dirty="0">
                <a:latin typeface="Times New Roman" pitchFamily="18" charset="0"/>
                <a:ea typeface="Times New Roman"/>
                <a:cs typeface="Times New Roman" pitchFamily="18" charset="0"/>
              </a:rPr>
              <a:t>tesislerinde yeşil yıldız alınmasına yönelik gerekli iyileştirmelerin yapılması</a:t>
            </a:r>
            <a:endParaRPr lang="tr-TR" sz="2000" dirty="0">
              <a:latin typeface="Times New Roman" pitchFamily="18" charset="0"/>
              <a:cs typeface="Times New Roman" pitchFamily="18" charset="0"/>
            </a:endParaRPr>
          </a:p>
          <a:p>
            <a:pPr marL="0" lvl="0" indent="0" algn="just">
              <a:spcBef>
                <a:spcPts val="600"/>
              </a:spcBef>
              <a:spcAft>
                <a:spcPts val="600"/>
              </a:spcAft>
              <a:buNone/>
              <a:tabLst>
                <a:tab pos="270510" algn="l"/>
                <a:tab pos="450215" algn="l"/>
                <a:tab pos="540385" algn="l"/>
              </a:tabLst>
            </a:pPr>
            <a:r>
              <a:rPr lang="tr-TR" sz="2000" dirty="0" smtClean="0">
                <a:latin typeface="Times New Roman" pitchFamily="18" charset="0"/>
                <a:ea typeface="Times New Roman"/>
                <a:cs typeface="Times New Roman" pitchFamily="18" charset="0"/>
              </a:rPr>
              <a:t>7. Otellerde </a:t>
            </a:r>
            <a:r>
              <a:rPr lang="tr-TR" sz="2000" dirty="0">
                <a:latin typeface="Times New Roman" pitchFamily="18" charset="0"/>
                <a:ea typeface="Times New Roman"/>
                <a:cs typeface="Times New Roman" pitchFamily="18" charset="0"/>
              </a:rPr>
              <a:t>yıldız artırılmasına yönelik yatırımların yapılması</a:t>
            </a:r>
            <a:endParaRPr lang="tr-TR" sz="2000" dirty="0">
              <a:latin typeface="Times New Roman" pitchFamily="18" charset="0"/>
              <a:cs typeface="Times New Roman" pitchFamily="18" charset="0"/>
            </a:endParaRPr>
          </a:p>
          <a:p>
            <a:pPr marL="0" lvl="0" indent="0" algn="just">
              <a:spcBef>
                <a:spcPts val="600"/>
              </a:spcBef>
              <a:spcAft>
                <a:spcPts val="600"/>
              </a:spcAft>
              <a:buNone/>
              <a:tabLst>
                <a:tab pos="270510" algn="l"/>
                <a:tab pos="450215" algn="l"/>
                <a:tab pos="540385" algn="l"/>
              </a:tabLst>
            </a:pPr>
            <a:r>
              <a:rPr lang="tr-TR" sz="2000" dirty="0" smtClean="0">
                <a:latin typeface="Times New Roman" pitchFamily="18" charset="0"/>
                <a:ea typeface="Times New Roman"/>
                <a:cs typeface="Times New Roman" pitchFamily="18" charset="0"/>
              </a:rPr>
              <a:t>8. Turizm </a:t>
            </a:r>
            <a:r>
              <a:rPr lang="tr-TR" sz="2000" dirty="0">
                <a:latin typeface="Times New Roman" pitchFamily="18" charset="0"/>
                <a:ea typeface="Times New Roman"/>
                <a:cs typeface="Times New Roman" pitchFamily="18" charset="0"/>
              </a:rPr>
              <a:t>tesislerinin engellilerin kullanımına uygun hale getirilmesi</a:t>
            </a:r>
            <a:endParaRPr lang="tr-TR" sz="2000" dirty="0">
              <a:latin typeface="Times New Roman" pitchFamily="18" charset="0"/>
              <a:cs typeface="Times New Roman" pitchFamily="18" charset="0"/>
            </a:endParaRPr>
          </a:p>
          <a:p>
            <a:pPr marL="0" lvl="0" indent="0" algn="just">
              <a:spcBef>
                <a:spcPts val="600"/>
              </a:spcBef>
              <a:spcAft>
                <a:spcPts val="600"/>
              </a:spcAft>
              <a:buNone/>
              <a:tabLst>
                <a:tab pos="270510" algn="l"/>
                <a:tab pos="450215" algn="l"/>
                <a:tab pos="540385" algn="l"/>
              </a:tabLst>
            </a:pPr>
            <a:r>
              <a:rPr lang="tr-TR" sz="2000" dirty="0" smtClean="0">
                <a:latin typeface="Times New Roman" pitchFamily="18" charset="0"/>
                <a:ea typeface="Times New Roman"/>
                <a:cs typeface="Times New Roman" pitchFamily="18" charset="0"/>
              </a:rPr>
              <a:t>9. Turizm </a:t>
            </a:r>
            <a:r>
              <a:rPr lang="tr-TR" sz="2000" dirty="0">
                <a:latin typeface="Times New Roman" pitchFamily="18" charset="0"/>
                <a:ea typeface="Times New Roman"/>
                <a:cs typeface="Times New Roman" pitchFamily="18" charset="0"/>
              </a:rPr>
              <a:t>işletmelerinde web sayfası, yazılım ve mobil uygulamalar ile hizmet kapasitesinin/kalitesinin artırılması</a:t>
            </a:r>
            <a:endParaRPr lang="tr-TR" sz="2000" dirty="0">
              <a:latin typeface="Times New Roman" pitchFamily="18" charset="0"/>
              <a:cs typeface="Times New Roman" pitchFamily="18" charset="0"/>
            </a:endParaRPr>
          </a:p>
          <a:p>
            <a:pPr>
              <a:spcBef>
                <a:spcPts val="600"/>
              </a:spcBef>
              <a:spcAft>
                <a:spcPts val="600"/>
              </a:spcAft>
            </a:pPr>
            <a:endParaRPr lang="tr-TR" sz="2000" dirty="0" smtClean="0">
              <a:latin typeface="Times New Roman" pitchFamily="18" charset="0"/>
              <a:cs typeface="Times New Roman" pitchFamily="18" charset="0"/>
            </a:endParaRPr>
          </a:p>
          <a:p>
            <a:pPr>
              <a:spcBef>
                <a:spcPts val="600"/>
              </a:spcBef>
              <a:spcAft>
                <a:spcPts val="600"/>
              </a:spcAft>
            </a:pPr>
            <a:endParaRPr lang="tr-TR" dirty="0"/>
          </a:p>
        </p:txBody>
      </p:sp>
      <p:sp>
        <p:nvSpPr>
          <p:cNvPr id="6" name="Dikdörtgen 5"/>
          <p:cNvSpPr/>
          <p:nvPr/>
        </p:nvSpPr>
        <p:spPr>
          <a:xfrm>
            <a:off x="289038" y="964070"/>
            <a:ext cx="2664296" cy="360040"/>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smtClean="0">
                <a:solidFill>
                  <a:schemeClr val="tx1"/>
                </a:solidFill>
                <a:latin typeface="Times New Roman" pitchFamily="18" charset="0"/>
                <a:cs typeface="Times New Roman" pitchFamily="18" charset="0"/>
              </a:rPr>
              <a:t>Örnek Proje Konuları</a:t>
            </a:r>
            <a:endParaRPr lang="tr-TR" sz="2000" b="1" dirty="0">
              <a:solidFill>
                <a:schemeClr val="tx1"/>
              </a:solidFill>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912" y="5116016"/>
            <a:ext cx="1943695"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4941167"/>
            <a:ext cx="2619375" cy="1383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Başlık 1"/>
          <p:cNvSpPr>
            <a:spLocks noGrp="1"/>
          </p:cNvSpPr>
          <p:nvPr>
            <p:ph type="title"/>
          </p:nvPr>
        </p:nvSpPr>
        <p:spPr>
          <a:xfrm>
            <a:off x="971601" y="-27384"/>
            <a:ext cx="7416823" cy="836712"/>
          </a:xfrm>
        </p:spPr>
        <p:txBody>
          <a:bodyPr>
            <a:noAutofit/>
          </a:bodyPr>
          <a:lstStyle/>
          <a:p>
            <a:pPr algn="ctr"/>
            <a:r>
              <a:rPr lang="tr-TR" sz="2400" b="1" dirty="0" smtClean="0">
                <a:solidFill>
                  <a:prstClr val="white"/>
                </a:solidFill>
                <a:latin typeface="Times New Roman"/>
                <a:ea typeface="Times New Roman"/>
              </a:rPr>
              <a:t>2015 </a:t>
            </a:r>
            <a:r>
              <a:rPr lang="tr-TR" sz="2400" b="1" dirty="0">
                <a:solidFill>
                  <a:prstClr val="white"/>
                </a:solidFill>
                <a:latin typeface="Times New Roman"/>
                <a:ea typeface="Times New Roman"/>
              </a:rPr>
              <a:t>Yılı Turizmin Geliştirilmesi Mali Destek </a:t>
            </a:r>
            <a:r>
              <a:rPr lang="tr-TR" sz="2400" b="1" dirty="0" smtClean="0">
                <a:solidFill>
                  <a:prstClr val="white"/>
                </a:solidFill>
                <a:latin typeface="Times New Roman"/>
                <a:ea typeface="Times New Roman"/>
              </a:rPr>
              <a:t/>
            </a:r>
            <a:br>
              <a:rPr lang="tr-TR" sz="2400" b="1" dirty="0" smtClean="0">
                <a:solidFill>
                  <a:prstClr val="white"/>
                </a:solidFill>
                <a:latin typeface="Times New Roman"/>
                <a:ea typeface="Times New Roman"/>
              </a:rPr>
            </a:br>
            <a:r>
              <a:rPr lang="tr-TR" sz="2400" b="1" dirty="0" smtClean="0">
                <a:solidFill>
                  <a:prstClr val="white"/>
                </a:solidFill>
                <a:latin typeface="Times New Roman"/>
                <a:ea typeface="Times New Roman"/>
              </a:rPr>
              <a:t>Programı  </a:t>
            </a:r>
            <a:r>
              <a:rPr lang="tr-TR" sz="2400" b="1" dirty="0">
                <a:solidFill>
                  <a:prstClr val="white"/>
                </a:solidFill>
                <a:latin typeface="Times New Roman"/>
                <a:ea typeface="Times New Roman"/>
              </a:rPr>
              <a:t>(TZKOBİ)</a:t>
            </a:r>
            <a:endParaRPr lang="tr-TR" dirty="0"/>
          </a:p>
        </p:txBody>
      </p:sp>
    </p:spTree>
    <p:extLst>
      <p:ext uri="{BB962C8B-B14F-4D97-AF65-F5344CB8AC3E}">
        <p14:creationId xmlns:p14="http://schemas.microsoft.com/office/powerpoint/2010/main" val="15079481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467544" y="1628800"/>
            <a:ext cx="8312968" cy="720080"/>
          </a:xfrm>
          <a:prstGeom prst="rect">
            <a:avLst/>
          </a:prstGeom>
          <a:solidFill>
            <a:schemeClr val="accent1">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tabLst>
                <a:tab pos="270510" algn="l"/>
              </a:tabLst>
            </a:pPr>
            <a:r>
              <a:rPr lang="tr-TR" sz="2000" b="1" dirty="0" smtClean="0">
                <a:solidFill>
                  <a:schemeClr val="tx1"/>
                </a:solidFill>
                <a:latin typeface="Times New Roman"/>
              </a:rPr>
              <a:t>Öncelik 2: </a:t>
            </a:r>
            <a:r>
              <a:rPr lang="tr-TR" sz="2000" dirty="0" smtClean="0">
                <a:solidFill>
                  <a:schemeClr val="tx1"/>
                </a:solidFill>
                <a:latin typeface="Times New Roman"/>
              </a:rPr>
              <a:t>Turizm </a:t>
            </a:r>
            <a:r>
              <a:rPr lang="tr-TR" sz="2000" dirty="0">
                <a:solidFill>
                  <a:schemeClr val="tx1"/>
                </a:solidFill>
                <a:latin typeface="Times New Roman"/>
              </a:rPr>
              <a:t>sektöründeki işletmelerin ürün ve hizmetlerinin çeşitlendirilmesi</a:t>
            </a:r>
            <a:endParaRPr lang="tr-TR" sz="2000" dirty="0">
              <a:solidFill>
                <a:schemeClr val="tx1"/>
              </a:solidFill>
              <a:effectLst/>
            </a:endParaRPr>
          </a:p>
        </p:txBody>
      </p:sp>
      <p:sp>
        <p:nvSpPr>
          <p:cNvPr id="6" name="Metin Yer Tutucusu 5"/>
          <p:cNvSpPr>
            <a:spLocks noGrp="1"/>
          </p:cNvSpPr>
          <p:nvPr>
            <p:ph type="body" sz="half" idx="1"/>
          </p:nvPr>
        </p:nvSpPr>
        <p:spPr>
          <a:xfrm>
            <a:off x="395289" y="908050"/>
            <a:ext cx="3240607" cy="432718"/>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tr-TR" sz="2000" b="1" dirty="0" smtClean="0">
                <a:solidFill>
                  <a:schemeClr val="tx1"/>
                </a:solidFill>
                <a:latin typeface="Times New Roman" pitchFamily="18" charset="0"/>
                <a:cs typeface="Times New Roman" pitchFamily="18" charset="0"/>
              </a:rPr>
              <a:t>Örnek Proje Konuları</a:t>
            </a:r>
            <a:endParaRPr lang="tr-TR" sz="2000" b="1" dirty="0">
              <a:solidFill>
                <a:schemeClr val="tx1"/>
              </a:solidFill>
              <a:latin typeface="Times New Roman" pitchFamily="18" charset="0"/>
              <a:cs typeface="Times New Roman" pitchFamily="18" charset="0"/>
            </a:endParaRPr>
          </a:p>
        </p:txBody>
      </p:sp>
      <p:sp>
        <p:nvSpPr>
          <p:cNvPr id="7" name="Dikdörtgen 6"/>
          <p:cNvSpPr/>
          <p:nvPr/>
        </p:nvSpPr>
        <p:spPr>
          <a:xfrm>
            <a:off x="467544" y="2448566"/>
            <a:ext cx="8312968" cy="4401205"/>
          </a:xfrm>
          <a:prstGeom prst="rect">
            <a:avLst/>
          </a:prstGeom>
        </p:spPr>
        <p:txBody>
          <a:bodyPr wrap="square">
            <a:spAutoFit/>
          </a:bodyPr>
          <a:lstStyle/>
          <a:p>
            <a:pPr lvl="0" algn="just">
              <a:spcAft>
                <a:spcPts val="600"/>
              </a:spcAft>
              <a:tabLst>
                <a:tab pos="270510" algn="l"/>
              </a:tabLst>
            </a:pPr>
            <a:endParaRPr lang="tr-TR" sz="2000" dirty="0" smtClean="0">
              <a:latin typeface="Times New Roman" pitchFamily="18" charset="0"/>
              <a:cs typeface="Times New Roman" pitchFamily="18" charset="0"/>
            </a:endParaRPr>
          </a:p>
          <a:p>
            <a:pPr marL="457200" lvl="0" indent="-457200" algn="just">
              <a:spcAft>
                <a:spcPts val="600"/>
              </a:spcAft>
              <a:buAutoNum type="arabicPeriod"/>
              <a:tabLst>
                <a:tab pos="270510" algn="l"/>
              </a:tabLst>
            </a:pPr>
            <a:r>
              <a:rPr lang="tr-TR" sz="2000" dirty="0" smtClean="0">
                <a:latin typeface="Times New Roman" pitchFamily="18" charset="0"/>
                <a:cs typeface="Times New Roman" pitchFamily="18" charset="0"/>
              </a:rPr>
              <a:t>Turizme </a:t>
            </a:r>
            <a:r>
              <a:rPr lang="tr-TR" sz="2000" dirty="0">
                <a:latin typeface="Times New Roman" pitchFamily="18" charset="0"/>
                <a:cs typeface="Times New Roman" pitchFamily="18" charset="0"/>
              </a:rPr>
              <a:t>yönelik aktivitelerin çeşitlendirilmesi, bunlara yönelik altyapı yatırımlarının yapılması (yelken/rüzgar sörfü, </a:t>
            </a:r>
            <a:r>
              <a:rPr lang="tr-TR" sz="2000" dirty="0" smtClean="0">
                <a:latin typeface="Times New Roman" pitchFamily="18" charset="0"/>
                <a:cs typeface="Times New Roman" pitchFamily="18" charset="0"/>
              </a:rPr>
              <a:t>at </a:t>
            </a:r>
            <a:r>
              <a:rPr lang="tr-TR" sz="2000" dirty="0">
                <a:latin typeface="Times New Roman" pitchFamily="18" charset="0"/>
                <a:cs typeface="Times New Roman" pitchFamily="18" charset="0"/>
              </a:rPr>
              <a:t>binme, dalış, yamaç paraşütü, kuş gözleme, </a:t>
            </a:r>
            <a:r>
              <a:rPr lang="tr-TR" sz="2000" dirty="0" smtClean="0">
                <a:latin typeface="Times New Roman" pitchFamily="18" charset="0"/>
                <a:cs typeface="Times New Roman" pitchFamily="18" charset="0"/>
              </a:rPr>
              <a:t>doğa </a:t>
            </a:r>
            <a:r>
              <a:rPr lang="tr-TR" sz="2000" dirty="0">
                <a:latin typeface="Times New Roman" pitchFamily="18" charset="0"/>
                <a:cs typeface="Times New Roman" pitchFamily="18" charset="0"/>
              </a:rPr>
              <a:t>yürüyüşü, bisiklet turu, </a:t>
            </a:r>
            <a:r>
              <a:rPr lang="tr-TR" sz="2000" dirty="0" smtClean="0">
                <a:latin typeface="Times New Roman" pitchFamily="18" charset="0"/>
                <a:cs typeface="Times New Roman" pitchFamily="18" charset="0"/>
              </a:rPr>
              <a:t>vb.)</a:t>
            </a:r>
          </a:p>
          <a:p>
            <a:pPr marL="457200" lvl="0" indent="-457200" algn="just">
              <a:spcAft>
                <a:spcPts val="600"/>
              </a:spcAft>
              <a:buAutoNum type="arabicPeriod"/>
              <a:tabLst>
                <a:tab pos="270510" algn="l"/>
              </a:tabLst>
            </a:pPr>
            <a:r>
              <a:rPr lang="tr-TR" sz="2000" dirty="0" smtClean="0">
                <a:latin typeface="Times New Roman" pitchFamily="18" charset="0"/>
                <a:cs typeface="Times New Roman" pitchFamily="18" charset="0"/>
              </a:rPr>
              <a:t>Deniz </a:t>
            </a:r>
            <a:r>
              <a:rPr lang="tr-TR" sz="2000" dirty="0">
                <a:latin typeface="Times New Roman" pitchFamily="18" charset="0"/>
                <a:cs typeface="Times New Roman" pitchFamily="18" charset="0"/>
              </a:rPr>
              <a:t>turizminin alternatif aktivitelerle çeşitlendirilmesi (yelken/rüzgar </a:t>
            </a:r>
            <a:r>
              <a:rPr lang="tr-TR" sz="2000" dirty="0" smtClean="0">
                <a:latin typeface="Times New Roman" pitchFamily="18" charset="0"/>
                <a:cs typeface="Times New Roman" pitchFamily="18" charset="0"/>
              </a:rPr>
              <a:t>sörfü, </a:t>
            </a:r>
            <a:r>
              <a:rPr lang="tr-TR" sz="2000" dirty="0">
                <a:latin typeface="Times New Roman" pitchFamily="18" charset="0"/>
                <a:cs typeface="Times New Roman" pitchFamily="18" charset="0"/>
              </a:rPr>
              <a:t>dalış vb</a:t>
            </a:r>
            <a:r>
              <a:rPr lang="tr-TR" sz="2000" dirty="0" smtClean="0">
                <a:latin typeface="Times New Roman" pitchFamily="18" charset="0"/>
                <a:cs typeface="Times New Roman" pitchFamily="18" charset="0"/>
              </a:rPr>
              <a:t>.)</a:t>
            </a:r>
          </a:p>
          <a:p>
            <a:pPr lvl="0" algn="just">
              <a:spcAft>
                <a:spcPts val="600"/>
              </a:spcAft>
              <a:tabLst>
                <a:tab pos="270510" algn="l"/>
              </a:tabLst>
            </a:pPr>
            <a:endParaRPr lang="tr-TR" sz="2000" dirty="0">
              <a:latin typeface="Times New Roman" pitchFamily="18" charset="0"/>
              <a:cs typeface="Times New Roman" pitchFamily="18" charset="0"/>
            </a:endParaRPr>
          </a:p>
          <a:p>
            <a:pPr marL="342900" lvl="0" indent="-342900" algn="just">
              <a:spcAft>
                <a:spcPts val="600"/>
              </a:spcAft>
              <a:buFont typeface="Wingdings"/>
              <a:buChar char=""/>
              <a:tabLst>
                <a:tab pos="270510" algn="l"/>
              </a:tabLst>
            </a:pPr>
            <a:endParaRPr lang="tr-TR" sz="2000" dirty="0" smtClean="0">
              <a:latin typeface="Times New Roman" pitchFamily="18" charset="0"/>
              <a:cs typeface="Times New Roman" pitchFamily="18" charset="0"/>
            </a:endParaRPr>
          </a:p>
          <a:p>
            <a:pPr marL="342900" lvl="0" indent="-342900" algn="just">
              <a:spcAft>
                <a:spcPts val="600"/>
              </a:spcAft>
              <a:buFont typeface="Wingdings"/>
              <a:buChar char=""/>
              <a:tabLst>
                <a:tab pos="270510" algn="l"/>
              </a:tabLst>
            </a:pPr>
            <a:endParaRPr lang="tr-TR" sz="2000" dirty="0">
              <a:latin typeface="Times New Roman" pitchFamily="18" charset="0"/>
              <a:cs typeface="Times New Roman" pitchFamily="18" charset="0"/>
            </a:endParaRPr>
          </a:p>
          <a:p>
            <a:pPr marL="342900" lvl="0" indent="-342900" algn="just">
              <a:spcAft>
                <a:spcPts val="600"/>
              </a:spcAft>
              <a:buFont typeface="Wingdings"/>
              <a:buChar char=""/>
              <a:tabLst>
                <a:tab pos="270510" algn="l"/>
              </a:tabLst>
            </a:pPr>
            <a:endParaRPr lang="tr-TR" sz="2000" dirty="0" smtClean="0">
              <a:latin typeface="Times New Roman" pitchFamily="18" charset="0"/>
              <a:cs typeface="Times New Roman" pitchFamily="18" charset="0"/>
            </a:endParaRPr>
          </a:p>
          <a:p>
            <a:pPr marL="342900" lvl="0" indent="-342900" algn="just">
              <a:spcAft>
                <a:spcPts val="600"/>
              </a:spcAft>
              <a:buFont typeface="Wingdings"/>
              <a:buChar char=""/>
              <a:tabLst>
                <a:tab pos="270510" algn="l"/>
              </a:tabLst>
            </a:pPr>
            <a:endParaRPr lang="tr-TR" sz="2000" dirty="0">
              <a:latin typeface="Times New Roman" pitchFamily="18" charset="0"/>
              <a:cs typeface="Times New Roman" pitchFamily="18" charset="0"/>
            </a:endParaRPr>
          </a:p>
          <a:p>
            <a:pPr lvl="0" algn="just">
              <a:spcAft>
                <a:spcPts val="600"/>
              </a:spcAft>
              <a:tabLst>
                <a:tab pos="270510" algn="l"/>
              </a:tabLst>
            </a:pPr>
            <a:endParaRPr lang="tr-TR" sz="2000" dirty="0">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1145" y="4697177"/>
            <a:ext cx="2592287" cy="1589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4697177"/>
            <a:ext cx="270510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Başlık 1"/>
          <p:cNvSpPr>
            <a:spLocks noGrp="1"/>
          </p:cNvSpPr>
          <p:nvPr>
            <p:ph type="title"/>
          </p:nvPr>
        </p:nvSpPr>
        <p:spPr>
          <a:xfrm>
            <a:off x="971601" y="-27384"/>
            <a:ext cx="7416823" cy="836712"/>
          </a:xfrm>
        </p:spPr>
        <p:txBody>
          <a:bodyPr>
            <a:noAutofit/>
          </a:bodyPr>
          <a:lstStyle/>
          <a:p>
            <a:pPr algn="ctr"/>
            <a:r>
              <a:rPr lang="tr-TR" sz="2400" b="1" dirty="0" smtClean="0">
                <a:solidFill>
                  <a:prstClr val="white"/>
                </a:solidFill>
                <a:latin typeface="Times New Roman"/>
                <a:ea typeface="Times New Roman"/>
              </a:rPr>
              <a:t>2015 </a:t>
            </a:r>
            <a:r>
              <a:rPr lang="tr-TR" sz="2400" b="1" dirty="0">
                <a:solidFill>
                  <a:prstClr val="white"/>
                </a:solidFill>
                <a:latin typeface="Times New Roman"/>
                <a:ea typeface="Times New Roman"/>
              </a:rPr>
              <a:t>Yılı Turizmin Geliştirilmesi Mali Destek </a:t>
            </a:r>
            <a:r>
              <a:rPr lang="tr-TR" sz="2400" b="1" dirty="0" smtClean="0">
                <a:solidFill>
                  <a:prstClr val="white"/>
                </a:solidFill>
                <a:latin typeface="Times New Roman"/>
                <a:ea typeface="Times New Roman"/>
              </a:rPr>
              <a:t/>
            </a:r>
            <a:br>
              <a:rPr lang="tr-TR" sz="2400" b="1" dirty="0" smtClean="0">
                <a:solidFill>
                  <a:prstClr val="white"/>
                </a:solidFill>
                <a:latin typeface="Times New Roman"/>
                <a:ea typeface="Times New Roman"/>
              </a:rPr>
            </a:br>
            <a:r>
              <a:rPr lang="tr-TR" sz="2400" b="1" dirty="0" smtClean="0">
                <a:solidFill>
                  <a:prstClr val="white"/>
                </a:solidFill>
                <a:latin typeface="Times New Roman"/>
                <a:ea typeface="Times New Roman"/>
              </a:rPr>
              <a:t>Programı  </a:t>
            </a:r>
            <a:r>
              <a:rPr lang="tr-TR" sz="2400" b="1" dirty="0">
                <a:solidFill>
                  <a:prstClr val="white"/>
                </a:solidFill>
                <a:latin typeface="Times New Roman"/>
                <a:ea typeface="Times New Roman"/>
              </a:rPr>
              <a:t>(TZKOBİ)</a:t>
            </a:r>
            <a:endParaRPr lang="tr-TR" dirty="0"/>
          </a:p>
        </p:txBody>
      </p:sp>
    </p:spTree>
    <p:extLst>
      <p:ext uri="{BB962C8B-B14F-4D97-AF65-F5344CB8AC3E}">
        <p14:creationId xmlns:p14="http://schemas.microsoft.com/office/powerpoint/2010/main" val="37416789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half" idx="1"/>
          </p:nvPr>
        </p:nvSpPr>
        <p:spPr>
          <a:xfrm>
            <a:off x="467544" y="1052736"/>
            <a:ext cx="8424936" cy="5400600"/>
          </a:xfrm>
        </p:spPr>
        <p:txBody>
          <a:bodyPr/>
          <a:lstStyle/>
          <a:p>
            <a:pPr marL="0" lvl="0" indent="0" algn="just">
              <a:spcBef>
                <a:spcPts val="0"/>
              </a:spcBef>
              <a:spcAft>
                <a:spcPts val="600"/>
              </a:spcAft>
              <a:buClrTx/>
              <a:buNone/>
              <a:tabLst>
                <a:tab pos="270510" algn="l"/>
              </a:tabLst>
            </a:pPr>
            <a:endParaRPr lang="tr-TR" sz="2000" dirty="0" smtClean="0">
              <a:solidFill>
                <a:prstClr val="black"/>
              </a:solidFill>
              <a:latin typeface="Times New Roman" pitchFamily="18" charset="0"/>
              <a:cs typeface="Times New Roman" pitchFamily="18" charset="0"/>
            </a:endParaRPr>
          </a:p>
          <a:p>
            <a:pPr marL="0" lvl="0" indent="0" algn="just">
              <a:spcBef>
                <a:spcPts val="0"/>
              </a:spcBef>
              <a:spcAft>
                <a:spcPts val="600"/>
              </a:spcAft>
              <a:buClrTx/>
              <a:buNone/>
              <a:tabLst>
                <a:tab pos="270510" algn="l"/>
              </a:tabLst>
            </a:pPr>
            <a:r>
              <a:rPr lang="tr-TR" sz="2000" dirty="0" smtClean="0">
                <a:solidFill>
                  <a:prstClr val="black"/>
                </a:solidFill>
                <a:latin typeface="Times New Roman" pitchFamily="18" charset="0"/>
                <a:cs typeface="Times New Roman" pitchFamily="18" charset="0"/>
              </a:rPr>
              <a:t>3. Tematik </a:t>
            </a:r>
            <a:r>
              <a:rPr lang="tr-TR" sz="2000" dirty="0">
                <a:solidFill>
                  <a:prstClr val="black"/>
                </a:solidFill>
                <a:latin typeface="Times New Roman" pitchFamily="18" charset="0"/>
                <a:cs typeface="Times New Roman" pitchFamily="18" charset="0"/>
              </a:rPr>
              <a:t>özel müzelerin kurulması </a:t>
            </a:r>
          </a:p>
          <a:p>
            <a:pPr marL="0" lvl="0" indent="0" algn="just">
              <a:spcBef>
                <a:spcPts val="0"/>
              </a:spcBef>
              <a:spcAft>
                <a:spcPts val="600"/>
              </a:spcAft>
              <a:buClrTx/>
              <a:buNone/>
              <a:tabLst>
                <a:tab pos="270510" algn="l"/>
              </a:tabLst>
            </a:pPr>
            <a:r>
              <a:rPr lang="tr-TR" sz="2000" dirty="0" smtClean="0">
                <a:solidFill>
                  <a:prstClr val="black"/>
                </a:solidFill>
                <a:latin typeface="Times New Roman" pitchFamily="18" charset="0"/>
                <a:cs typeface="Times New Roman" pitchFamily="18" charset="0"/>
              </a:rPr>
              <a:t>4. Geleneksel </a:t>
            </a:r>
            <a:r>
              <a:rPr lang="tr-TR" sz="2000" dirty="0">
                <a:solidFill>
                  <a:prstClr val="black"/>
                </a:solidFill>
                <a:latin typeface="Times New Roman" pitchFamily="18" charset="0"/>
                <a:cs typeface="Times New Roman" pitchFamily="18" charset="0"/>
              </a:rPr>
              <a:t>el sanatlarına yönelik üretim ve satış merkezlerinin (el sanatları, sepetçilik, bakır eşya vb.) kurulması</a:t>
            </a:r>
          </a:p>
          <a:p>
            <a:pPr marL="0" lvl="0" indent="0" algn="just">
              <a:spcBef>
                <a:spcPts val="0"/>
              </a:spcBef>
              <a:spcAft>
                <a:spcPts val="600"/>
              </a:spcAft>
              <a:buClrTx/>
              <a:buNone/>
              <a:tabLst>
                <a:tab pos="270510" algn="l"/>
              </a:tabLst>
            </a:pPr>
            <a:r>
              <a:rPr lang="tr-TR" sz="2000" dirty="0" smtClean="0">
                <a:solidFill>
                  <a:prstClr val="black"/>
                </a:solidFill>
                <a:latin typeface="Times New Roman" pitchFamily="18" charset="0"/>
                <a:ea typeface="Times New Roman"/>
                <a:cs typeface="Times New Roman" pitchFamily="18" charset="0"/>
              </a:rPr>
              <a:t>5. Turizm </a:t>
            </a:r>
            <a:r>
              <a:rPr lang="tr-TR" sz="2000" dirty="0">
                <a:solidFill>
                  <a:prstClr val="black"/>
                </a:solidFill>
                <a:latin typeface="Times New Roman" pitchFamily="18" charset="0"/>
                <a:ea typeface="Times New Roman"/>
                <a:cs typeface="Times New Roman" pitchFamily="18" charset="0"/>
              </a:rPr>
              <a:t>işletmelerinde faaliyet çeşitliliğini artırarak turizm faaliyetlerinin yıl boyuna yayılması, (kongre ve konferans organizasyonlarına, spor kulüplerinin kamp çalışmalarına yönelik yatırımlar gibi) </a:t>
            </a:r>
            <a:endParaRPr lang="tr-TR" sz="2000" dirty="0" smtClean="0">
              <a:solidFill>
                <a:prstClr val="black"/>
              </a:solidFill>
              <a:latin typeface="Times New Roman" pitchFamily="18" charset="0"/>
              <a:ea typeface="Times New Roman"/>
              <a:cs typeface="Times New Roman" pitchFamily="18" charset="0"/>
            </a:endParaRPr>
          </a:p>
          <a:p>
            <a:pPr marL="0" lvl="0" indent="0" algn="just">
              <a:spcBef>
                <a:spcPts val="0"/>
              </a:spcBef>
              <a:spcAft>
                <a:spcPts val="600"/>
              </a:spcAft>
              <a:buClrTx/>
              <a:buNone/>
              <a:tabLst>
                <a:tab pos="270510" algn="l"/>
              </a:tabLst>
            </a:pPr>
            <a:endParaRPr lang="tr-TR" sz="2000" dirty="0">
              <a:solidFill>
                <a:prstClr val="black"/>
              </a:solidFill>
              <a:latin typeface="Times New Roman" pitchFamily="18" charset="0"/>
              <a:cs typeface="Times New Roman" pitchFamily="18" charset="0"/>
            </a:endParaRPr>
          </a:p>
          <a:p>
            <a:pPr marL="0" lvl="0" indent="0" algn="just">
              <a:spcBef>
                <a:spcPts val="0"/>
              </a:spcBef>
              <a:spcAft>
                <a:spcPts val="600"/>
              </a:spcAft>
              <a:buClrTx/>
              <a:buNone/>
              <a:tabLst>
                <a:tab pos="270510" algn="l"/>
              </a:tabLst>
            </a:pPr>
            <a:endParaRPr lang="tr-TR" sz="2000" dirty="0">
              <a:solidFill>
                <a:prstClr val="black"/>
              </a:solidFill>
              <a:latin typeface="Times New Roman" pitchFamily="18" charset="0"/>
              <a:cs typeface="Times New Roman" pitchFamily="18" charset="0"/>
            </a:endParaRPr>
          </a:p>
          <a:p>
            <a:endParaRPr lang="tr-TR" dirty="0" smtClean="0"/>
          </a:p>
          <a:p>
            <a:endParaRPr lang="tr-TR" dirty="0"/>
          </a:p>
          <a:p>
            <a:endParaRPr lang="tr-TR" dirty="0" smtClean="0"/>
          </a:p>
          <a:p>
            <a:endParaRPr lang="tr-TR" dirty="0"/>
          </a:p>
          <a:p>
            <a:endParaRPr lang="tr-TR"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4509120"/>
            <a:ext cx="27622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4509120"/>
            <a:ext cx="2664296"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Metin Yer Tutucusu 5"/>
          <p:cNvSpPr txBox="1">
            <a:spLocks/>
          </p:cNvSpPr>
          <p:nvPr/>
        </p:nvSpPr>
        <p:spPr>
          <a:xfrm>
            <a:off x="395289" y="908050"/>
            <a:ext cx="3240607" cy="432718"/>
          </a:xfrm>
          <a:prstGeom prst="rect">
            <a:avLst/>
          </a:prstGeom>
          <a:solidFill>
            <a:schemeClr val="accent1">
              <a:lumMod val="20000"/>
              <a:lumOff val="80000"/>
            </a:schemeClr>
          </a:solidFill>
          <a:ln w="15875" cap="flat" cmpd="sng"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lt1"/>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lt1"/>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lt1"/>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lt1"/>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lt1"/>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lt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lt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lt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lt1"/>
                </a:solidFill>
                <a:latin typeface="+mn-lt"/>
                <a:ea typeface="+mn-ea"/>
                <a:cs typeface="+mn-cs"/>
              </a:defRPr>
            </a:lvl9pPr>
          </a:lstStyle>
          <a:p>
            <a:pPr marL="0" indent="0">
              <a:buFont typeface="Wingdings" pitchFamily="2" charset="2"/>
              <a:buNone/>
            </a:pPr>
            <a:r>
              <a:rPr lang="tr-TR" sz="2000" b="1" dirty="0" smtClean="0">
                <a:solidFill>
                  <a:schemeClr val="tx1"/>
                </a:solidFill>
                <a:latin typeface="Times New Roman" pitchFamily="18" charset="0"/>
                <a:cs typeface="Times New Roman" pitchFamily="18" charset="0"/>
              </a:rPr>
              <a:t>Örnek Proje Konuları</a:t>
            </a:r>
            <a:endParaRPr lang="tr-TR" sz="2000" b="1" dirty="0">
              <a:solidFill>
                <a:schemeClr val="tx1"/>
              </a:solidFill>
              <a:latin typeface="Times New Roman" pitchFamily="18" charset="0"/>
              <a:cs typeface="Times New Roman" pitchFamily="18" charset="0"/>
            </a:endParaRPr>
          </a:p>
        </p:txBody>
      </p:sp>
      <p:sp>
        <p:nvSpPr>
          <p:cNvPr id="8" name="Başlık 1"/>
          <p:cNvSpPr>
            <a:spLocks noGrp="1"/>
          </p:cNvSpPr>
          <p:nvPr>
            <p:ph type="title"/>
          </p:nvPr>
        </p:nvSpPr>
        <p:spPr>
          <a:xfrm>
            <a:off x="971601" y="-27384"/>
            <a:ext cx="7416823" cy="836712"/>
          </a:xfrm>
        </p:spPr>
        <p:txBody>
          <a:bodyPr>
            <a:noAutofit/>
          </a:bodyPr>
          <a:lstStyle/>
          <a:p>
            <a:pPr algn="ctr"/>
            <a:r>
              <a:rPr lang="tr-TR" sz="2400" b="1" dirty="0" smtClean="0">
                <a:solidFill>
                  <a:prstClr val="white"/>
                </a:solidFill>
                <a:latin typeface="Times New Roman"/>
                <a:ea typeface="Times New Roman"/>
              </a:rPr>
              <a:t>2015 </a:t>
            </a:r>
            <a:r>
              <a:rPr lang="tr-TR" sz="2400" b="1" dirty="0">
                <a:solidFill>
                  <a:prstClr val="white"/>
                </a:solidFill>
                <a:latin typeface="Times New Roman"/>
                <a:ea typeface="Times New Roman"/>
              </a:rPr>
              <a:t>Yılı Turizmin Geliştirilmesi Mali Destek </a:t>
            </a:r>
            <a:r>
              <a:rPr lang="tr-TR" sz="2400" b="1" dirty="0" smtClean="0">
                <a:solidFill>
                  <a:prstClr val="white"/>
                </a:solidFill>
                <a:latin typeface="Times New Roman"/>
                <a:ea typeface="Times New Roman"/>
              </a:rPr>
              <a:t/>
            </a:r>
            <a:br>
              <a:rPr lang="tr-TR" sz="2400" b="1" dirty="0" smtClean="0">
                <a:solidFill>
                  <a:prstClr val="white"/>
                </a:solidFill>
                <a:latin typeface="Times New Roman"/>
                <a:ea typeface="Times New Roman"/>
              </a:rPr>
            </a:br>
            <a:r>
              <a:rPr lang="tr-TR" sz="2400" b="1" dirty="0" smtClean="0">
                <a:solidFill>
                  <a:prstClr val="white"/>
                </a:solidFill>
                <a:latin typeface="Times New Roman"/>
                <a:ea typeface="Times New Roman"/>
              </a:rPr>
              <a:t>Programı  </a:t>
            </a:r>
            <a:r>
              <a:rPr lang="tr-TR" sz="2400" b="1" dirty="0">
                <a:solidFill>
                  <a:prstClr val="white"/>
                </a:solidFill>
                <a:latin typeface="Times New Roman"/>
                <a:ea typeface="Times New Roman"/>
              </a:rPr>
              <a:t>(TZKOBİ)</a:t>
            </a:r>
            <a:endParaRPr lang="tr-TR" dirty="0"/>
          </a:p>
        </p:txBody>
      </p:sp>
    </p:spTree>
    <p:extLst>
      <p:ext uri="{BB962C8B-B14F-4D97-AF65-F5344CB8AC3E}">
        <p14:creationId xmlns:p14="http://schemas.microsoft.com/office/powerpoint/2010/main" val="29456806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583316" y="1916832"/>
            <a:ext cx="8136904" cy="3240360"/>
          </a:xfrm>
          <a:prstGeom prst="rect">
            <a:avLst/>
          </a:prstGeom>
          <a:solidFill>
            <a:schemeClr val="accent1">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600"/>
              </a:spcAft>
            </a:pPr>
            <a:endParaRPr lang="tr-TR" sz="2000" b="1" dirty="0" smtClean="0">
              <a:solidFill>
                <a:schemeClr val="tx1"/>
              </a:solidFill>
              <a:latin typeface="Times New Roman" pitchFamily="18" charset="0"/>
              <a:cs typeface="Times New Roman" pitchFamily="18" charset="0"/>
            </a:endParaRPr>
          </a:p>
          <a:p>
            <a:pPr algn="just">
              <a:lnSpc>
                <a:spcPct val="115000"/>
              </a:lnSpc>
              <a:spcAft>
                <a:spcPts val="600"/>
              </a:spcAft>
            </a:pPr>
            <a:r>
              <a:rPr lang="tr-TR" sz="2000" b="1" dirty="0" smtClean="0">
                <a:solidFill>
                  <a:schemeClr val="tx1"/>
                </a:solidFill>
                <a:latin typeface="Times New Roman" pitchFamily="18" charset="0"/>
                <a:cs typeface="Times New Roman" pitchFamily="18" charset="0"/>
              </a:rPr>
              <a:t>Ekonomi </a:t>
            </a:r>
            <a:r>
              <a:rPr lang="tr-TR" sz="2000" b="1" dirty="0">
                <a:solidFill>
                  <a:schemeClr val="tx1"/>
                </a:solidFill>
                <a:latin typeface="Times New Roman" pitchFamily="18" charset="0"/>
                <a:cs typeface="Times New Roman" pitchFamily="18" charset="0"/>
              </a:rPr>
              <a:t>Bakanlığı tarafından yürütülmekte olan </a:t>
            </a:r>
            <a:r>
              <a:rPr lang="tr-TR" sz="2000" dirty="0">
                <a:solidFill>
                  <a:schemeClr val="tx1"/>
                </a:solidFill>
                <a:latin typeface="Times New Roman" pitchFamily="18" charset="0"/>
                <a:cs typeface="Times New Roman" pitchFamily="18" charset="0"/>
              </a:rPr>
              <a:t>Yatırımlarda Devlet Yardımları Hakkında Bakanlar Kurulu Kararı </a:t>
            </a:r>
            <a:r>
              <a:rPr lang="tr-TR" sz="2000" dirty="0" smtClean="0">
                <a:solidFill>
                  <a:schemeClr val="tx1"/>
                </a:solidFill>
                <a:latin typeface="Times New Roman" pitchFamily="18" charset="0"/>
                <a:cs typeface="Times New Roman" pitchFamily="18" charset="0"/>
              </a:rPr>
              <a:t>EK-4 çerçevesinde;    </a:t>
            </a:r>
          </a:p>
          <a:p>
            <a:pPr algn="just">
              <a:lnSpc>
                <a:spcPct val="115000"/>
              </a:lnSpc>
              <a:spcAft>
                <a:spcPts val="600"/>
              </a:spcAft>
            </a:pPr>
            <a:r>
              <a:rPr lang="tr-TR" sz="2000" dirty="0" smtClean="0">
                <a:solidFill>
                  <a:schemeClr val="tx1"/>
                </a:solidFill>
                <a:latin typeface="Times New Roman" pitchFamily="18" charset="0"/>
                <a:ea typeface="Times New Roman"/>
                <a:cs typeface="Times New Roman" pitchFamily="18" charset="0"/>
              </a:rPr>
              <a:t>Turizm </a:t>
            </a:r>
            <a:r>
              <a:rPr lang="tr-TR" sz="2000" dirty="0">
                <a:solidFill>
                  <a:schemeClr val="tx1"/>
                </a:solidFill>
                <a:latin typeface="Times New Roman" pitchFamily="18" charset="0"/>
                <a:ea typeface="Times New Roman"/>
                <a:cs typeface="Times New Roman" pitchFamily="18" charset="0"/>
              </a:rPr>
              <a:t>yatırım/işletme belgeli oteller, butik oteller, tatil köyleri, özel konaklama tesisleri ve dağ/yayla evleri dışında kalan turizm konaklama </a:t>
            </a:r>
            <a:r>
              <a:rPr lang="tr-TR" sz="2000" dirty="0" smtClean="0">
                <a:solidFill>
                  <a:schemeClr val="tx1"/>
                </a:solidFill>
                <a:latin typeface="Times New Roman" pitchFamily="18" charset="0"/>
                <a:ea typeface="Times New Roman"/>
                <a:cs typeface="Times New Roman" pitchFamily="18" charset="0"/>
              </a:rPr>
              <a:t>tesisleri ile,</a:t>
            </a:r>
          </a:p>
          <a:p>
            <a:pPr algn="just">
              <a:lnSpc>
                <a:spcPct val="115000"/>
              </a:lnSpc>
              <a:spcAft>
                <a:spcPts val="600"/>
              </a:spcAft>
            </a:pPr>
            <a:r>
              <a:rPr lang="tr-TR" sz="2000" dirty="0" smtClean="0">
                <a:solidFill>
                  <a:schemeClr val="tx1"/>
                </a:solidFill>
                <a:latin typeface="Times New Roman" pitchFamily="18" charset="0"/>
                <a:ea typeface="Times New Roman"/>
                <a:cs typeface="Times New Roman" pitchFamily="18" charset="0"/>
              </a:rPr>
              <a:t>Lokantalar</a:t>
            </a:r>
            <a:r>
              <a:rPr lang="tr-TR" sz="2000" dirty="0">
                <a:solidFill>
                  <a:schemeClr val="tx1"/>
                </a:solidFill>
                <a:latin typeface="Times New Roman" pitchFamily="18" charset="0"/>
                <a:ea typeface="Times New Roman"/>
                <a:cs typeface="Times New Roman" pitchFamily="18" charset="0"/>
              </a:rPr>
              <a:t>, kafeteryalar, eğlence yerleri, günübirlik tesisler, termal kür tesisleri, sağlıklı yaşam tesisleri, yüzme </a:t>
            </a:r>
            <a:r>
              <a:rPr lang="tr-TR" sz="2000" dirty="0" smtClean="0">
                <a:solidFill>
                  <a:schemeClr val="tx1"/>
                </a:solidFill>
                <a:latin typeface="Times New Roman" pitchFamily="18" charset="0"/>
                <a:ea typeface="Times New Roman"/>
                <a:cs typeface="Times New Roman" pitchFamily="18" charset="0"/>
              </a:rPr>
              <a:t>havuzları </a:t>
            </a:r>
            <a:r>
              <a:rPr lang="tr-TR" sz="2000" dirty="0" smtClean="0">
                <a:solidFill>
                  <a:schemeClr val="tx1"/>
                </a:solidFill>
                <a:latin typeface="Times New Roman" pitchFamily="18" charset="0"/>
                <a:ea typeface="Batang"/>
                <a:cs typeface="Times New Roman" pitchFamily="18" charset="0"/>
              </a:rPr>
              <a:t>bu </a:t>
            </a:r>
            <a:r>
              <a:rPr lang="tr-TR" sz="2000" dirty="0">
                <a:solidFill>
                  <a:schemeClr val="tx1"/>
                </a:solidFill>
                <a:latin typeface="Times New Roman" pitchFamily="18" charset="0"/>
                <a:ea typeface="Batang"/>
                <a:cs typeface="Times New Roman" pitchFamily="18" charset="0"/>
              </a:rPr>
              <a:t>program kapsamında </a:t>
            </a:r>
            <a:r>
              <a:rPr lang="tr-TR" sz="2000" u="sng" dirty="0" smtClean="0">
                <a:solidFill>
                  <a:schemeClr val="tx1"/>
                </a:solidFill>
                <a:latin typeface="Times New Roman" pitchFamily="18" charset="0"/>
                <a:ea typeface="Batang"/>
                <a:cs typeface="Times New Roman" pitchFamily="18" charset="0"/>
              </a:rPr>
              <a:t>desteklenmemektedir.</a:t>
            </a:r>
            <a:r>
              <a:rPr lang="tr-TR" sz="2000" dirty="0" smtClean="0">
                <a:solidFill>
                  <a:schemeClr val="tx1"/>
                </a:solidFill>
                <a:latin typeface="Times New Roman" pitchFamily="18" charset="0"/>
                <a:ea typeface="Batang"/>
                <a:cs typeface="Times New Roman" pitchFamily="18" charset="0"/>
              </a:rPr>
              <a:t>  </a:t>
            </a:r>
            <a:endParaRPr lang="tr-TR" sz="2000" dirty="0">
              <a:solidFill>
                <a:schemeClr val="tx1"/>
              </a:solidFill>
              <a:latin typeface="Times New Roman" pitchFamily="18" charset="0"/>
              <a:ea typeface="Times New Roman"/>
              <a:cs typeface="Times New Roman" pitchFamily="18" charset="0"/>
            </a:endParaRPr>
          </a:p>
          <a:p>
            <a:endParaRPr lang="tr-TR" sz="2000" dirty="0">
              <a:solidFill>
                <a:schemeClr val="tx1"/>
              </a:solidFill>
              <a:latin typeface="Times New Roman" pitchFamily="18" charset="0"/>
              <a:cs typeface="Times New Roman" pitchFamily="18" charset="0"/>
            </a:endParaRPr>
          </a:p>
        </p:txBody>
      </p:sp>
      <p:sp>
        <p:nvSpPr>
          <p:cNvPr id="6" name="Metin Yer Tutucusu 5"/>
          <p:cNvSpPr>
            <a:spLocks noGrp="1"/>
          </p:cNvSpPr>
          <p:nvPr>
            <p:ph type="body" sz="half" idx="1"/>
          </p:nvPr>
        </p:nvSpPr>
        <p:spPr>
          <a:xfrm>
            <a:off x="395289" y="908050"/>
            <a:ext cx="3240607" cy="432718"/>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tr-TR" sz="2000" b="1" dirty="0" smtClean="0">
                <a:solidFill>
                  <a:schemeClr val="tx1"/>
                </a:solidFill>
                <a:latin typeface="Times New Roman" pitchFamily="18" charset="0"/>
                <a:cs typeface="Times New Roman" pitchFamily="18" charset="0"/>
              </a:rPr>
              <a:t>Uygun Olmayan Konular </a:t>
            </a:r>
            <a:endParaRPr lang="tr-TR" sz="2000" b="1" dirty="0">
              <a:solidFill>
                <a:schemeClr val="tx1"/>
              </a:solidFill>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9998" y="764704"/>
            <a:ext cx="1566863" cy="126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Başlık 1"/>
          <p:cNvSpPr>
            <a:spLocks noGrp="1"/>
          </p:cNvSpPr>
          <p:nvPr>
            <p:ph type="title"/>
          </p:nvPr>
        </p:nvSpPr>
        <p:spPr>
          <a:xfrm>
            <a:off x="971601" y="-27384"/>
            <a:ext cx="7416823" cy="836712"/>
          </a:xfrm>
        </p:spPr>
        <p:txBody>
          <a:bodyPr>
            <a:noAutofit/>
          </a:bodyPr>
          <a:lstStyle/>
          <a:p>
            <a:pPr algn="ctr"/>
            <a:r>
              <a:rPr lang="tr-TR" sz="2400" b="1" dirty="0" smtClean="0">
                <a:solidFill>
                  <a:prstClr val="white"/>
                </a:solidFill>
                <a:latin typeface="Times New Roman"/>
                <a:ea typeface="Times New Roman"/>
              </a:rPr>
              <a:t>2015 </a:t>
            </a:r>
            <a:r>
              <a:rPr lang="tr-TR" sz="2400" b="1" dirty="0">
                <a:solidFill>
                  <a:prstClr val="white"/>
                </a:solidFill>
                <a:latin typeface="Times New Roman"/>
                <a:ea typeface="Times New Roman"/>
              </a:rPr>
              <a:t>Yılı Turizmin Geliştirilmesi Mali Destek </a:t>
            </a:r>
            <a:r>
              <a:rPr lang="tr-TR" sz="2400" b="1" dirty="0" smtClean="0">
                <a:solidFill>
                  <a:prstClr val="white"/>
                </a:solidFill>
                <a:latin typeface="Times New Roman"/>
                <a:ea typeface="Times New Roman"/>
              </a:rPr>
              <a:t/>
            </a:r>
            <a:br>
              <a:rPr lang="tr-TR" sz="2400" b="1" dirty="0" smtClean="0">
                <a:solidFill>
                  <a:prstClr val="white"/>
                </a:solidFill>
                <a:latin typeface="Times New Roman"/>
                <a:ea typeface="Times New Roman"/>
              </a:rPr>
            </a:br>
            <a:r>
              <a:rPr lang="tr-TR" sz="2400" b="1" dirty="0" smtClean="0">
                <a:solidFill>
                  <a:prstClr val="white"/>
                </a:solidFill>
                <a:latin typeface="Times New Roman"/>
                <a:ea typeface="Times New Roman"/>
              </a:rPr>
              <a:t>Programı  </a:t>
            </a:r>
            <a:r>
              <a:rPr lang="tr-TR" sz="2400" b="1" dirty="0">
                <a:solidFill>
                  <a:prstClr val="white"/>
                </a:solidFill>
                <a:latin typeface="Times New Roman"/>
                <a:ea typeface="Times New Roman"/>
              </a:rPr>
              <a:t>(TZKOBİ)</a:t>
            </a:r>
            <a:endParaRPr lang="tr-TR" dirty="0"/>
          </a:p>
        </p:txBody>
      </p:sp>
    </p:spTree>
    <p:extLst>
      <p:ext uri="{BB962C8B-B14F-4D97-AF65-F5344CB8AC3E}">
        <p14:creationId xmlns:p14="http://schemas.microsoft.com/office/powerpoint/2010/main" val="7371835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3"/>
          <p:cNvSpPr>
            <a:spLocks noGrp="1"/>
          </p:cNvSpPr>
          <p:nvPr>
            <p:ph type="body" sz="half" idx="1"/>
          </p:nvPr>
        </p:nvSpPr>
        <p:spPr>
          <a:xfrm>
            <a:off x="323528" y="892754"/>
            <a:ext cx="8640960" cy="5688631"/>
          </a:xfrm>
        </p:spPr>
        <p:txBody>
          <a:bodyPr>
            <a:normAutofit/>
          </a:bodyPr>
          <a:lstStyle/>
          <a:p>
            <a:pPr marL="0" indent="0" algn="just">
              <a:lnSpc>
                <a:spcPct val="115000"/>
              </a:lnSpc>
              <a:spcAft>
                <a:spcPts val="0"/>
              </a:spcAft>
              <a:buNone/>
              <a:tabLst>
                <a:tab pos="270510" algn="l"/>
              </a:tabLst>
            </a:pPr>
            <a:r>
              <a:rPr lang="tr-TR" sz="2000" dirty="0" smtClean="0">
                <a:latin typeface="Times New Roman" pitchFamily="18" charset="0"/>
                <a:ea typeface="Batang"/>
                <a:cs typeface="Times New Roman" pitchFamily="18" charset="0"/>
              </a:rPr>
              <a:t>1. Proje </a:t>
            </a:r>
            <a:r>
              <a:rPr lang="tr-TR" sz="2000" dirty="0">
                <a:latin typeface="Times New Roman" pitchFamily="18" charset="0"/>
                <a:ea typeface="Batang"/>
                <a:cs typeface="Times New Roman" pitchFamily="18" charset="0"/>
              </a:rPr>
              <a:t>yürütülmesinde/uygulanmasında görevlendirilmiş </a:t>
            </a:r>
            <a:r>
              <a:rPr lang="tr-TR" sz="2000" b="1" dirty="0">
                <a:latin typeface="Times New Roman" pitchFamily="18" charset="0"/>
                <a:ea typeface="Batang"/>
                <a:cs typeface="Times New Roman" pitchFamily="18" charset="0"/>
              </a:rPr>
              <a:t>yeni istihdam edilen</a:t>
            </a:r>
            <a:r>
              <a:rPr lang="tr-TR" sz="2000" dirty="0">
                <a:latin typeface="Times New Roman" pitchFamily="18" charset="0"/>
                <a:ea typeface="Batang"/>
                <a:cs typeface="Times New Roman" pitchFamily="18" charset="0"/>
              </a:rPr>
              <a:t> personelin </a:t>
            </a:r>
            <a:r>
              <a:rPr lang="tr-TR" sz="2000" b="1" dirty="0">
                <a:latin typeface="Times New Roman" pitchFamily="18" charset="0"/>
                <a:ea typeface="Batang"/>
                <a:cs typeface="Times New Roman" pitchFamily="18" charset="0"/>
              </a:rPr>
              <a:t>(kendi personeli hariç)</a:t>
            </a:r>
            <a:r>
              <a:rPr lang="tr-TR" sz="2000" dirty="0">
                <a:latin typeface="Times New Roman" pitchFamily="18" charset="0"/>
                <a:ea typeface="Batang"/>
                <a:cs typeface="Times New Roman" pitchFamily="18" charset="0"/>
              </a:rPr>
              <a:t> net maaşları, sosyal sigorta primleri, ilgili diğer ücret ve maliyetler (Ücretler, piyasa koşullarına uygun olarak belirlenmelidir</a:t>
            </a:r>
            <a:r>
              <a:rPr lang="tr-TR" sz="2000" dirty="0" smtClean="0">
                <a:latin typeface="Times New Roman" pitchFamily="18" charset="0"/>
                <a:ea typeface="Batang"/>
                <a:cs typeface="Times New Roman" pitchFamily="18" charset="0"/>
              </a:rPr>
              <a:t>),</a:t>
            </a:r>
            <a:endParaRPr lang="tr-TR" sz="2000" dirty="0">
              <a:latin typeface="Times New Roman" pitchFamily="18" charset="0"/>
              <a:ea typeface="Batang"/>
              <a:cs typeface="Times New Roman" pitchFamily="18" charset="0"/>
            </a:endParaRPr>
          </a:p>
          <a:p>
            <a:pPr marL="0" indent="0" algn="just">
              <a:buNone/>
            </a:pPr>
            <a:r>
              <a:rPr lang="tr-TR" sz="2000" dirty="0" smtClean="0">
                <a:latin typeface="Times New Roman" pitchFamily="18" charset="0"/>
                <a:cs typeface="Times New Roman" pitchFamily="18" charset="0"/>
              </a:rPr>
              <a:t>2. Y</a:t>
            </a:r>
            <a:r>
              <a:rPr lang="en-GB" sz="2000" dirty="0" err="1" smtClean="0">
                <a:latin typeface="Times New Roman" pitchFamily="18" charset="0"/>
                <a:cs typeface="Times New Roman" pitchFamily="18" charset="0"/>
              </a:rPr>
              <a:t>eni</a:t>
            </a:r>
            <a:r>
              <a:rPr lang="en-GB" sz="2000" dirty="0" smtClean="0">
                <a:latin typeface="Times New Roman" pitchFamily="18" charset="0"/>
                <a:cs typeface="Times New Roman" pitchFamily="18" charset="0"/>
              </a:rPr>
              <a:t> </a:t>
            </a:r>
            <a:r>
              <a:rPr lang="en-GB" sz="2000" dirty="0" err="1">
                <a:latin typeface="Times New Roman" pitchFamily="18" charset="0"/>
                <a:cs typeface="Times New Roman" pitchFamily="18" charset="0"/>
              </a:rPr>
              <a:t>ekipman</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ve</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hizmet</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nakliye</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kira</a:t>
            </a:r>
            <a:r>
              <a:rPr lang="en-GB" sz="2000" dirty="0">
                <a:latin typeface="Times New Roman" pitchFamily="18" charset="0"/>
                <a:cs typeface="Times New Roman" pitchFamily="18" charset="0"/>
              </a:rPr>
              <a:t> vb.) satın alma </a:t>
            </a:r>
            <a:r>
              <a:rPr lang="en-GB" sz="2000" dirty="0" err="1" smtClean="0">
                <a:latin typeface="Times New Roman" pitchFamily="18" charset="0"/>
                <a:cs typeface="Times New Roman" pitchFamily="18" charset="0"/>
              </a:rPr>
              <a:t>maliyetleri</a:t>
            </a:r>
            <a:endParaRPr lang="tr-TR" sz="2000" dirty="0" smtClean="0">
              <a:latin typeface="Times New Roman" pitchFamily="18" charset="0"/>
              <a:cs typeface="Times New Roman" pitchFamily="18" charset="0"/>
            </a:endParaRPr>
          </a:p>
          <a:p>
            <a:pPr marL="0" lvl="0" indent="0" algn="just">
              <a:buNone/>
            </a:pPr>
            <a:r>
              <a:rPr lang="tr-TR" sz="2000" dirty="0" smtClean="0">
                <a:latin typeface="Times New Roman" pitchFamily="18" charset="0"/>
                <a:cs typeface="Times New Roman" pitchFamily="18" charset="0"/>
              </a:rPr>
              <a:t>3. </a:t>
            </a:r>
            <a:r>
              <a:rPr lang="tr-TR" sz="2000" b="1" dirty="0">
                <a:latin typeface="Times New Roman" pitchFamily="18" charset="0"/>
                <a:cs typeface="Times New Roman" pitchFamily="18" charset="0"/>
              </a:rPr>
              <a:t>Ajans destek tutarının %30’unu geçmemek koşulu ile</a:t>
            </a:r>
            <a:r>
              <a:rPr lang="tr-TR" sz="2000" dirty="0">
                <a:latin typeface="Times New Roman" pitchFamily="18" charset="0"/>
                <a:cs typeface="Times New Roman" pitchFamily="18" charset="0"/>
              </a:rPr>
              <a:t> küçük ölçekli yapım işleri (onarım, boya, badana, elektrik ve ısınma hattı, vb.)</a:t>
            </a:r>
          </a:p>
          <a:p>
            <a:pPr marL="0" lvl="0" indent="0" algn="just">
              <a:buNone/>
            </a:pPr>
            <a:r>
              <a:rPr lang="tr-TR" sz="2000" dirty="0" smtClean="0">
                <a:latin typeface="Times New Roman" pitchFamily="18" charset="0"/>
                <a:cs typeface="Times New Roman" pitchFamily="18" charset="0"/>
              </a:rPr>
              <a:t>4. </a:t>
            </a:r>
            <a:r>
              <a:rPr lang="tr-TR" sz="2000" dirty="0">
                <a:latin typeface="Times New Roman" pitchFamily="18" charset="0"/>
                <a:cs typeface="Times New Roman" pitchFamily="18" charset="0"/>
              </a:rPr>
              <a:t>Turizm faaliyetlerini çeşitlendirmek amacıyla faaliyetlerde doğrudan kullanılan araç ve ekipmanlar (fayton, binek atı, ATV, akülü-pedallı araçlar vb.), su sporu araçları (jet-ski, yelken, </a:t>
            </a:r>
            <a:r>
              <a:rPr lang="tr-TR" sz="2000" dirty="0" err="1">
                <a:latin typeface="Times New Roman" pitchFamily="18" charset="0"/>
                <a:cs typeface="Times New Roman" pitchFamily="18" charset="0"/>
              </a:rPr>
              <a:t>parasails</a:t>
            </a:r>
            <a:r>
              <a:rPr lang="tr-TR" sz="2000" dirty="0">
                <a:latin typeface="Times New Roman" pitchFamily="18" charset="0"/>
                <a:cs typeface="Times New Roman" pitchFamily="18" charset="0"/>
              </a:rPr>
              <a:t>, tekne, deniz bisikleti vb.) </a:t>
            </a:r>
          </a:p>
          <a:p>
            <a:pPr marL="0" lvl="0" indent="0" algn="just">
              <a:buNone/>
            </a:pPr>
            <a:r>
              <a:rPr lang="tr-TR" sz="2000" dirty="0" smtClean="0">
                <a:latin typeface="Times New Roman" pitchFamily="18" charset="0"/>
                <a:cs typeface="Times New Roman" pitchFamily="18" charset="0"/>
              </a:rPr>
              <a:t>5. İşletmelere yönelik kalite sistemleri, marka, patent, vb. geçerli belgeler alınmasına yönelik giderler </a:t>
            </a:r>
          </a:p>
          <a:p>
            <a:pPr marL="0" indent="0">
              <a:buNone/>
            </a:pPr>
            <a:endParaRPr lang="tr-TR" dirty="0"/>
          </a:p>
        </p:txBody>
      </p:sp>
      <p:sp>
        <p:nvSpPr>
          <p:cNvPr id="7" name="Dikdörtgen 6"/>
          <p:cNvSpPr/>
          <p:nvPr/>
        </p:nvSpPr>
        <p:spPr>
          <a:xfrm>
            <a:off x="467544" y="834988"/>
            <a:ext cx="2160240" cy="385192"/>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chemeClr val="tx1"/>
                </a:solidFill>
                <a:latin typeface="Times New Roman" pitchFamily="18" charset="0"/>
                <a:cs typeface="Times New Roman" pitchFamily="18" charset="0"/>
              </a:rPr>
              <a:t>Uygun Maliyetler</a:t>
            </a:r>
            <a:endParaRPr lang="tr-TR" sz="2000" b="1" dirty="0">
              <a:solidFill>
                <a:schemeClr val="tx1"/>
              </a:solidFill>
              <a:latin typeface="Times New Roman" pitchFamily="18" charset="0"/>
              <a:cs typeface="Times New Roman" pitchFamily="18" charset="0"/>
            </a:endParaRPr>
          </a:p>
        </p:txBody>
      </p:sp>
      <p:sp>
        <p:nvSpPr>
          <p:cNvPr id="8" name="Dikdörtgen 7"/>
          <p:cNvSpPr/>
          <p:nvPr/>
        </p:nvSpPr>
        <p:spPr>
          <a:xfrm>
            <a:off x="899592" y="5517232"/>
            <a:ext cx="7272808" cy="709348"/>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0"/>
              </a:spcAft>
            </a:pPr>
            <a:r>
              <a:rPr lang="tr-TR" b="1" dirty="0">
                <a:solidFill>
                  <a:schemeClr val="tx1"/>
                </a:solidFill>
                <a:latin typeface="Times New Roman" pitchFamily="18" charset="0"/>
                <a:ea typeface="Times New Roman"/>
                <a:cs typeface="Times New Roman" pitchFamily="18" charset="0"/>
              </a:rPr>
              <a:t>DİKKAT</a:t>
            </a:r>
            <a:endParaRPr lang="tr-TR" dirty="0">
              <a:solidFill>
                <a:schemeClr val="tx1"/>
              </a:solidFill>
              <a:latin typeface="Times New Roman" pitchFamily="18" charset="0"/>
              <a:ea typeface="Times New Roman"/>
              <a:cs typeface="Times New Roman" pitchFamily="18" charset="0"/>
            </a:endParaRPr>
          </a:p>
          <a:p>
            <a:pPr algn="ctr"/>
            <a:r>
              <a:rPr lang="tr-TR" b="1" dirty="0">
                <a:solidFill>
                  <a:schemeClr val="tx1"/>
                </a:solidFill>
                <a:latin typeface="Times New Roman"/>
                <a:ea typeface="Times New Roman"/>
              </a:rPr>
              <a:t>Proje Bütçesi</a:t>
            </a:r>
            <a:r>
              <a:rPr lang="tr-TR" dirty="0">
                <a:solidFill>
                  <a:schemeClr val="tx1"/>
                </a:solidFill>
                <a:latin typeface="Times New Roman"/>
                <a:ea typeface="Times New Roman"/>
              </a:rPr>
              <a:t>; Katma Değer Vergisi </a:t>
            </a:r>
            <a:r>
              <a:rPr lang="tr-TR" b="1" dirty="0">
                <a:solidFill>
                  <a:schemeClr val="tx1"/>
                </a:solidFill>
                <a:latin typeface="Times New Roman"/>
                <a:ea typeface="Times New Roman"/>
              </a:rPr>
              <a:t>(KDV) hariç </a:t>
            </a:r>
            <a:r>
              <a:rPr lang="tr-TR" dirty="0">
                <a:solidFill>
                  <a:schemeClr val="tx1"/>
                </a:solidFill>
                <a:latin typeface="Times New Roman"/>
                <a:ea typeface="Times New Roman"/>
              </a:rPr>
              <a:t>olarak düzenlenecektir</a:t>
            </a:r>
            <a:r>
              <a:rPr lang="tr-TR" sz="2000" dirty="0" smtClean="0">
                <a:solidFill>
                  <a:schemeClr val="tx1"/>
                </a:solidFill>
                <a:latin typeface="Times New Roman"/>
                <a:ea typeface="Times New Roman"/>
              </a:rPr>
              <a:t>.</a:t>
            </a:r>
            <a:endParaRPr lang="tr-TR" sz="2000" dirty="0">
              <a:solidFill>
                <a:schemeClr val="tx1"/>
              </a:solidFill>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00" y="5446394"/>
            <a:ext cx="783431" cy="851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4869" y="823274"/>
            <a:ext cx="944761" cy="793812"/>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Başlık 1"/>
          <p:cNvSpPr>
            <a:spLocks noGrp="1"/>
          </p:cNvSpPr>
          <p:nvPr>
            <p:ph type="title"/>
          </p:nvPr>
        </p:nvSpPr>
        <p:spPr>
          <a:xfrm>
            <a:off x="971601" y="-27384"/>
            <a:ext cx="7416823" cy="836712"/>
          </a:xfrm>
        </p:spPr>
        <p:txBody>
          <a:bodyPr>
            <a:noAutofit/>
          </a:bodyPr>
          <a:lstStyle/>
          <a:p>
            <a:pPr algn="ctr"/>
            <a:r>
              <a:rPr lang="tr-TR" sz="2400" b="1" dirty="0" smtClean="0">
                <a:solidFill>
                  <a:prstClr val="white"/>
                </a:solidFill>
                <a:latin typeface="Times New Roman"/>
                <a:ea typeface="Times New Roman"/>
              </a:rPr>
              <a:t>2015 </a:t>
            </a:r>
            <a:r>
              <a:rPr lang="tr-TR" sz="2400" b="1" dirty="0">
                <a:solidFill>
                  <a:prstClr val="white"/>
                </a:solidFill>
                <a:latin typeface="Times New Roman"/>
                <a:ea typeface="Times New Roman"/>
              </a:rPr>
              <a:t>Yılı Turizmin Geliştirilmesi Mali Destek </a:t>
            </a:r>
            <a:r>
              <a:rPr lang="tr-TR" sz="2400" b="1" dirty="0" smtClean="0">
                <a:solidFill>
                  <a:prstClr val="white"/>
                </a:solidFill>
                <a:latin typeface="Times New Roman"/>
                <a:ea typeface="Times New Roman"/>
              </a:rPr>
              <a:t/>
            </a:r>
            <a:br>
              <a:rPr lang="tr-TR" sz="2400" b="1" dirty="0" smtClean="0">
                <a:solidFill>
                  <a:prstClr val="white"/>
                </a:solidFill>
                <a:latin typeface="Times New Roman"/>
                <a:ea typeface="Times New Roman"/>
              </a:rPr>
            </a:br>
            <a:r>
              <a:rPr lang="tr-TR" sz="2400" b="1" dirty="0" smtClean="0">
                <a:solidFill>
                  <a:prstClr val="white"/>
                </a:solidFill>
                <a:latin typeface="Times New Roman"/>
                <a:ea typeface="Times New Roman"/>
              </a:rPr>
              <a:t>Programı  </a:t>
            </a:r>
            <a:r>
              <a:rPr lang="tr-TR" sz="2400" b="1" dirty="0">
                <a:solidFill>
                  <a:prstClr val="white"/>
                </a:solidFill>
                <a:latin typeface="Times New Roman"/>
                <a:ea typeface="Times New Roman"/>
              </a:rPr>
              <a:t>(TZKOBİ)</a:t>
            </a:r>
            <a:endParaRPr lang="tr-TR" dirty="0"/>
          </a:p>
        </p:txBody>
      </p:sp>
    </p:spTree>
    <p:extLst>
      <p:ext uri="{BB962C8B-B14F-4D97-AF65-F5344CB8AC3E}">
        <p14:creationId xmlns:p14="http://schemas.microsoft.com/office/powerpoint/2010/main" val="3459909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half" idx="1"/>
          </p:nvPr>
        </p:nvSpPr>
        <p:spPr>
          <a:xfrm>
            <a:off x="251520" y="944724"/>
            <a:ext cx="8784976" cy="5580620"/>
          </a:xfrm>
        </p:spPr>
        <p:txBody>
          <a:bodyPr>
            <a:normAutofit lnSpcReduction="10000"/>
          </a:bodyPr>
          <a:lstStyle/>
          <a:p>
            <a:pPr lvl="0"/>
            <a:endParaRPr lang="tr-TR" dirty="0" smtClean="0"/>
          </a:p>
          <a:p>
            <a:pPr marL="0" lvl="0" indent="0" algn="just">
              <a:buNone/>
            </a:pPr>
            <a:endParaRPr lang="tr-TR" dirty="0"/>
          </a:p>
          <a:p>
            <a:pPr marL="0" lvl="0" indent="0" algn="just">
              <a:buNone/>
            </a:pPr>
            <a:endParaRPr lang="tr-TR" sz="2000" dirty="0" smtClean="0">
              <a:latin typeface="Times New Roman" pitchFamily="18" charset="0"/>
              <a:cs typeface="Times New Roman" pitchFamily="18" charset="0"/>
            </a:endParaRPr>
          </a:p>
          <a:p>
            <a:pPr marL="0" lvl="0" indent="0" algn="just">
              <a:buNone/>
            </a:pPr>
            <a:r>
              <a:rPr lang="tr-TR" sz="2000" dirty="0" smtClean="0">
                <a:latin typeface="Times New Roman" pitchFamily="18" charset="0"/>
                <a:cs typeface="Times New Roman" pitchFamily="18" charset="0"/>
              </a:rPr>
              <a:t>1. Katma </a:t>
            </a:r>
            <a:r>
              <a:rPr lang="tr-TR" sz="2000" dirty="0">
                <a:latin typeface="Times New Roman" pitchFamily="18" charset="0"/>
                <a:cs typeface="Times New Roman" pitchFamily="18" charset="0"/>
              </a:rPr>
              <a:t>Değer Vergisi </a:t>
            </a:r>
            <a:r>
              <a:rPr lang="tr-TR" sz="2000" b="1" dirty="0">
                <a:latin typeface="Times New Roman" pitchFamily="18" charset="0"/>
                <a:cs typeface="Times New Roman" pitchFamily="18" charset="0"/>
              </a:rPr>
              <a:t>(</a:t>
            </a:r>
            <a:r>
              <a:rPr lang="tr-TR" sz="2000" b="1" dirty="0" smtClean="0">
                <a:latin typeface="Times New Roman" pitchFamily="18" charset="0"/>
                <a:cs typeface="Times New Roman" pitchFamily="18" charset="0"/>
              </a:rPr>
              <a:t>KDV)</a:t>
            </a:r>
            <a:endParaRPr lang="tr-TR" sz="2000" dirty="0">
              <a:latin typeface="Times New Roman" pitchFamily="18" charset="0"/>
              <a:cs typeface="Times New Roman" pitchFamily="18" charset="0"/>
            </a:endParaRPr>
          </a:p>
          <a:p>
            <a:pPr marL="0" lvl="0" indent="0" algn="just">
              <a:buNone/>
            </a:pPr>
            <a:r>
              <a:rPr lang="tr-TR" sz="2000" dirty="0" smtClean="0">
                <a:latin typeface="Times New Roman" pitchFamily="18" charset="0"/>
                <a:cs typeface="Times New Roman" pitchFamily="18" charset="0"/>
              </a:rPr>
              <a:t>2.</a:t>
            </a:r>
            <a:r>
              <a:rPr lang="tr-TR" sz="2000" b="1" dirty="0" smtClean="0">
                <a:latin typeface="Times New Roman" pitchFamily="18" charset="0"/>
                <a:cs typeface="Times New Roman" pitchFamily="18" charset="0"/>
              </a:rPr>
              <a:t> Gümrük </a:t>
            </a:r>
            <a:r>
              <a:rPr lang="tr-TR" sz="2000" b="1" dirty="0">
                <a:latin typeface="Times New Roman" pitchFamily="18" charset="0"/>
                <a:cs typeface="Times New Roman" pitchFamily="18" charset="0"/>
              </a:rPr>
              <a:t>Vergisi</a:t>
            </a:r>
            <a:endParaRPr lang="tr-TR" sz="2000" dirty="0">
              <a:latin typeface="Times New Roman" pitchFamily="18" charset="0"/>
              <a:cs typeface="Times New Roman" pitchFamily="18" charset="0"/>
            </a:endParaRPr>
          </a:p>
          <a:p>
            <a:pPr marL="0" lvl="0" indent="0" algn="just">
              <a:buNone/>
            </a:pPr>
            <a:r>
              <a:rPr lang="tr-TR" sz="2000" dirty="0" smtClean="0">
                <a:latin typeface="Times New Roman" pitchFamily="18" charset="0"/>
                <a:cs typeface="Times New Roman" pitchFamily="18" charset="0"/>
              </a:rPr>
              <a:t>3. Özel </a:t>
            </a:r>
            <a:r>
              <a:rPr lang="tr-TR" sz="2000" dirty="0">
                <a:latin typeface="Times New Roman" pitchFamily="18" charset="0"/>
                <a:cs typeface="Times New Roman" pitchFamily="18" charset="0"/>
              </a:rPr>
              <a:t>Tüketim Vergisi</a:t>
            </a:r>
            <a:r>
              <a:rPr lang="tr-TR" sz="2000" b="1" dirty="0">
                <a:latin typeface="Times New Roman" pitchFamily="18" charset="0"/>
                <a:cs typeface="Times New Roman" pitchFamily="18" charset="0"/>
              </a:rPr>
              <a:t> (ÖTV), Sigorta </a:t>
            </a:r>
            <a:r>
              <a:rPr lang="tr-TR" sz="2000" b="1" dirty="0" smtClean="0">
                <a:latin typeface="Times New Roman" pitchFamily="18" charset="0"/>
                <a:cs typeface="Times New Roman" pitchFamily="18" charset="0"/>
              </a:rPr>
              <a:t>Masrafları</a:t>
            </a:r>
            <a:endParaRPr lang="tr-TR" sz="2000" dirty="0">
              <a:latin typeface="Times New Roman" pitchFamily="18" charset="0"/>
              <a:cs typeface="Times New Roman" pitchFamily="18" charset="0"/>
            </a:endParaRPr>
          </a:p>
          <a:p>
            <a:pPr marL="0" lvl="0" indent="0" algn="just">
              <a:buNone/>
            </a:pPr>
            <a:r>
              <a:rPr lang="tr-TR" sz="2000" dirty="0" smtClean="0">
                <a:latin typeface="Times New Roman" pitchFamily="18" charset="0"/>
                <a:ea typeface="Batang"/>
                <a:cs typeface="Times New Roman" pitchFamily="18" charset="0"/>
              </a:rPr>
              <a:t>4. Arazi </a:t>
            </a:r>
            <a:r>
              <a:rPr lang="tr-TR" sz="2000" dirty="0">
                <a:latin typeface="Times New Roman" pitchFamily="18" charset="0"/>
                <a:ea typeface="Batang"/>
                <a:cs typeface="Times New Roman" pitchFamily="18" charset="0"/>
              </a:rPr>
              <a:t>veya bina alımları, istimlâk bedelleri</a:t>
            </a:r>
          </a:p>
          <a:p>
            <a:pPr marL="0" lvl="0" indent="0" algn="just">
              <a:lnSpc>
                <a:spcPct val="115000"/>
              </a:lnSpc>
              <a:spcAft>
                <a:spcPts val="0"/>
              </a:spcAft>
              <a:buNone/>
            </a:pPr>
            <a:r>
              <a:rPr lang="tr-TR" sz="2000" dirty="0" smtClean="0">
                <a:latin typeface="Times New Roman" pitchFamily="18" charset="0"/>
                <a:ea typeface="Batang"/>
                <a:cs typeface="Times New Roman" pitchFamily="18" charset="0"/>
              </a:rPr>
              <a:t>5. İkinci </a:t>
            </a:r>
            <a:r>
              <a:rPr lang="tr-TR" sz="2000" dirty="0">
                <a:latin typeface="Times New Roman" pitchFamily="18" charset="0"/>
                <a:ea typeface="Batang"/>
                <a:cs typeface="Times New Roman" pitchFamily="18" charset="0"/>
              </a:rPr>
              <a:t>el ekipman alımları</a:t>
            </a:r>
          </a:p>
          <a:p>
            <a:pPr marL="0" lvl="0" indent="0" algn="just">
              <a:lnSpc>
                <a:spcPct val="115000"/>
              </a:lnSpc>
              <a:spcAft>
                <a:spcPts val="0"/>
              </a:spcAft>
              <a:buNone/>
            </a:pPr>
            <a:r>
              <a:rPr lang="tr-TR" sz="2000" dirty="0" smtClean="0">
                <a:latin typeface="Times New Roman" pitchFamily="18" charset="0"/>
                <a:ea typeface="Batang"/>
                <a:cs typeface="Times New Roman" pitchFamily="18" charset="0"/>
              </a:rPr>
              <a:t>6. Hammadde </a:t>
            </a:r>
            <a:r>
              <a:rPr lang="tr-TR" sz="2000" dirty="0">
                <a:latin typeface="Times New Roman" pitchFamily="18" charset="0"/>
                <a:ea typeface="Batang"/>
                <a:cs typeface="Times New Roman" pitchFamily="18" charset="0"/>
              </a:rPr>
              <a:t>ve malzeme alımları</a:t>
            </a:r>
          </a:p>
          <a:p>
            <a:pPr marL="0" lvl="0" indent="0" algn="just">
              <a:lnSpc>
                <a:spcPct val="115000"/>
              </a:lnSpc>
              <a:spcAft>
                <a:spcPts val="0"/>
              </a:spcAft>
              <a:buNone/>
            </a:pPr>
            <a:r>
              <a:rPr lang="tr-TR" sz="2000" dirty="0" smtClean="0">
                <a:latin typeface="Times New Roman" pitchFamily="18" charset="0"/>
                <a:ea typeface="Batang"/>
                <a:cs typeface="Times New Roman" pitchFamily="18" charset="0"/>
              </a:rPr>
              <a:t>7. Binek </a:t>
            </a:r>
            <a:r>
              <a:rPr lang="tr-TR" sz="2000" dirty="0">
                <a:latin typeface="Times New Roman" pitchFamily="18" charset="0"/>
                <a:ea typeface="Batang"/>
                <a:cs typeface="Times New Roman" pitchFamily="18" charset="0"/>
              </a:rPr>
              <a:t>araç alımı, servis aracı alımı</a:t>
            </a:r>
          </a:p>
          <a:p>
            <a:pPr marL="0" lvl="0" indent="0" algn="just">
              <a:lnSpc>
                <a:spcPct val="115000"/>
              </a:lnSpc>
              <a:spcAft>
                <a:spcPts val="0"/>
              </a:spcAft>
              <a:buNone/>
            </a:pPr>
            <a:r>
              <a:rPr lang="tr-TR" sz="2000" dirty="0" smtClean="0">
                <a:latin typeface="Times New Roman" pitchFamily="18" charset="0"/>
                <a:ea typeface="Batang"/>
                <a:cs typeface="Times New Roman" pitchFamily="18" charset="0"/>
              </a:rPr>
              <a:t>8. Proje </a:t>
            </a:r>
            <a:r>
              <a:rPr lang="tr-TR" sz="2000" dirty="0">
                <a:latin typeface="Times New Roman" pitchFamily="18" charset="0"/>
                <a:ea typeface="Batang"/>
                <a:cs typeface="Times New Roman" pitchFamily="18" charset="0"/>
              </a:rPr>
              <a:t>başlangıcından önce yapılan hazırlık çalışmalarının ve diğer faaliyetlerin maliyetleri</a:t>
            </a:r>
          </a:p>
          <a:p>
            <a:pPr marL="0" lvl="0" indent="0" algn="just">
              <a:lnSpc>
                <a:spcPct val="115000"/>
              </a:lnSpc>
              <a:spcAft>
                <a:spcPts val="0"/>
              </a:spcAft>
              <a:buNone/>
              <a:tabLst>
                <a:tab pos="450215" algn="l"/>
              </a:tabLst>
            </a:pPr>
            <a:r>
              <a:rPr lang="tr-TR" sz="2000" dirty="0" smtClean="0">
                <a:latin typeface="Times New Roman" pitchFamily="18" charset="0"/>
                <a:ea typeface="Batang"/>
                <a:cs typeface="Times New Roman" pitchFamily="18" charset="0"/>
              </a:rPr>
              <a:t>9. Proje </a:t>
            </a:r>
            <a:r>
              <a:rPr lang="tr-TR" sz="2000" dirty="0">
                <a:latin typeface="Times New Roman" pitchFamily="18" charset="0"/>
                <a:ea typeface="Batang"/>
                <a:cs typeface="Times New Roman" pitchFamily="18" charset="0"/>
              </a:rPr>
              <a:t>yürütülmesinde / uygulanmasında görevlendirilmiş firmanın / kuruluşun </a:t>
            </a:r>
            <a:r>
              <a:rPr lang="tr-TR" sz="2000" b="1" dirty="0">
                <a:latin typeface="Times New Roman" pitchFamily="18" charset="0"/>
                <a:ea typeface="Batang"/>
                <a:cs typeface="Times New Roman" pitchFamily="18" charset="0"/>
              </a:rPr>
              <a:t>kendi personeline </a:t>
            </a:r>
            <a:r>
              <a:rPr lang="tr-TR" sz="2000" dirty="0">
                <a:latin typeface="Times New Roman" pitchFamily="18" charset="0"/>
                <a:ea typeface="Batang"/>
                <a:cs typeface="Times New Roman" pitchFamily="18" charset="0"/>
              </a:rPr>
              <a:t>ilişkin</a:t>
            </a:r>
            <a:r>
              <a:rPr lang="tr-TR" sz="2000" b="1" dirty="0">
                <a:latin typeface="Times New Roman" pitchFamily="18" charset="0"/>
                <a:ea typeface="Batang"/>
                <a:cs typeface="Times New Roman" pitchFamily="18" charset="0"/>
              </a:rPr>
              <a:t> </a:t>
            </a:r>
            <a:r>
              <a:rPr lang="tr-TR" sz="2000" dirty="0">
                <a:latin typeface="Times New Roman" pitchFamily="18" charset="0"/>
                <a:ea typeface="Batang"/>
                <a:cs typeface="Times New Roman" pitchFamily="18" charset="0"/>
              </a:rPr>
              <a:t>net maaşları, sosyal sigorta primleri ve ilgili diğer ücret ve maliyetleri</a:t>
            </a:r>
          </a:p>
          <a:p>
            <a:pPr marL="0" indent="0" algn="just">
              <a:lnSpc>
                <a:spcPct val="115000"/>
              </a:lnSpc>
              <a:spcBef>
                <a:spcPts val="600"/>
              </a:spcBef>
              <a:spcAft>
                <a:spcPts val="600"/>
              </a:spcAft>
              <a:buNone/>
            </a:pPr>
            <a:endParaRPr lang="tr-TR" sz="1600" dirty="0">
              <a:latin typeface="Arial"/>
              <a:ea typeface="Times New Roman"/>
            </a:endParaRPr>
          </a:p>
          <a:p>
            <a:endParaRPr lang="tr-TR" dirty="0"/>
          </a:p>
        </p:txBody>
      </p:sp>
      <p:sp>
        <p:nvSpPr>
          <p:cNvPr id="5" name="Dikdörtgen 4"/>
          <p:cNvSpPr/>
          <p:nvPr/>
        </p:nvSpPr>
        <p:spPr>
          <a:xfrm>
            <a:off x="395536" y="944724"/>
            <a:ext cx="3528392" cy="396044"/>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smtClean="0">
                <a:solidFill>
                  <a:schemeClr val="tx1"/>
                </a:solidFill>
                <a:latin typeface="Times New Roman" pitchFamily="18" charset="0"/>
                <a:cs typeface="Times New Roman" pitchFamily="18" charset="0"/>
              </a:rPr>
              <a:t>Uygun Olmayan Maliyetler </a:t>
            </a:r>
            <a:endParaRPr lang="tr-TR" sz="2000" b="1" dirty="0">
              <a:solidFill>
                <a:schemeClr val="tx1"/>
              </a:solidFill>
              <a:latin typeface="Times New Roman" pitchFamily="18" charset="0"/>
              <a:cs typeface="Times New Roman" pitchFamily="18"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0" y="1142746"/>
            <a:ext cx="896937" cy="81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Başlık 1"/>
          <p:cNvSpPr>
            <a:spLocks noGrp="1"/>
          </p:cNvSpPr>
          <p:nvPr>
            <p:ph type="title"/>
          </p:nvPr>
        </p:nvSpPr>
        <p:spPr>
          <a:xfrm>
            <a:off x="971601" y="-27384"/>
            <a:ext cx="7416823" cy="836712"/>
          </a:xfrm>
        </p:spPr>
        <p:txBody>
          <a:bodyPr>
            <a:noAutofit/>
          </a:bodyPr>
          <a:lstStyle/>
          <a:p>
            <a:pPr algn="ctr"/>
            <a:r>
              <a:rPr lang="tr-TR" sz="2400" b="1" dirty="0" smtClean="0">
                <a:solidFill>
                  <a:prstClr val="white"/>
                </a:solidFill>
                <a:latin typeface="Times New Roman"/>
                <a:ea typeface="Times New Roman"/>
              </a:rPr>
              <a:t>2015 </a:t>
            </a:r>
            <a:r>
              <a:rPr lang="tr-TR" sz="2400" b="1" dirty="0">
                <a:solidFill>
                  <a:prstClr val="white"/>
                </a:solidFill>
                <a:latin typeface="Times New Roman"/>
                <a:ea typeface="Times New Roman"/>
              </a:rPr>
              <a:t>Yılı Turizmin Geliştirilmesi Mali Destek </a:t>
            </a:r>
            <a:r>
              <a:rPr lang="tr-TR" sz="2400" b="1" dirty="0" smtClean="0">
                <a:solidFill>
                  <a:prstClr val="white"/>
                </a:solidFill>
                <a:latin typeface="Times New Roman"/>
                <a:ea typeface="Times New Roman"/>
              </a:rPr>
              <a:t/>
            </a:r>
            <a:br>
              <a:rPr lang="tr-TR" sz="2400" b="1" dirty="0" smtClean="0">
                <a:solidFill>
                  <a:prstClr val="white"/>
                </a:solidFill>
                <a:latin typeface="Times New Roman"/>
                <a:ea typeface="Times New Roman"/>
              </a:rPr>
            </a:br>
            <a:r>
              <a:rPr lang="tr-TR" sz="2400" b="1" dirty="0" smtClean="0">
                <a:solidFill>
                  <a:prstClr val="white"/>
                </a:solidFill>
                <a:latin typeface="Times New Roman"/>
                <a:ea typeface="Times New Roman"/>
              </a:rPr>
              <a:t>Programı  </a:t>
            </a:r>
            <a:r>
              <a:rPr lang="tr-TR" sz="2400" b="1" dirty="0">
                <a:solidFill>
                  <a:prstClr val="white"/>
                </a:solidFill>
                <a:latin typeface="Times New Roman"/>
                <a:ea typeface="Times New Roman"/>
              </a:rPr>
              <a:t>(TZKOBİ)</a:t>
            </a:r>
            <a:endParaRPr lang="tr-TR" dirty="0"/>
          </a:p>
        </p:txBody>
      </p:sp>
    </p:spTree>
    <p:extLst>
      <p:ext uri="{BB962C8B-B14F-4D97-AF65-F5344CB8AC3E}">
        <p14:creationId xmlns:p14="http://schemas.microsoft.com/office/powerpoint/2010/main" val="12587173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608" y="1"/>
            <a:ext cx="7272808" cy="764704"/>
          </a:xfrm>
        </p:spPr>
        <p:txBody>
          <a:bodyPr>
            <a:noAutofit/>
          </a:bodyPr>
          <a:lstStyle/>
          <a:p>
            <a:pPr algn="ctr"/>
            <a:r>
              <a:rPr lang="tr-TR" sz="2400" b="1" dirty="0">
                <a:solidFill>
                  <a:prstClr val="white"/>
                </a:solidFill>
                <a:latin typeface="Times New Roman"/>
                <a:ea typeface="Times New Roman"/>
              </a:rPr>
              <a:t>2015 Yılı Turizmin Geliştirilmesi Mali Destek </a:t>
            </a:r>
            <a:br>
              <a:rPr lang="tr-TR" sz="2400" b="1" dirty="0">
                <a:solidFill>
                  <a:prstClr val="white"/>
                </a:solidFill>
                <a:latin typeface="Times New Roman"/>
                <a:ea typeface="Times New Roman"/>
              </a:rPr>
            </a:br>
            <a:r>
              <a:rPr lang="tr-TR" sz="2400" b="1" dirty="0">
                <a:solidFill>
                  <a:prstClr val="white"/>
                </a:solidFill>
                <a:latin typeface="Times New Roman"/>
                <a:ea typeface="Times New Roman"/>
              </a:rPr>
              <a:t>Programı  (TZKOBİ)</a:t>
            </a:r>
            <a:endParaRPr lang="tr-TR" dirty="0"/>
          </a:p>
        </p:txBody>
      </p:sp>
      <p:sp>
        <p:nvSpPr>
          <p:cNvPr id="6" name="Dikdörtgen 5"/>
          <p:cNvSpPr/>
          <p:nvPr/>
        </p:nvSpPr>
        <p:spPr>
          <a:xfrm>
            <a:off x="395536" y="1340768"/>
            <a:ext cx="8424936" cy="4896544"/>
          </a:xfrm>
          <a:prstGeom prst="rect">
            <a:avLst/>
          </a:prstGeom>
          <a:solidFill>
            <a:schemeClr val="accent1">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endParaRPr lang="tr-TR" sz="2000" dirty="0" smtClean="0">
              <a:solidFill>
                <a:schemeClr val="tx1"/>
              </a:solidFill>
              <a:latin typeface="Times New Roman" pitchFamily="18" charset="0"/>
              <a:cs typeface="Times New Roman" pitchFamily="18" charset="0"/>
            </a:endParaRPr>
          </a:p>
          <a:p>
            <a:pPr marL="342900" indent="-342900">
              <a:buAutoNum type="arabicPeriod"/>
            </a:pPr>
            <a:endParaRPr lang="tr-TR" sz="2000" dirty="0">
              <a:solidFill>
                <a:schemeClr val="tx1"/>
              </a:solidFill>
              <a:latin typeface="Times New Roman" pitchFamily="18" charset="0"/>
              <a:cs typeface="Times New Roman" pitchFamily="18" charset="0"/>
            </a:endParaRPr>
          </a:p>
          <a:p>
            <a:pPr marL="342900" indent="-342900">
              <a:buAutoNum type="arabicPeriod"/>
            </a:pPr>
            <a:r>
              <a:rPr lang="tr-TR" sz="2000" dirty="0" smtClean="0">
                <a:solidFill>
                  <a:schemeClr val="tx1"/>
                </a:solidFill>
                <a:latin typeface="Times New Roman" pitchFamily="18" charset="0"/>
                <a:cs typeface="Times New Roman" pitchFamily="18" charset="0"/>
              </a:rPr>
              <a:t>Kuruluş </a:t>
            </a:r>
            <a:r>
              <a:rPr lang="tr-TR" sz="2000" dirty="0">
                <a:solidFill>
                  <a:schemeClr val="tx1"/>
                </a:solidFill>
                <a:latin typeface="Times New Roman" pitchFamily="18" charset="0"/>
                <a:cs typeface="Times New Roman" pitchFamily="18" charset="0"/>
              </a:rPr>
              <a:t>tarihi ile faaliyet ve iştigal alanlarını gösterir </a:t>
            </a:r>
            <a:r>
              <a:rPr lang="tr-TR" sz="2000" dirty="0" smtClean="0">
                <a:solidFill>
                  <a:schemeClr val="tx1"/>
                </a:solidFill>
                <a:latin typeface="Times New Roman" pitchFamily="18" charset="0"/>
                <a:cs typeface="Times New Roman" pitchFamily="18" charset="0"/>
              </a:rPr>
              <a:t>belge</a:t>
            </a:r>
          </a:p>
          <a:p>
            <a:pPr marL="342900" lvl="0" indent="-342900">
              <a:buFontTx/>
              <a:buAutoNum type="arabicPeriod"/>
            </a:pPr>
            <a:r>
              <a:rPr lang="tr-TR" sz="2000" dirty="0">
                <a:solidFill>
                  <a:schemeClr val="tx1"/>
                </a:solidFill>
                <a:latin typeface="Times New Roman" pitchFamily="18" charset="0"/>
                <a:cs typeface="Times New Roman" pitchFamily="18" charset="0"/>
              </a:rPr>
              <a:t>M</a:t>
            </a:r>
            <a:r>
              <a:rPr lang="tr-TR" sz="2000" dirty="0" smtClean="0">
                <a:solidFill>
                  <a:schemeClr val="tx1"/>
                </a:solidFill>
                <a:latin typeface="Times New Roman" pitchFamily="18" charset="0"/>
                <a:cs typeface="Times New Roman" pitchFamily="18" charset="0"/>
              </a:rPr>
              <a:t>evcut </a:t>
            </a:r>
            <a:r>
              <a:rPr lang="tr-TR" sz="2000" dirty="0">
                <a:solidFill>
                  <a:schemeClr val="tx1"/>
                </a:solidFill>
                <a:latin typeface="Times New Roman" pitchFamily="18" charset="0"/>
                <a:cs typeface="Times New Roman" pitchFamily="18" charset="0"/>
              </a:rPr>
              <a:t>sermaye yapısını, faaliyet alanlarını ve işletme tescil tarihini gösteren </a:t>
            </a:r>
            <a:r>
              <a:rPr lang="tr-TR" sz="2000" b="1" dirty="0">
                <a:solidFill>
                  <a:schemeClr val="tx1"/>
                </a:solidFill>
                <a:latin typeface="Times New Roman" pitchFamily="18" charset="0"/>
                <a:cs typeface="Times New Roman" pitchFamily="18" charset="0"/>
              </a:rPr>
              <a:t>güncel Ticaret Sicili Gazetesi/Gazeteleri </a:t>
            </a:r>
            <a:r>
              <a:rPr lang="tr-TR" sz="2000" dirty="0">
                <a:solidFill>
                  <a:schemeClr val="tx1"/>
                </a:solidFill>
                <a:latin typeface="Times New Roman" pitchFamily="18" charset="0"/>
                <a:cs typeface="Times New Roman" pitchFamily="18" charset="0"/>
              </a:rPr>
              <a:t>veya</a:t>
            </a:r>
            <a:r>
              <a:rPr lang="tr-TR" sz="2000" b="1" dirty="0">
                <a:solidFill>
                  <a:schemeClr val="tx1"/>
                </a:solidFill>
                <a:latin typeface="Times New Roman" pitchFamily="18" charset="0"/>
                <a:cs typeface="Times New Roman" pitchFamily="18" charset="0"/>
              </a:rPr>
              <a:t> Esnaf ve Sanatkârlar Sicil Gazetesi/Gazeteleri</a:t>
            </a:r>
            <a:endParaRPr lang="tr-TR" sz="2000" dirty="0">
              <a:solidFill>
                <a:schemeClr val="tx1"/>
              </a:solidFill>
              <a:latin typeface="Times New Roman" pitchFamily="18" charset="0"/>
              <a:cs typeface="Times New Roman" pitchFamily="18" charset="0"/>
            </a:endParaRPr>
          </a:p>
          <a:p>
            <a:pPr marL="342900" indent="-342900">
              <a:buAutoNum type="arabicPeriod"/>
            </a:pPr>
            <a:r>
              <a:rPr lang="tr-TR" sz="2000" dirty="0" err="1">
                <a:solidFill>
                  <a:schemeClr val="tx1"/>
                </a:solidFill>
                <a:latin typeface="Times New Roman" pitchFamily="18" charset="0"/>
                <a:cs typeface="Times New Roman" pitchFamily="18" charset="0"/>
              </a:rPr>
              <a:t>T</a:t>
            </a:r>
            <a:r>
              <a:rPr lang="en-GB" sz="2000" dirty="0" err="1" smtClean="0">
                <a:solidFill>
                  <a:schemeClr val="tx1"/>
                </a:solidFill>
                <a:latin typeface="Times New Roman" pitchFamily="18" charset="0"/>
                <a:cs typeface="Times New Roman" pitchFamily="18" charset="0"/>
              </a:rPr>
              <a:t>emsil</a:t>
            </a:r>
            <a:r>
              <a:rPr lang="en-GB" sz="2000" dirty="0" smtClean="0">
                <a:solidFill>
                  <a:schemeClr val="tx1"/>
                </a:solidFill>
                <a:latin typeface="Times New Roman" pitchFamily="18" charset="0"/>
                <a:cs typeface="Times New Roman" pitchFamily="18" charset="0"/>
              </a:rPr>
              <a:t> </a:t>
            </a:r>
            <a:r>
              <a:rPr lang="en-GB" sz="2000" dirty="0" err="1">
                <a:solidFill>
                  <a:schemeClr val="tx1"/>
                </a:solidFill>
                <a:latin typeface="Times New Roman" pitchFamily="18" charset="0"/>
                <a:cs typeface="Times New Roman" pitchFamily="18" charset="0"/>
              </a:rPr>
              <a:t>ve</a:t>
            </a:r>
            <a:r>
              <a:rPr lang="en-GB" sz="2000" dirty="0">
                <a:solidFill>
                  <a:schemeClr val="tx1"/>
                </a:solidFill>
                <a:latin typeface="Times New Roman" pitchFamily="18" charset="0"/>
                <a:cs typeface="Times New Roman" pitchFamily="18" charset="0"/>
              </a:rPr>
              <a:t> </a:t>
            </a:r>
            <a:r>
              <a:rPr lang="en-GB" sz="2000" dirty="0" err="1">
                <a:solidFill>
                  <a:schemeClr val="tx1"/>
                </a:solidFill>
                <a:latin typeface="Times New Roman" pitchFamily="18" charset="0"/>
                <a:cs typeface="Times New Roman" pitchFamily="18" charset="0"/>
              </a:rPr>
              <a:t>ilzama</a:t>
            </a:r>
            <a:r>
              <a:rPr lang="en-GB" sz="2000" dirty="0">
                <a:solidFill>
                  <a:schemeClr val="tx1"/>
                </a:solidFill>
                <a:latin typeface="Times New Roman" pitchFamily="18" charset="0"/>
                <a:cs typeface="Times New Roman" pitchFamily="18" charset="0"/>
              </a:rPr>
              <a:t> </a:t>
            </a:r>
            <a:r>
              <a:rPr lang="en-GB" sz="2000" dirty="0" err="1">
                <a:solidFill>
                  <a:schemeClr val="tx1"/>
                </a:solidFill>
                <a:latin typeface="Times New Roman" pitchFamily="18" charset="0"/>
                <a:cs typeface="Times New Roman" pitchFamily="18" charset="0"/>
              </a:rPr>
              <a:t>yetkili</a:t>
            </a:r>
            <a:r>
              <a:rPr lang="en-GB" sz="2000" dirty="0">
                <a:solidFill>
                  <a:schemeClr val="tx1"/>
                </a:solidFill>
                <a:latin typeface="Times New Roman" pitchFamily="18" charset="0"/>
                <a:cs typeface="Times New Roman" pitchFamily="18" charset="0"/>
              </a:rPr>
              <a:t> </a:t>
            </a:r>
            <a:r>
              <a:rPr lang="en-GB" sz="2000" dirty="0" err="1">
                <a:solidFill>
                  <a:schemeClr val="tx1"/>
                </a:solidFill>
                <a:latin typeface="Times New Roman" pitchFamily="18" charset="0"/>
                <a:cs typeface="Times New Roman" pitchFamily="18" charset="0"/>
              </a:rPr>
              <a:t>kişi</a:t>
            </a:r>
            <a:r>
              <a:rPr lang="en-GB" sz="2000" dirty="0">
                <a:solidFill>
                  <a:schemeClr val="tx1"/>
                </a:solidFill>
                <a:latin typeface="Times New Roman" pitchFamily="18" charset="0"/>
                <a:cs typeface="Times New Roman" pitchFamily="18" charset="0"/>
              </a:rPr>
              <a:t>(</a:t>
            </a:r>
            <a:r>
              <a:rPr lang="en-GB" sz="2000" dirty="0" err="1">
                <a:solidFill>
                  <a:schemeClr val="tx1"/>
                </a:solidFill>
                <a:latin typeface="Times New Roman" pitchFamily="18" charset="0"/>
                <a:cs typeface="Times New Roman" pitchFamily="18" charset="0"/>
              </a:rPr>
              <a:t>ler</a:t>
            </a:r>
            <a:r>
              <a:rPr lang="en-GB" sz="2000" dirty="0">
                <a:solidFill>
                  <a:schemeClr val="tx1"/>
                </a:solidFill>
                <a:latin typeface="Times New Roman" pitchFamily="18" charset="0"/>
                <a:cs typeface="Times New Roman" pitchFamily="18" charset="0"/>
              </a:rPr>
              <a:t>)in </a:t>
            </a:r>
            <a:r>
              <a:rPr lang="en-GB" sz="2000" dirty="0" err="1">
                <a:solidFill>
                  <a:schemeClr val="tx1"/>
                </a:solidFill>
                <a:latin typeface="Times New Roman" pitchFamily="18" charset="0"/>
                <a:cs typeface="Times New Roman" pitchFamily="18" charset="0"/>
              </a:rPr>
              <a:t>isim</a:t>
            </a:r>
            <a:r>
              <a:rPr lang="en-GB" sz="2000" dirty="0">
                <a:solidFill>
                  <a:schemeClr val="tx1"/>
                </a:solidFill>
                <a:latin typeface="Times New Roman" pitchFamily="18" charset="0"/>
                <a:cs typeface="Times New Roman" pitchFamily="18" charset="0"/>
              </a:rPr>
              <a:t>(</a:t>
            </a:r>
            <a:r>
              <a:rPr lang="en-GB" sz="2000" dirty="0" err="1">
                <a:solidFill>
                  <a:schemeClr val="tx1"/>
                </a:solidFill>
                <a:latin typeface="Times New Roman" pitchFamily="18" charset="0"/>
                <a:cs typeface="Times New Roman" pitchFamily="18" charset="0"/>
              </a:rPr>
              <a:t>ler</a:t>
            </a:r>
            <a:r>
              <a:rPr lang="en-GB" sz="2000" dirty="0">
                <a:solidFill>
                  <a:schemeClr val="tx1"/>
                </a:solidFill>
                <a:latin typeface="Times New Roman" pitchFamily="18" charset="0"/>
                <a:cs typeface="Times New Roman" pitchFamily="18" charset="0"/>
              </a:rPr>
              <a:t>)</a:t>
            </a:r>
            <a:r>
              <a:rPr lang="en-GB" sz="2000" dirty="0" err="1">
                <a:solidFill>
                  <a:schemeClr val="tx1"/>
                </a:solidFill>
                <a:latin typeface="Times New Roman" pitchFamily="18" charset="0"/>
                <a:cs typeface="Times New Roman" pitchFamily="18" charset="0"/>
              </a:rPr>
              <a:t>ini</a:t>
            </a:r>
            <a:r>
              <a:rPr lang="en-GB" sz="2000" dirty="0">
                <a:solidFill>
                  <a:schemeClr val="tx1"/>
                </a:solidFill>
                <a:latin typeface="Times New Roman" pitchFamily="18" charset="0"/>
                <a:cs typeface="Times New Roman" pitchFamily="18" charset="0"/>
              </a:rPr>
              <a:t> </a:t>
            </a:r>
            <a:r>
              <a:rPr lang="en-GB" sz="2000" dirty="0" err="1">
                <a:solidFill>
                  <a:schemeClr val="tx1"/>
                </a:solidFill>
                <a:latin typeface="Times New Roman" pitchFamily="18" charset="0"/>
                <a:cs typeface="Times New Roman" pitchFamily="18" charset="0"/>
              </a:rPr>
              <a:t>ve</a:t>
            </a:r>
            <a:r>
              <a:rPr lang="en-GB" sz="2000" dirty="0">
                <a:solidFill>
                  <a:schemeClr val="tx1"/>
                </a:solidFill>
                <a:latin typeface="Times New Roman" pitchFamily="18" charset="0"/>
                <a:cs typeface="Times New Roman" pitchFamily="18" charset="0"/>
              </a:rPr>
              <a:t> </a:t>
            </a:r>
            <a:r>
              <a:rPr lang="en-GB" sz="2000" dirty="0" err="1">
                <a:solidFill>
                  <a:schemeClr val="tx1"/>
                </a:solidFill>
                <a:latin typeface="Times New Roman" pitchFamily="18" charset="0"/>
                <a:cs typeface="Times New Roman" pitchFamily="18" charset="0"/>
              </a:rPr>
              <a:t>imzalarını</a:t>
            </a:r>
            <a:r>
              <a:rPr lang="en-GB" sz="2000" dirty="0">
                <a:solidFill>
                  <a:schemeClr val="tx1"/>
                </a:solidFill>
                <a:latin typeface="Times New Roman" pitchFamily="18" charset="0"/>
                <a:cs typeface="Times New Roman" pitchFamily="18" charset="0"/>
              </a:rPr>
              <a:t> </a:t>
            </a:r>
            <a:r>
              <a:rPr lang="en-GB" sz="2000" dirty="0" err="1">
                <a:solidFill>
                  <a:schemeClr val="tx1"/>
                </a:solidFill>
                <a:latin typeface="Times New Roman" pitchFamily="18" charset="0"/>
                <a:cs typeface="Times New Roman" pitchFamily="18" charset="0"/>
              </a:rPr>
              <a:t>noter</a:t>
            </a:r>
            <a:r>
              <a:rPr lang="en-GB" sz="2000" dirty="0">
                <a:solidFill>
                  <a:schemeClr val="tx1"/>
                </a:solidFill>
                <a:latin typeface="Times New Roman" pitchFamily="18" charset="0"/>
                <a:cs typeface="Times New Roman" pitchFamily="18" charset="0"/>
              </a:rPr>
              <a:t> </a:t>
            </a:r>
            <a:r>
              <a:rPr lang="en-GB" sz="2000" dirty="0" err="1">
                <a:solidFill>
                  <a:schemeClr val="tx1"/>
                </a:solidFill>
                <a:latin typeface="Times New Roman" pitchFamily="18" charset="0"/>
                <a:cs typeface="Times New Roman" pitchFamily="18" charset="0"/>
              </a:rPr>
              <a:t>tarafından</a:t>
            </a:r>
            <a:r>
              <a:rPr lang="en-GB" sz="2000" dirty="0">
                <a:solidFill>
                  <a:schemeClr val="tx1"/>
                </a:solidFill>
                <a:latin typeface="Times New Roman" pitchFamily="18" charset="0"/>
                <a:cs typeface="Times New Roman" pitchFamily="18" charset="0"/>
              </a:rPr>
              <a:t> </a:t>
            </a:r>
            <a:r>
              <a:rPr lang="en-GB" sz="2000" dirty="0" err="1">
                <a:solidFill>
                  <a:schemeClr val="tx1"/>
                </a:solidFill>
                <a:latin typeface="Times New Roman" pitchFamily="18" charset="0"/>
                <a:cs typeface="Times New Roman" pitchFamily="18" charset="0"/>
              </a:rPr>
              <a:t>tasdik</a:t>
            </a:r>
            <a:r>
              <a:rPr lang="en-GB" sz="2000" dirty="0">
                <a:solidFill>
                  <a:schemeClr val="tx1"/>
                </a:solidFill>
                <a:latin typeface="Times New Roman" pitchFamily="18" charset="0"/>
                <a:cs typeface="Times New Roman" pitchFamily="18" charset="0"/>
              </a:rPr>
              <a:t> </a:t>
            </a:r>
            <a:r>
              <a:rPr lang="en-GB" sz="2000" dirty="0" err="1">
                <a:solidFill>
                  <a:schemeClr val="tx1"/>
                </a:solidFill>
                <a:latin typeface="Times New Roman" pitchFamily="18" charset="0"/>
                <a:cs typeface="Times New Roman" pitchFamily="18" charset="0"/>
              </a:rPr>
              <a:t>eden</a:t>
            </a:r>
            <a:r>
              <a:rPr lang="en-GB" sz="2000" dirty="0">
                <a:solidFill>
                  <a:schemeClr val="tx1"/>
                </a:solidFill>
                <a:latin typeface="Times New Roman" pitchFamily="18" charset="0"/>
                <a:cs typeface="Times New Roman" pitchFamily="18" charset="0"/>
              </a:rPr>
              <a:t> </a:t>
            </a:r>
            <a:r>
              <a:rPr lang="en-GB" sz="2000" dirty="0" err="1">
                <a:solidFill>
                  <a:schemeClr val="tx1"/>
                </a:solidFill>
                <a:latin typeface="Times New Roman" pitchFamily="18" charset="0"/>
                <a:cs typeface="Times New Roman" pitchFamily="18" charset="0"/>
              </a:rPr>
              <a:t>belge</a:t>
            </a:r>
            <a:r>
              <a:rPr lang="en-GB" sz="2000" dirty="0">
                <a:solidFill>
                  <a:schemeClr val="tx1"/>
                </a:solidFill>
                <a:latin typeface="Times New Roman" pitchFamily="18" charset="0"/>
                <a:cs typeface="Times New Roman" pitchFamily="18" charset="0"/>
              </a:rPr>
              <a:t> </a:t>
            </a:r>
            <a:r>
              <a:rPr lang="en-GB" sz="2000" b="1" dirty="0">
                <a:solidFill>
                  <a:schemeClr val="tx1"/>
                </a:solidFill>
                <a:latin typeface="Times New Roman" pitchFamily="18" charset="0"/>
                <a:cs typeface="Times New Roman" pitchFamily="18" charset="0"/>
              </a:rPr>
              <a:t>(</a:t>
            </a:r>
            <a:r>
              <a:rPr lang="en-GB" sz="2000" b="1" dirty="0" err="1">
                <a:solidFill>
                  <a:schemeClr val="tx1"/>
                </a:solidFill>
                <a:latin typeface="Times New Roman" pitchFamily="18" charset="0"/>
                <a:cs typeface="Times New Roman" pitchFamily="18" charset="0"/>
              </a:rPr>
              <a:t>imza</a:t>
            </a:r>
            <a:r>
              <a:rPr lang="en-GB" sz="2000" b="1" dirty="0">
                <a:solidFill>
                  <a:schemeClr val="tx1"/>
                </a:solidFill>
                <a:latin typeface="Times New Roman" pitchFamily="18" charset="0"/>
                <a:cs typeface="Times New Roman" pitchFamily="18" charset="0"/>
              </a:rPr>
              <a:t> </a:t>
            </a:r>
            <a:r>
              <a:rPr lang="en-GB" sz="2000" b="1" dirty="0" err="1">
                <a:solidFill>
                  <a:schemeClr val="tx1"/>
                </a:solidFill>
                <a:latin typeface="Times New Roman" pitchFamily="18" charset="0"/>
                <a:cs typeface="Times New Roman" pitchFamily="18" charset="0"/>
              </a:rPr>
              <a:t>sirküsü</a:t>
            </a:r>
            <a:r>
              <a:rPr lang="en-GB" sz="2000" b="1" dirty="0" smtClean="0">
                <a:solidFill>
                  <a:schemeClr val="tx1"/>
                </a:solidFill>
                <a:latin typeface="Times New Roman" pitchFamily="18" charset="0"/>
                <a:cs typeface="Times New Roman" pitchFamily="18" charset="0"/>
              </a:rPr>
              <a:t>)</a:t>
            </a:r>
            <a:endParaRPr lang="tr-TR" sz="2000" b="1" dirty="0" smtClean="0">
              <a:solidFill>
                <a:schemeClr val="tx1"/>
              </a:solidFill>
              <a:latin typeface="Times New Roman" pitchFamily="18" charset="0"/>
              <a:cs typeface="Times New Roman" pitchFamily="18" charset="0"/>
            </a:endParaRPr>
          </a:p>
          <a:p>
            <a:pPr marL="342900" lvl="0" indent="-342900">
              <a:buFontTx/>
              <a:buAutoNum type="arabicPeriod"/>
            </a:pPr>
            <a:r>
              <a:rPr lang="tr-TR" sz="2000" dirty="0" smtClean="0">
                <a:solidFill>
                  <a:schemeClr val="tx1"/>
                </a:solidFill>
                <a:latin typeface="Times New Roman" pitchFamily="18" charset="0"/>
                <a:cs typeface="Times New Roman" pitchFamily="18" charset="0"/>
              </a:rPr>
              <a:t> </a:t>
            </a:r>
            <a:r>
              <a:rPr lang="tr-TR" sz="2000" b="1" dirty="0">
                <a:solidFill>
                  <a:schemeClr val="tx1"/>
                </a:solidFill>
                <a:latin typeface="Times New Roman" pitchFamily="18" charset="0"/>
                <a:cs typeface="Times New Roman" pitchFamily="18" charset="0"/>
              </a:rPr>
              <a:t>Taahhütnameler</a:t>
            </a:r>
            <a:r>
              <a:rPr lang="tr-TR" sz="2000" dirty="0">
                <a:solidFill>
                  <a:schemeClr val="tx1"/>
                </a:solidFill>
                <a:latin typeface="Times New Roman" pitchFamily="18" charset="0"/>
                <a:cs typeface="Times New Roman" pitchFamily="18" charset="0"/>
              </a:rPr>
              <a:t> ( Eş-finansman, Çifte Finansman ve EK-4 Taahhütnamesi</a:t>
            </a:r>
            <a:r>
              <a:rPr lang="tr-TR" sz="2000" dirty="0" smtClean="0">
                <a:solidFill>
                  <a:schemeClr val="tx1"/>
                </a:solidFill>
                <a:latin typeface="Times New Roman" pitchFamily="18" charset="0"/>
                <a:cs typeface="Times New Roman" pitchFamily="18" charset="0"/>
              </a:rPr>
              <a:t>)</a:t>
            </a:r>
          </a:p>
          <a:p>
            <a:pPr marL="342900" indent="-342900">
              <a:buFontTx/>
              <a:buAutoNum type="arabicPeriod"/>
            </a:pPr>
            <a:r>
              <a:rPr lang="tr-TR" sz="2000" dirty="0">
                <a:solidFill>
                  <a:schemeClr val="tx1"/>
                </a:solidFill>
                <a:latin typeface="Times New Roman" pitchFamily="18" charset="0"/>
                <a:cs typeface="Times New Roman" pitchFamily="18" charset="0"/>
              </a:rPr>
              <a:t>Beyannameler (Kuruluş Yeri, Tarihi, Faaliyet ve Proje Uygulama Yeri Beyanı, İşletme Mevcut Durum Beyanı, Yetkilendirme Beyanı</a:t>
            </a:r>
            <a:r>
              <a:rPr lang="tr-TR" sz="2000" dirty="0" smtClean="0">
                <a:solidFill>
                  <a:schemeClr val="tx1"/>
                </a:solidFill>
                <a:latin typeface="Times New Roman" pitchFamily="18" charset="0"/>
                <a:cs typeface="Times New Roman" pitchFamily="18" charset="0"/>
              </a:rPr>
              <a:t>)</a:t>
            </a:r>
          </a:p>
          <a:p>
            <a:pPr marL="342900" lvl="0" indent="-342900">
              <a:buFontTx/>
              <a:buAutoNum type="arabicPeriod"/>
            </a:pPr>
            <a:r>
              <a:rPr lang="tr-TR" sz="2000" dirty="0">
                <a:solidFill>
                  <a:schemeClr val="tx1"/>
                </a:solidFill>
                <a:latin typeface="Times New Roman" pitchFamily="18" charset="0"/>
                <a:cs typeface="Times New Roman" pitchFamily="18" charset="0"/>
              </a:rPr>
              <a:t>Bölge içinde ya da Bölge dışında </a:t>
            </a:r>
            <a:r>
              <a:rPr lang="tr-TR" sz="2000" b="1" dirty="0">
                <a:solidFill>
                  <a:schemeClr val="tx1"/>
                </a:solidFill>
                <a:latin typeface="Times New Roman" pitchFamily="18" charset="0"/>
                <a:cs typeface="Times New Roman" pitchFamily="18" charset="0"/>
              </a:rPr>
              <a:t>01.07.2014</a:t>
            </a:r>
            <a:r>
              <a:rPr lang="tr-TR" sz="2000" dirty="0">
                <a:solidFill>
                  <a:schemeClr val="tx1"/>
                </a:solidFill>
                <a:latin typeface="Times New Roman" pitchFamily="18" charset="0"/>
                <a:cs typeface="Times New Roman" pitchFamily="18" charset="0"/>
              </a:rPr>
              <a:t> tarihinden önce kurulduğunu gösterir </a:t>
            </a:r>
            <a:r>
              <a:rPr lang="tr-TR" sz="2000" dirty="0" smtClean="0">
                <a:solidFill>
                  <a:schemeClr val="tx1"/>
                </a:solidFill>
                <a:latin typeface="Times New Roman" pitchFamily="18" charset="0"/>
                <a:cs typeface="Times New Roman" pitchFamily="18" charset="0"/>
              </a:rPr>
              <a:t>belge</a:t>
            </a:r>
          </a:p>
          <a:p>
            <a:pPr marL="342900" lvl="0" indent="-342900">
              <a:buFontTx/>
              <a:buAutoNum type="arabicPeriod"/>
            </a:pPr>
            <a:r>
              <a:rPr lang="en-GB" sz="2000" dirty="0" err="1">
                <a:solidFill>
                  <a:schemeClr val="tx1"/>
                </a:solidFill>
                <a:latin typeface="Times New Roman" pitchFamily="18" charset="0"/>
                <a:cs typeface="Times New Roman" pitchFamily="18" charset="0"/>
              </a:rPr>
              <a:t>Merkez</a:t>
            </a:r>
            <a:r>
              <a:rPr lang="en-GB" sz="2000" dirty="0">
                <a:solidFill>
                  <a:schemeClr val="tx1"/>
                </a:solidFill>
                <a:latin typeface="Times New Roman" pitchFamily="18" charset="0"/>
                <a:cs typeface="Times New Roman" pitchFamily="18" charset="0"/>
              </a:rPr>
              <a:t> </a:t>
            </a:r>
            <a:r>
              <a:rPr lang="en-GB" sz="2000" dirty="0" err="1">
                <a:solidFill>
                  <a:schemeClr val="tx1"/>
                </a:solidFill>
                <a:latin typeface="Times New Roman" pitchFamily="18" charset="0"/>
                <a:cs typeface="Times New Roman" pitchFamily="18" charset="0"/>
              </a:rPr>
              <a:t>ya</a:t>
            </a:r>
            <a:r>
              <a:rPr lang="en-GB" sz="2000" dirty="0">
                <a:solidFill>
                  <a:schemeClr val="tx1"/>
                </a:solidFill>
                <a:latin typeface="Times New Roman" pitchFamily="18" charset="0"/>
                <a:cs typeface="Times New Roman" pitchFamily="18" charset="0"/>
              </a:rPr>
              <a:t> da </a:t>
            </a:r>
            <a:r>
              <a:rPr lang="en-GB" sz="2000" dirty="0" err="1">
                <a:solidFill>
                  <a:schemeClr val="tx1"/>
                </a:solidFill>
                <a:latin typeface="Times New Roman" pitchFamily="18" charset="0"/>
                <a:cs typeface="Times New Roman" pitchFamily="18" charset="0"/>
              </a:rPr>
              <a:t>yasal</a:t>
            </a:r>
            <a:r>
              <a:rPr lang="en-GB" sz="2000" dirty="0">
                <a:solidFill>
                  <a:schemeClr val="tx1"/>
                </a:solidFill>
                <a:latin typeface="Times New Roman" pitchFamily="18" charset="0"/>
                <a:cs typeface="Times New Roman" pitchFamily="18" charset="0"/>
              </a:rPr>
              <a:t> </a:t>
            </a:r>
            <a:r>
              <a:rPr lang="en-GB" sz="2000" dirty="0" err="1">
                <a:solidFill>
                  <a:schemeClr val="tx1"/>
                </a:solidFill>
                <a:latin typeface="Times New Roman" pitchFamily="18" charset="0"/>
                <a:cs typeface="Times New Roman" pitchFamily="18" charset="0"/>
              </a:rPr>
              <a:t>şubesi</a:t>
            </a:r>
            <a:r>
              <a:rPr lang="en-GB" sz="2000" dirty="0">
                <a:solidFill>
                  <a:schemeClr val="tx1"/>
                </a:solidFill>
                <a:latin typeface="Times New Roman" pitchFamily="18" charset="0"/>
                <a:cs typeface="Times New Roman" pitchFamily="18" charset="0"/>
              </a:rPr>
              <a:t> TR63 </a:t>
            </a:r>
            <a:r>
              <a:rPr lang="en-GB" sz="2000" dirty="0" err="1">
                <a:solidFill>
                  <a:schemeClr val="tx1"/>
                </a:solidFill>
                <a:latin typeface="Times New Roman" pitchFamily="18" charset="0"/>
                <a:cs typeface="Times New Roman" pitchFamily="18" charset="0"/>
              </a:rPr>
              <a:t>Bölgesi</a:t>
            </a:r>
            <a:r>
              <a:rPr lang="en-GB" sz="2000" dirty="0">
                <a:solidFill>
                  <a:schemeClr val="tx1"/>
                </a:solidFill>
                <a:latin typeface="Times New Roman" pitchFamily="18" charset="0"/>
                <a:cs typeface="Times New Roman" pitchFamily="18" charset="0"/>
              </a:rPr>
              <a:t> </a:t>
            </a:r>
            <a:r>
              <a:rPr lang="en-GB" sz="2000" dirty="0" err="1">
                <a:solidFill>
                  <a:schemeClr val="tx1"/>
                </a:solidFill>
                <a:latin typeface="Times New Roman" pitchFamily="18" charset="0"/>
                <a:cs typeface="Times New Roman" pitchFamily="18" charset="0"/>
              </a:rPr>
              <a:t>dışında</a:t>
            </a:r>
            <a:r>
              <a:rPr lang="en-GB" sz="2000" dirty="0">
                <a:solidFill>
                  <a:schemeClr val="tx1"/>
                </a:solidFill>
                <a:latin typeface="Times New Roman" pitchFamily="18" charset="0"/>
                <a:cs typeface="Times New Roman" pitchFamily="18" charset="0"/>
              </a:rPr>
              <a:t> </a:t>
            </a:r>
            <a:r>
              <a:rPr lang="en-GB" sz="2000" dirty="0" err="1">
                <a:solidFill>
                  <a:schemeClr val="tx1"/>
                </a:solidFill>
                <a:latin typeface="Times New Roman" pitchFamily="18" charset="0"/>
                <a:cs typeface="Times New Roman" pitchFamily="18" charset="0"/>
              </a:rPr>
              <a:t>olan</a:t>
            </a:r>
            <a:r>
              <a:rPr lang="en-GB" sz="2000" dirty="0">
                <a:solidFill>
                  <a:schemeClr val="tx1"/>
                </a:solidFill>
                <a:latin typeface="Times New Roman" pitchFamily="18" charset="0"/>
                <a:cs typeface="Times New Roman" pitchFamily="18" charset="0"/>
              </a:rPr>
              <a:t> </a:t>
            </a:r>
            <a:r>
              <a:rPr lang="en-GB" sz="2000" dirty="0" err="1">
                <a:solidFill>
                  <a:schemeClr val="tx1"/>
                </a:solidFill>
                <a:latin typeface="Times New Roman" pitchFamily="18" charset="0"/>
                <a:cs typeface="Times New Roman" pitchFamily="18" charset="0"/>
              </a:rPr>
              <a:t>ve</a:t>
            </a:r>
            <a:r>
              <a:rPr lang="en-GB" sz="2000" dirty="0">
                <a:solidFill>
                  <a:schemeClr val="tx1"/>
                </a:solidFill>
                <a:latin typeface="Times New Roman" pitchFamily="18" charset="0"/>
                <a:cs typeface="Times New Roman" pitchFamily="18" charset="0"/>
              </a:rPr>
              <a:t> </a:t>
            </a:r>
            <a:r>
              <a:rPr lang="en-GB" sz="2000" dirty="0" err="1">
                <a:solidFill>
                  <a:schemeClr val="tx1"/>
                </a:solidFill>
                <a:latin typeface="Times New Roman" pitchFamily="18" charset="0"/>
                <a:cs typeface="Times New Roman" pitchFamily="18" charset="0"/>
              </a:rPr>
              <a:t>bölgeye</a:t>
            </a:r>
            <a:r>
              <a:rPr lang="en-GB" sz="2000" dirty="0">
                <a:solidFill>
                  <a:schemeClr val="tx1"/>
                </a:solidFill>
                <a:latin typeface="Times New Roman" pitchFamily="18" charset="0"/>
                <a:cs typeface="Times New Roman" pitchFamily="18" charset="0"/>
              </a:rPr>
              <a:t> </a:t>
            </a:r>
            <a:r>
              <a:rPr lang="en-GB" sz="2000" dirty="0" err="1">
                <a:solidFill>
                  <a:schemeClr val="tx1"/>
                </a:solidFill>
                <a:latin typeface="Times New Roman" pitchFamily="18" charset="0"/>
                <a:cs typeface="Times New Roman" pitchFamily="18" charset="0"/>
              </a:rPr>
              <a:t>yatırım</a:t>
            </a:r>
            <a:r>
              <a:rPr lang="en-GB" sz="2000" dirty="0">
                <a:solidFill>
                  <a:schemeClr val="tx1"/>
                </a:solidFill>
                <a:latin typeface="Times New Roman" pitchFamily="18" charset="0"/>
                <a:cs typeface="Times New Roman" pitchFamily="18" charset="0"/>
              </a:rPr>
              <a:t> </a:t>
            </a:r>
            <a:r>
              <a:rPr lang="en-GB" sz="2000" dirty="0" err="1">
                <a:solidFill>
                  <a:schemeClr val="tx1"/>
                </a:solidFill>
                <a:latin typeface="Times New Roman" pitchFamily="18" charset="0"/>
                <a:cs typeface="Times New Roman" pitchFamily="18" charset="0"/>
              </a:rPr>
              <a:t>yapacak</a:t>
            </a:r>
            <a:r>
              <a:rPr lang="en-GB" sz="2000" dirty="0">
                <a:solidFill>
                  <a:schemeClr val="tx1"/>
                </a:solidFill>
                <a:latin typeface="Times New Roman" pitchFamily="18" charset="0"/>
                <a:cs typeface="Times New Roman" pitchFamily="18" charset="0"/>
              </a:rPr>
              <a:t> </a:t>
            </a:r>
            <a:r>
              <a:rPr lang="en-GB" sz="2000" dirty="0" err="1">
                <a:solidFill>
                  <a:schemeClr val="tx1"/>
                </a:solidFill>
                <a:latin typeface="Times New Roman" pitchFamily="18" charset="0"/>
                <a:cs typeface="Times New Roman" pitchFamily="18" charset="0"/>
              </a:rPr>
              <a:t>başvuru</a:t>
            </a:r>
            <a:r>
              <a:rPr lang="en-GB" sz="2000" dirty="0">
                <a:solidFill>
                  <a:schemeClr val="tx1"/>
                </a:solidFill>
                <a:latin typeface="Times New Roman" pitchFamily="18" charset="0"/>
                <a:cs typeface="Times New Roman" pitchFamily="18" charset="0"/>
              </a:rPr>
              <a:t> </a:t>
            </a:r>
            <a:r>
              <a:rPr lang="en-GB" sz="2000" dirty="0" err="1">
                <a:solidFill>
                  <a:schemeClr val="tx1"/>
                </a:solidFill>
                <a:latin typeface="Times New Roman" pitchFamily="18" charset="0"/>
                <a:cs typeface="Times New Roman" pitchFamily="18" charset="0"/>
              </a:rPr>
              <a:t>sahiplerinin</a:t>
            </a:r>
            <a:r>
              <a:rPr lang="en-GB" sz="2000" dirty="0">
                <a:solidFill>
                  <a:schemeClr val="tx1"/>
                </a:solidFill>
                <a:latin typeface="Times New Roman" pitchFamily="18" charset="0"/>
                <a:cs typeface="Times New Roman" pitchFamily="18" charset="0"/>
              </a:rPr>
              <a:t>, </a:t>
            </a:r>
            <a:r>
              <a:rPr lang="en-GB" sz="2000" dirty="0" err="1">
                <a:solidFill>
                  <a:schemeClr val="tx1"/>
                </a:solidFill>
                <a:latin typeface="Times New Roman" pitchFamily="18" charset="0"/>
                <a:cs typeface="Times New Roman" pitchFamily="18" charset="0"/>
              </a:rPr>
              <a:t>elektronik</a:t>
            </a:r>
            <a:r>
              <a:rPr lang="en-GB" sz="2000" dirty="0">
                <a:solidFill>
                  <a:schemeClr val="tx1"/>
                </a:solidFill>
                <a:latin typeface="Times New Roman" pitchFamily="18" charset="0"/>
                <a:cs typeface="Times New Roman" pitchFamily="18" charset="0"/>
              </a:rPr>
              <a:t> son </a:t>
            </a:r>
            <a:r>
              <a:rPr lang="en-GB" sz="2000" dirty="0" err="1">
                <a:solidFill>
                  <a:schemeClr val="tx1"/>
                </a:solidFill>
                <a:latin typeface="Times New Roman" pitchFamily="18" charset="0"/>
                <a:cs typeface="Times New Roman" pitchFamily="18" charset="0"/>
              </a:rPr>
              <a:t>başvuru</a:t>
            </a:r>
            <a:r>
              <a:rPr lang="en-GB" sz="2000" dirty="0">
                <a:solidFill>
                  <a:schemeClr val="tx1"/>
                </a:solidFill>
                <a:latin typeface="Times New Roman" pitchFamily="18" charset="0"/>
                <a:cs typeface="Times New Roman" pitchFamily="18" charset="0"/>
              </a:rPr>
              <a:t> </a:t>
            </a:r>
            <a:r>
              <a:rPr lang="en-GB" sz="2000" dirty="0" err="1">
                <a:solidFill>
                  <a:schemeClr val="tx1"/>
                </a:solidFill>
                <a:latin typeface="Times New Roman" pitchFamily="18" charset="0"/>
                <a:cs typeface="Times New Roman" pitchFamily="18" charset="0"/>
              </a:rPr>
              <a:t>tarihine</a:t>
            </a:r>
            <a:r>
              <a:rPr lang="en-GB" sz="2000" dirty="0">
                <a:solidFill>
                  <a:schemeClr val="tx1"/>
                </a:solidFill>
                <a:latin typeface="Times New Roman" pitchFamily="18" charset="0"/>
                <a:cs typeface="Times New Roman" pitchFamily="18" charset="0"/>
              </a:rPr>
              <a:t> </a:t>
            </a:r>
            <a:r>
              <a:rPr lang="en-GB" sz="2000" dirty="0" err="1">
                <a:solidFill>
                  <a:schemeClr val="tx1"/>
                </a:solidFill>
                <a:latin typeface="Times New Roman" pitchFamily="18" charset="0"/>
                <a:cs typeface="Times New Roman" pitchFamily="18" charset="0"/>
              </a:rPr>
              <a:t>kadar</a:t>
            </a:r>
            <a:r>
              <a:rPr lang="en-GB" sz="2000" dirty="0">
                <a:solidFill>
                  <a:schemeClr val="tx1"/>
                </a:solidFill>
                <a:latin typeface="Times New Roman" pitchFamily="18" charset="0"/>
                <a:cs typeface="Times New Roman" pitchFamily="18" charset="0"/>
              </a:rPr>
              <a:t> </a:t>
            </a:r>
            <a:r>
              <a:rPr lang="en-GB" sz="2000" b="1" dirty="0" err="1">
                <a:solidFill>
                  <a:schemeClr val="tx1"/>
                </a:solidFill>
                <a:latin typeface="Times New Roman" pitchFamily="18" charset="0"/>
                <a:cs typeface="Times New Roman" pitchFamily="18" charset="0"/>
              </a:rPr>
              <a:t>bölgeye</a:t>
            </a:r>
            <a:r>
              <a:rPr lang="en-GB" sz="2000" b="1" dirty="0">
                <a:solidFill>
                  <a:schemeClr val="tx1"/>
                </a:solidFill>
                <a:latin typeface="Times New Roman" pitchFamily="18" charset="0"/>
                <a:cs typeface="Times New Roman" pitchFamily="18" charset="0"/>
              </a:rPr>
              <a:t> </a:t>
            </a:r>
            <a:r>
              <a:rPr lang="en-GB" sz="2000" b="1" dirty="0" err="1">
                <a:solidFill>
                  <a:schemeClr val="tx1"/>
                </a:solidFill>
                <a:latin typeface="Times New Roman" pitchFamily="18" charset="0"/>
                <a:cs typeface="Times New Roman" pitchFamily="18" charset="0"/>
              </a:rPr>
              <a:t>kayıt</a:t>
            </a:r>
            <a:r>
              <a:rPr lang="en-GB" sz="2000" b="1" dirty="0">
                <a:solidFill>
                  <a:schemeClr val="tx1"/>
                </a:solidFill>
                <a:latin typeface="Times New Roman" pitchFamily="18" charset="0"/>
                <a:cs typeface="Times New Roman" pitchFamily="18" charset="0"/>
              </a:rPr>
              <a:t> </a:t>
            </a:r>
            <a:r>
              <a:rPr lang="en-GB" sz="2000" b="1" dirty="0" err="1">
                <a:solidFill>
                  <a:schemeClr val="tx1"/>
                </a:solidFill>
                <a:latin typeface="Times New Roman" pitchFamily="18" charset="0"/>
                <a:cs typeface="Times New Roman" pitchFamily="18" charset="0"/>
              </a:rPr>
              <a:t>yaptırdığını</a:t>
            </a:r>
            <a:r>
              <a:rPr lang="en-GB" sz="2000" b="1" dirty="0">
                <a:solidFill>
                  <a:schemeClr val="tx1"/>
                </a:solidFill>
                <a:latin typeface="Times New Roman" pitchFamily="18" charset="0"/>
                <a:cs typeface="Times New Roman" pitchFamily="18" charset="0"/>
              </a:rPr>
              <a:t> </a:t>
            </a:r>
            <a:r>
              <a:rPr lang="en-GB" sz="2000" b="1" dirty="0" err="1">
                <a:solidFill>
                  <a:schemeClr val="tx1"/>
                </a:solidFill>
                <a:latin typeface="Times New Roman" pitchFamily="18" charset="0"/>
                <a:cs typeface="Times New Roman" pitchFamily="18" charset="0"/>
              </a:rPr>
              <a:t>gösterir</a:t>
            </a:r>
            <a:r>
              <a:rPr lang="en-GB" sz="2000" b="1" dirty="0">
                <a:solidFill>
                  <a:schemeClr val="tx1"/>
                </a:solidFill>
                <a:latin typeface="Times New Roman" pitchFamily="18" charset="0"/>
                <a:cs typeface="Times New Roman" pitchFamily="18" charset="0"/>
              </a:rPr>
              <a:t> </a:t>
            </a:r>
            <a:r>
              <a:rPr lang="en-GB" sz="2000" b="1" dirty="0" err="1" smtClean="0">
                <a:solidFill>
                  <a:schemeClr val="tx1"/>
                </a:solidFill>
                <a:latin typeface="Times New Roman" pitchFamily="18" charset="0"/>
                <a:cs typeface="Times New Roman" pitchFamily="18" charset="0"/>
              </a:rPr>
              <a:t>belge</a:t>
            </a:r>
            <a:endParaRPr lang="tr-TR" sz="2000" dirty="0">
              <a:solidFill>
                <a:schemeClr val="tx1"/>
              </a:solidFill>
              <a:latin typeface="Times New Roman" pitchFamily="18" charset="0"/>
              <a:cs typeface="Times New Roman" pitchFamily="18" charset="0"/>
            </a:endParaRPr>
          </a:p>
          <a:p>
            <a:pPr marL="342900" indent="-342900">
              <a:buAutoNum type="arabicPeriod"/>
            </a:pPr>
            <a:endParaRPr lang="tr-TR" sz="2000" dirty="0">
              <a:solidFill>
                <a:schemeClr val="tx1"/>
              </a:solidFill>
              <a:latin typeface="Times New Roman" pitchFamily="18" charset="0"/>
              <a:cs typeface="Times New Roman" pitchFamily="18" charset="0"/>
            </a:endParaRPr>
          </a:p>
        </p:txBody>
      </p:sp>
      <p:sp>
        <p:nvSpPr>
          <p:cNvPr id="7" name="Dikdörtgen 6"/>
          <p:cNvSpPr/>
          <p:nvPr/>
        </p:nvSpPr>
        <p:spPr>
          <a:xfrm>
            <a:off x="427049" y="836712"/>
            <a:ext cx="4793023" cy="432048"/>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smtClean="0">
                <a:solidFill>
                  <a:schemeClr val="tx1"/>
                </a:solidFill>
                <a:latin typeface="Times New Roman" pitchFamily="18" charset="0"/>
                <a:cs typeface="Times New Roman" pitchFamily="18" charset="0"/>
              </a:rPr>
              <a:t>Sunulması Zorunlu Destekleyici Belgeler</a:t>
            </a:r>
            <a:endParaRPr lang="tr-TR" sz="20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6468159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607" y="116633"/>
            <a:ext cx="7272809" cy="648072"/>
          </a:xfrm>
        </p:spPr>
        <p:txBody>
          <a:bodyPr>
            <a:noAutofit/>
          </a:bodyPr>
          <a:lstStyle/>
          <a:p>
            <a:pPr algn="ctr"/>
            <a:r>
              <a:rPr lang="tr-TR" sz="2400" b="1" dirty="0">
                <a:solidFill>
                  <a:prstClr val="white"/>
                </a:solidFill>
                <a:latin typeface="Times New Roman"/>
                <a:ea typeface="Times New Roman"/>
              </a:rPr>
              <a:t>2015 Yılı Turizmin Geliştirilmesi Mali Destek </a:t>
            </a:r>
            <a:br>
              <a:rPr lang="tr-TR" sz="2400" b="1" dirty="0">
                <a:solidFill>
                  <a:prstClr val="white"/>
                </a:solidFill>
                <a:latin typeface="Times New Roman"/>
                <a:ea typeface="Times New Roman"/>
              </a:rPr>
            </a:br>
            <a:r>
              <a:rPr lang="tr-TR" sz="2400" b="1" dirty="0">
                <a:solidFill>
                  <a:prstClr val="white"/>
                </a:solidFill>
                <a:latin typeface="Times New Roman"/>
                <a:ea typeface="Times New Roman"/>
              </a:rPr>
              <a:t>Programı  (TZKOBİ)</a:t>
            </a:r>
            <a:endParaRPr lang="tr-TR" dirty="0"/>
          </a:p>
        </p:txBody>
      </p:sp>
      <p:sp>
        <p:nvSpPr>
          <p:cNvPr id="5" name="Dikdörtgen 4"/>
          <p:cNvSpPr/>
          <p:nvPr/>
        </p:nvSpPr>
        <p:spPr>
          <a:xfrm>
            <a:off x="395536" y="1556792"/>
            <a:ext cx="8496944" cy="4752528"/>
          </a:xfrm>
          <a:prstGeom prst="rect">
            <a:avLst/>
          </a:prstGeom>
          <a:solidFill>
            <a:schemeClr val="accent1">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AutoNum type="arabicPeriod" startAt="9"/>
            </a:pPr>
            <a:endParaRPr lang="tr-TR" sz="2000" dirty="0" smtClean="0">
              <a:solidFill>
                <a:schemeClr val="tx1"/>
              </a:solidFill>
              <a:latin typeface="Times New Roman" pitchFamily="18" charset="0"/>
              <a:cs typeface="Times New Roman" pitchFamily="18" charset="0"/>
            </a:endParaRPr>
          </a:p>
          <a:p>
            <a:pPr marL="457200" indent="-457200">
              <a:buAutoNum type="arabicPeriod" startAt="9"/>
            </a:pPr>
            <a:endParaRPr lang="tr-TR" sz="2000" dirty="0">
              <a:solidFill>
                <a:schemeClr val="tx1"/>
              </a:solidFill>
              <a:latin typeface="Times New Roman" pitchFamily="18" charset="0"/>
              <a:cs typeface="Times New Roman" pitchFamily="18" charset="0"/>
            </a:endParaRPr>
          </a:p>
          <a:p>
            <a:pPr marL="457200" indent="-457200">
              <a:buAutoNum type="arabicPeriod" startAt="9"/>
            </a:pPr>
            <a:endParaRPr lang="tr-TR" sz="2000" dirty="0" smtClean="0">
              <a:solidFill>
                <a:schemeClr val="tx1"/>
              </a:solidFill>
              <a:latin typeface="Times New Roman" pitchFamily="18" charset="0"/>
              <a:cs typeface="Times New Roman" pitchFamily="18" charset="0"/>
            </a:endParaRPr>
          </a:p>
          <a:p>
            <a:pPr lvl="0" algn="just"/>
            <a:r>
              <a:rPr lang="tr-TR" sz="2000" dirty="0" smtClean="0">
                <a:solidFill>
                  <a:schemeClr val="tx1"/>
                </a:solidFill>
                <a:latin typeface="Times New Roman" pitchFamily="18" charset="0"/>
                <a:cs typeface="Times New Roman" pitchFamily="18" charset="0"/>
              </a:rPr>
              <a:t>8. </a:t>
            </a:r>
            <a:r>
              <a:rPr lang="en-GB" sz="2000" dirty="0" err="1" smtClean="0">
                <a:solidFill>
                  <a:schemeClr val="tx1"/>
                </a:solidFill>
                <a:latin typeface="Times New Roman" pitchFamily="18" charset="0"/>
                <a:cs typeface="Times New Roman" pitchFamily="18" charset="0"/>
              </a:rPr>
              <a:t>Proje</a:t>
            </a:r>
            <a:r>
              <a:rPr lang="en-GB" sz="2000" dirty="0" smtClean="0">
                <a:solidFill>
                  <a:schemeClr val="tx1"/>
                </a:solidFill>
                <a:latin typeface="Times New Roman" pitchFamily="18" charset="0"/>
                <a:cs typeface="Times New Roman" pitchFamily="18" charset="0"/>
              </a:rPr>
              <a:t> </a:t>
            </a:r>
            <a:r>
              <a:rPr lang="en-GB" sz="2000" dirty="0" err="1">
                <a:solidFill>
                  <a:schemeClr val="tx1"/>
                </a:solidFill>
                <a:latin typeface="Times New Roman" pitchFamily="18" charset="0"/>
                <a:cs typeface="Times New Roman" pitchFamily="18" charset="0"/>
              </a:rPr>
              <a:t>konusunun</a:t>
            </a:r>
            <a:r>
              <a:rPr lang="en-GB" sz="2000" dirty="0">
                <a:solidFill>
                  <a:schemeClr val="tx1"/>
                </a:solidFill>
                <a:latin typeface="Times New Roman" pitchFamily="18" charset="0"/>
                <a:cs typeface="Times New Roman" pitchFamily="18" charset="0"/>
              </a:rPr>
              <a:t> </a:t>
            </a:r>
            <a:r>
              <a:rPr lang="en-GB" sz="2000" dirty="0" err="1">
                <a:solidFill>
                  <a:schemeClr val="tx1"/>
                </a:solidFill>
                <a:latin typeface="Times New Roman" pitchFamily="18" charset="0"/>
                <a:cs typeface="Times New Roman" pitchFamily="18" charset="0"/>
              </a:rPr>
              <a:t>başvuru</a:t>
            </a:r>
            <a:r>
              <a:rPr lang="en-GB" sz="2000" dirty="0">
                <a:solidFill>
                  <a:schemeClr val="tx1"/>
                </a:solidFill>
                <a:latin typeface="Times New Roman" pitchFamily="18" charset="0"/>
                <a:cs typeface="Times New Roman" pitchFamily="18" charset="0"/>
              </a:rPr>
              <a:t> </a:t>
            </a:r>
            <a:r>
              <a:rPr lang="en-GB" sz="2000" dirty="0" err="1">
                <a:solidFill>
                  <a:schemeClr val="tx1"/>
                </a:solidFill>
                <a:latin typeface="Times New Roman" pitchFamily="18" charset="0"/>
                <a:cs typeface="Times New Roman" pitchFamily="18" charset="0"/>
              </a:rPr>
              <a:t>sahibinin</a:t>
            </a:r>
            <a:r>
              <a:rPr lang="en-GB" sz="2000" dirty="0">
                <a:solidFill>
                  <a:schemeClr val="tx1"/>
                </a:solidFill>
                <a:latin typeface="Times New Roman" pitchFamily="18" charset="0"/>
                <a:cs typeface="Times New Roman" pitchFamily="18" charset="0"/>
              </a:rPr>
              <a:t> </a:t>
            </a:r>
            <a:r>
              <a:rPr lang="en-GB" sz="2000" b="1" dirty="0" err="1">
                <a:solidFill>
                  <a:schemeClr val="tx1"/>
                </a:solidFill>
                <a:latin typeface="Times New Roman" pitchFamily="18" charset="0"/>
                <a:cs typeface="Times New Roman" pitchFamily="18" charset="0"/>
              </a:rPr>
              <a:t>görev</a:t>
            </a:r>
            <a:r>
              <a:rPr lang="en-GB" sz="2000" b="1" dirty="0">
                <a:solidFill>
                  <a:schemeClr val="tx1"/>
                </a:solidFill>
                <a:latin typeface="Times New Roman" pitchFamily="18" charset="0"/>
                <a:cs typeface="Times New Roman" pitchFamily="18" charset="0"/>
              </a:rPr>
              <a:t> </a:t>
            </a:r>
            <a:r>
              <a:rPr lang="en-GB" sz="2000" b="1" dirty="0" err="1">
                <a:solidFill>
                  <a:schemeClr val="tx1"/>
                </a:solidFill>
                <a:latin typeface="Times New Roman" pitchFamily="18" charset="0"/>
                <a:cs typeface="Times New Roman" pitchFamily="18" charset="0"/>
              </a:rPr>
              <a:t>ve</a:t>
            </a:r>
            <a:r>
              <a:rPr lang="en-GB" sz="2000" b="1" dirty="0">
                <a:solidFill>
                  <a:schemeClr val="tx1"/>
                </a:solidFill>
                <a:latin typeface="Times New Roman" pitchFamily="18" charset="0"/>
                <a:cs typeface="Times New Roman" pitchFamily="18" charset="0"/>
              </a:rPr>
              <a:t> </a:t>
            </a:r>
            <a:r>
              <a:rPr lang="en-GB" sz="2000" b="1" dirty="0" err="1">
                <a:solidFill>
                  <a:schemeClr val="tx1"/>
                </a:solidFill>
                <a:latin typeface="Times New Roman" pitchFamily="18" charset="0"/>
                <a:cs typeface="Times New Roman" pitchFamily="18" charset="0"/>
              </a:rPr>
              <a:t>yetki</a:t>
            </a:r>
            <a:r>
              <a:rPr lang="en-GB" sz="2000" b="1" dirty="0">
                <a:solidFill>
                  <a:schemeClr val="tx1"/>
                </a:solidFill>
                <a:latin typeface="Times New Roman" pitchFamily="18" charset="0"/>
                <a:cs typeface="Times New Roman" pitchFamily="18" charset="0"/>
              </a:rPr>
              <a:t> </a:t>
            </a:r>
            <a:r>
              <a:rPr lang="en-GB" sz="2000" b="1" dirty="0" err="1">
                <a:solidFill>
                  <a:schemeClr val="tx1"/>
                </a:solidFill>
                <a:latin typeface="Times New Roman" pitchFamily="18" charset="0"/>
                <a:cs typeface="Times New Roman" pitchFamily="18" charset="0"/>
              </a:rPr>
              <a:t>alanı</a:t>
            </a:r>
            <a:r>
              <a:rPr lang="en-GB" sz="2000" b="1" dirty="0">
                <a:solidFill>
                  <a:schemeClr val="tx1"/>
                </a:solidFill>
                <a:latin typeface="Times New Roman" pitchFamily="18" charset="0"/>
                <a:cs typeface="Times New Roman" pitchFamily="18" charset="0"/>
              </a:rPr>
              <a:t> </a:t>
            </a:r>
            <a:r>
              <a:rPr lang="en-GB" sz="2000" b="1" dirty="0" err="1">
                <a:solidFill>
                  <a:schemeClr val="tx1"/>
                </a:solidFill>
                <a:latin typeface="Times New Roman" pitchFamily="18" charset="0"/>
                <a:cs typeface="Times New Roman" pitchFamily="18" charset="0"/>
              </a:rPr>
              <a:t>içerisinde</a:t>
            </a:r>
            <a:r>
              <a:rPr lang="en-GB" sz="2000" b="1" dirty="0">
                <a:solidFill>
                  <a:schemeClr val="tx1"/>
                </a:solidFill>
                <a:latin typeface="Times New Roman" pitchFamily="18" charset="0"/>
                <a:cs typeface="Times New Roman" pitchFamily="18" charset="0"/>
              </a:rPr>
              <a:t> </a:t>
            </a:r>
            <a:r>
              <a:rPr lang="en-GB" sz="2000" b="1" dirty="0" err="1">
                <a:solidFill>
                  <a:schemeClr val="tx1"/>
                </a:solidFill>
                <a:latin typeface="Times New Roman" pitchFamily="18" charset="0"/>
                <a:cs typeface="Times New Roman" pitchFamily="18" charset="0"/>
              </a:rPr>
              <a:t>olduğunu</a:t>
            </a:r>
            <a:r>
              <a:rPr lang="en-GB" sz="2000" b="1" dirty="0">
                <a:solidFill>
                  <a:schemeClr val="tx1"/>
                </a:solidFill>
                <a:latin typeface="Times New Roman" pitchFamily="18" charset="0"/>
                <a:cs typeface="Times New Roman" pitchFamily="18" charset="0"/>
              </a:rPr>
              <a:t> </a:t>
            </a:r>
            <a:r>
              <a:rPr lang="en-GB" sz="2000" b="1" dirty="0" err="1">
                <a:solidFill>
                  <a:schemeClr val="tx1"/>
                </a:solidFill>
                <a:latin typeface="Times New Roman" pitchFamily="18" charset="0"/>
                <a:cs typeface="Times New Roman" pitchFamily="18" charset="0"/>
              </a:rPr>
              <a:t>gösterir</a:t>
            </a:r>
            <a:r>
              <a:rPr lang="en-GB" sz="2000" b="1" dirty="0">
                <a:solidFill>
                  <a:schemeClr val="tx1"/>
                </a:solidFill>
                <a:latin typeface="Times New Roman" pitchFamily="18" charset="0"/>
                <a:cs typeface="Times New Roman" pitchFamily="18" charset="0"/>
              </a:rPr>
              <a:t> </a:t>
            </a:r>
            <a:r>
              <a:rPr lang="en-GB" sz="2000" b="1" dirty="0" err="1" smtClean="0">
                <a:solidFill>
                  <a:schemeClr val="tx1"/>
                </a:solidFill>
                <a:latin typeface="Times New Roman" pitchFamily="18" charset="0"/>
                <a:cs typeface="Times New Roman" pitchFamily="18" charset="0"/>
              </a:rPr>
              <a:t>belge</a:t>
            </a:r>
            <a:endParaRPr lang="tr-TR" sz="2000" dirty="0">
              <a:solidFill>
                <a:schemeClr val="tx1"/>
              </a:solidFill>
              <a:latin typeface="Times New Roman" pitchFamily="18" charset="0"/>
              <a:cs typeface="Times New Roman" pitchFamily="18" charset="0"/>
            </a:endParaRPr>
          </a:p>
          <a:p>
            <a:pPr lvl="0" algn="just"/>
            <a:r>
              <a:rPr lang="tr-TR" sz="2000" dirty="0" smtClean="0">
                <a:solidFill>
                  <a:schemeClr val="tx1"/>
                </a:solidFill>
                <a:latin typeface="Times New Roman" pitchFamily="18" charset="0"/>
                <a:cs typeface="Times New Roman" pitchFamily="18" charset="0"/>
              </a:rPr>
              <a:t>9. </a:t>
            </a:r>
            <a:r>
              <a:rPr lang="en-GB" sz="2000" dirty="0" err="1" smtClean="0">
                <a:solidFill>
                  <a:schemeClr val="tx1"/>
                </a:solidFill>
                <a:latin typeface="Times New Roman" pitchFamily="18" charset="0"/>
                <a:cs typeface="Times New Roman" pitchFamily="18" charset="0"/>
              </a:rPr>
              <a:t>İşletmenin</a:t>
            </a:r>
            <a:r>
              <a:rPr lang="en-GB" sz="2000" dirty="0" smtClean="0">
                <a:solidFill>
                  <a:schemeClr val="tx1"/>
                </a:solidFill>
                <a:latin typeface="Times New Roman" pitchFamily="18" charset="0"/>
                <a:cs typeface="Times New Roman" pitchFamily="18" charset="0"/>
              </a:rPr>
              <a:t> </a:t>
            </a:r>
            <a:r>
              <a:rPr lang="en-GB" sz="2000" dirty="0">
                <a:solidFill>
                  <a:schemeClr val="tx1"/>
                </a:solidFill>
                <a:latin typeface="Times New Roman" pitchFamily="18" charset="0"/>
                <a:cs typeface="Times New Roman" pitchFamily="18" charset="0"/>
              </a:rPr>
              <a:t>01.07.2014 </a:t>
            </a:r>
            <a:r>
              <a:rPr lang="en-GB" sz="2000" dirty="0" err="1">
                <a:solidFill>
                  <a:schemeClr val="tx1"/>
                </a:solidFill>
                <a:latin typeface="Times New Roman" pitchFamily="18" charset="0"/>
                <a:cs typeface="Times New Roman" pitchFamily="18" charset="0"/>
              </a:rPr>
              <a:t>tarihinden</a:t>
            </a:r>
            <a:r>
              <a:rPr lang="en-GB" sz="2000" dirty="0">
                <a:solidFill>
                  <a:schemeClr val="tx1"/>
                </a:solidFill>
                <a:latin typeface="Times New Roman" pitchFamily="18" charset="0"/>
                <a:cs typeface="Times New Roman" pitchFamily="18" charset="0"/>
              </a:rPr>
              <a:t> </a:t>
            </a:r>
            <a:r>
              <a:rPr lang="en-GB" sz="2000" dirty="0" err="1">
                <a:solidFill>
                  <a:schemeClr val="tx1"/>
                </a:solidFill>
                <a:latin typeface="Times New Roman" pitchFamily="18" charset="0"/>
                <a:cs typeface="Times New Roman" pitchFamily="18" charset="0"/>
              </a:rPr>
              <a:t>beri</a:t>
            </a:r>
            <a:r>
              <a:rPr lang="en-GB" sz="2000" dirty="0">
                <a:solidFill>
                  <a:schemeClr val="tx1"/>
                </a:solidFill>
                <a:latin typeface="Times New Roman" pitchFamily="18" charset="0"/>
                <a:cs typeface="Times New Roman" pitchFamily="18" charset="0"/>
              </a:rPr>
              <a:t> </a:t>
            </a:r>
            <a:r>
              <a:rPr lang="en-GB" sz="2000" b="1" dirty="0" err="1">
                <a:solidFill>
                  <a:schemeClr val="tx1"/>
                </a:solidFill>
                <a:latin typeface="Times New Roman" pitchFamily="18" charset="0"/>
                <a:cs typeface="Times New Roman" pitchFamily="18" charset="0"/>
              </a:rPr>
              <a:t>faaliyette</a:t>
            </a:r>
            <a:r>
              <a:rPr lang="en-GB" sz="2000" b="1" dirty="0">
                <a:solidFill>
                  <a:schemeClr val="tx1"/>
                </a:solidFill>
                <a:latin typeface="Times New Roman" pitchFamily="18" charset="0"/>
                <a:cs typeface="Times New Roman" pitchFamily="18" charset="0"/>
              </a:rPr>
              <a:t> </a:t>
            </a:r>
            <a:r>
              <a:rPr lang="en-GB" sz="2000" b="1" dirty="0" err="1">
                <a:solidFill>
                  <a:schemeClr val="tx1"/>
                </a:solidFill>
                <a:latin typeface="Times New Roman" pitchFamily="18" charset="0"/>
                <a:cs typeface="Times New Roman" pitchFamily="18" charset="0"/>
              </a:rPr>
              <a:t>olduğunu</a:t>
            </a:r>
            <a:r>
              <a:rPr lang="en-GB" sz="2000" b="1" dirty="0">
                <a:solidFill>
                  <a:schemeClr val="tx1"/>
                </a:solidFill>
                <a:latin typeface="Times New Roman" pitchFamily="18" charset="0"/>
                <a:cs typeface="Times New Roman" pitchFamily="18" charset="0"/>
              </a:rPr>
              <a:t> </a:t>
            </a:r>
            <a:r>
              <a:rPr lang="en-GB" sz="2000" b="1" dirty="0" err="1">
                <a:solidFill>
                  <a:schemeClr val="tx1"/>
                </a:solidFill>
                <a:latin typeface="Times New Roman" pitchFamily="18" charset="0"/>
                <a:cs typeface="Times New Roman" pitchFamily="18" charset="0"/>
              </a:rPr>
              <a:t>gösterir</a:t>
            </a:r>
            <a:r>
              <a:rPr lang="en-GB" sz="2000" dirty="0">
                <a:solidFill>
                  <a:schemeClr val="tx1"/>
                </a:solidFill>
                <a:latin typeface="Times New Roman" pitchFamily="18" charset="0"/>
                <a:cs typeface="Times New Roman" pitchFamily="18" charset="0"/>
              </a:rPr>
              <a:t> </a:t>
            </a:r>
            <a:r>
              <a:rPr lang="en-GB" sz="2000" b="1" dirty="0" err="1">
                <a:solidFill>
                  <a:schemeClr val="tx1"/>
                </a:solidFill>
                <a:latin typeface="Times New Roman" pitchFamily="18" charset="0"/>
                <a:cs typeface="Times New Roman" pitchFamily="18" charset="0"/>
              </a:rPr>
              <a:t>güncel</a:t>
            </a:r>
            <a:r>
              <a:rPr lang="en-GB" sz="2000" b="1" dirty="0">
                <a:solidFill>
                  <a:schemeClr val="tx1"/>
                </a:solidFill>
                <a:latin typeface="Times New Roman" pitchFamily="18" charset="0"/>
                <a:cs typeface="Times New Roman" pitchFamily="18" charset="0"/>
              </a:rPr>
              <a:t> </a:t>
            </a:r>
            <a:r>
              <a:rPr lang="en-GB" sz="2000" dirty="0" err="1">
                <a:solidFill>
                  <a:schemeClr val="tx1"/>
                </a:solidFill>
                <a:latin typeface="Times New Roman" pitchFamily="18" charset="0"/>
                <a:cs typeface="Times New Roman" pitchFamily="18" charset="0"/>
              </a:rPr>
              <a:t>Faaliyet</a:t>
            </a:r>
            <a:r>
              <a:rPr lang="en-GB" sz="2000" dirty="0">
                <a:solidFill>
                  <a:schemeClr val="tx1"/>
                </a:solidFill>
                <a:latin typeface="Times New Roman" pitchFamily="18" charset="0"/>
                <a:cs typeface="Times New Roman" pitchFamily="18" charset="0"/>
              </a:rPr>
              <a:t> </a:t>
            </a:r>
            <a:r>
              <a:rPr lang="en-GB" sz="2000" dirty="0" err="1">
                <a:solidFill>
                  <a:schemeClr val="tx1"/>
                </a:solidFill>
                <a:latin typeface="Times New Roman" pitchFamily="18" charset="0"/>
                <a:cs typeface="Times New Roman" pitchFamily="18" charset="0"/>
              </a:rPr>
              <a:t>Belgesi</a:t>
            </a:r>
            <a:r>
              <a:rPr lang="en-GB" sz="2000" dirty="0">
                <a:solidFill>
                  <a:schemeClr val="tx1"/>
                </a:solidFill>
                <a:latin typeface="Times New Roman" pitchFamily="18" charset="0"/>
                <a:cs typeface="Times New Roman" pitchFamily="18" charset="0"/>
              </a:rPr>
              <a:t> </a:t>
            </a:r>
            <a:r>
              <a:rPr lang="en-GB" sz="2000" dirty="0" err="1">
                <a:solidFill>
                  <a:schemeClr val="tx1"/>
                </a:solidFill>
                <a:latin typeface="Times New Roman" pitchFamily="18" charset="0"/>
                <a:cs typeface="Times New Roman" pitchFamily="18" charset="0"/>
              </a:rPr>
              <a:t>ya</a:t>
            </a:r>
            <a:r>
              <a:rPr lang="en-GB" sz="2000" dirty="0">
                <a:solidFill>
                  <a:schemeClr val="tx1"/>
                </a:solidFill>
                <a:latin typeface="Times New Roman" pitchFamily="18" charset="0"/>
                <a:cs typeface="Times New Roman" pitchFamily="18" charset="0"/>
              </a:rPr>
              <a:t> da </a:t>
            </a:r>
            <a:r>
              <a:rPr lang="en-GB" sz="2000" dirty="0" err="1">
                <a:solidFill>
                  <a:schemeClr val="tx1"/>
                </a:solidFill>
                <a:latin typeface="Times New Roman" pitchFamily="18" charset="0"/>
                <a:cs typeface="Times New Roman" pitchFamily="18" charset="0"/>
              </a:rPr>
              <a:t>Oda</a:t>
            </a:r>
            <a:r>
              <a:rPr lang="en-GB" sz="2000" dirty="0">
                <a:solidFill>
                  <a:schemeClr val="tx1"/>
                </a:solidFill>
                <a:latin typeface="Times New Roman" pitchFamily="18" charset="0"/>
                <a:cs typeface="Times New Roman" pitchFamily="18" charset="0"/>
              </a:rPr>
              <a:t> </a:t>
            </a:r>
            <a:r>
              <a:rPr lang="en-GB" sz="2000" dirty="0" err="1">
                <a:solidFill>
                  <a:schemeClr val="tx1"/>
                </a:solidFill>
                <a:latin typeface="Times New Roman" pitchFamily="18" charset="0"/>
                <a:cs typeface="Times New Roman" pitchFamily="18" charset="0"/>
              </a:rPr>
              <a:t>Kayıt</a:t>
            </a:r>
            <a:r>
              <a:rPr lang="en-GB" sz="2000" dirty="0">
                <a:solidFill>
                  <a:schemeClr val="tx1"/>
                </a:solidFill>
                <a:latin typeface="Times New Roman" pitchFamily="18" charset="0"/>
                <a:cs typeface="Times New Roman" pitchFamily="18" charset="0"/>
              </a:rPr>
              <a:t> </a:t>
            </a:r>
            <a:r>
              <a:rPr lang="en-GB" sz="2000" dirty="0" err="1" smtClean="0">
                <a:solidFill>
                  <a:schemeClr val="tx1"/>
                </a:solidFill>
                <a:latin typeface="Times New Roman" pitchFamily="18" charset="0"/>
                <a:cs typeface="Times New Roman" pitchFamily="18" charset="0"/>
              </a:rPr>
              <a:t>Belges</a:t>
            </a:r>
            <a:r>
              <a:rPr lang="tr-TR" sz="2000" dirty="0" smtClean="0">
                <a:solidFill>
                  <a:schemeClr val="tx1"/>
                </a:solidFill>
                <a:latin typeface="Times New Roman" pitchFamily="18" charset="0"/>
                <a:cs typeface="Times New Roman" pitchFamily="18" charset="0"/>
              </a:rPr>
              <a:t>i</a:t>
            </a:r>
          </a:p>
          <a:p>
            <a:pPr lvl="0" algn="just"/>
            <a:r>
              <a:rPr lang="tr-TR" sz="2000" dirty="0" smtClean="0">
                <a:solidFill>
                  <a:schemeClr val="tx1"/>
                </a:solidFill>
                <a:latin typeface="Times New Roman" pitchFamily="18" charset="0"/>
                <a:cs typeface="Times New Roman" pitchFamily="18" charset="0"/>
              </a:rPr>
              <a:t>10. </a:t>
            </a:r>
            <a:r>
              <a:rPr lang="en-GB" sz="2000" dirty="0" err="1" smtClean="0">
                <a:solidFill>
                  <a:schemeClr val="tx1"/>
                </a:solidFill>
                <a:latin typeface="Times New Roman" pitchFamily="18" charset="0"/>
                <a:cs typeface="Times New Roman" pitchFamily="18" charset="0"/>
              </a:rPr>
              <a:t>Proje</a:t>
            </a:r>
            <a:r>
              <a:rPr lang="en-GB" sz="2000" dirty="0" smtClean="0">
                <a:solidFill>
                  <a:schemeClr val="tx1"/>
                </a:solidFill>
                <a:latin typeface="Times New Roman" pitchFamily="18" charset="0"/>
                <a:cs typeface="Times New Roman" pitchFamily="18" charset="0"/>
              </a:rPr>
              <a:t> </a:t>
            </a:r>
            <a:r>
              <a:rPr lang="en-GB" sz="2000" dirty="0" err="1">
                <a:solidFill>
                  <a:schemeClr val="tx1"/>
                </a:solidFill>
                <a:latin typeface="Times New Roman" pitchFamily="18" charset="0"/>
                <a:cs typeface="Times New Roman" pitchFamily="18" charset="0"/>
              </a:rPr>
              <a:t>konusuna</a:t>
            </a:r>
            <a:r>
              <a:rPr lang="en-GB" sz="2000" dirty="0">
                <a:solidFill>
                  <a:schemeClr val="tx1"/>
                </a:solidFill>
                <a:latin typeface="Times New Roman" pitchFamily="18" charset="0"/>
                <a:cs typeface="Times New Roman" pitchFamily="18" charset="0"/>
              </a:rPr>
              <a:t> </a:t>
            </a:r>
            <a:r>
              <a:rPr lang="en-GB" sz="2000" dirty="0" err="1">
                <a:solidFill>
                  <a:schemeClr val="tx1"/>
                </a:solidFill>
                <a:latin typeface="Times New Roman" pitchFamily="18" charset="0"/>
                <a:cs typeface="Times New Roman" pitchFamily="18" charset="0"/>
              </a:rPr>
              <a:t>ilişkin</a:t>
            </a:r>
            <a:r>
              <a:rPr lang="en-GB" sz="2000" dirty="0">
                <a:solidFill>
                  <a:schemeClr val="tx1"/>
                </a:solidFill>
                <a:latin typeface="Times New Roman" pitchFamily="18" charset="0"/>
                <a:cs typeface="Times New Roman" pitchFamily="18" charset="0"/>
              </a:rPr>
              <a:t> </a:t>
            </a:r>
            <a:r>
              <a:rPr lang="en-GB" sz="2000" dirty="0" err="1">
                <a:solidFill>
                  <a:schemeClr val="tx1"/>
                </a:solidFill>
                <a:latin typeface="Times New Roman" pitchFamily="18" charset="0"/>
                <a:cs typeface="Times New Roman" pitchFamily="18" charset="0"/>
              </a:rPr>
              <a:t>faaliyet</a:t>
            </a:r>
            <a:r>
              <a:rPr lang="en-GB" sz="2000" dirty="0">
                <a:solidFill>
                  <a:schemeClr val="tx1"/>
                </a:solidFill>
                <a:latin typeface="Times New Roman" pitchFamily="18" charset="0"/>
                <a:cs typeface="Times New Roman" pitchFamily="18" charset="0"/>
              </a:rPr>
              <a:t> </a:t>
            </a:r>
            <a:r>
              <a:rPr lang="en-GB" sz="2000" dirty="0" err="1">
                <a:solidFill>
                  <a:schemeClr val="tx1"/>
                </a:solidFill>
                <a:latin typeface="Times New Roman" pitchFamily="18" charset="0"/>
                <a:cs typeface="Times New Roman" pitchFamily="18" charset="0"/>
              </a:rPr>
              <a:t>alanı</a:t>
            </a:r>
            <a:r>
              <a:rPr lang="en-GB" sz="2000" dirty="0">
                <a:solidFill>
                  <a:schemeClr val="tx1"/>
                </a:solidFill>
                <a:latin typeface="Times New Roman" pitchFamily="18" charset="0"/>
                <a:cs typeface="Times New Roman" pitchFamily="18" charset="0"/>
              </a:rPr>
              <a:t> </a:t>
            </a:r>
            <a:r>
              <a:rPr lang="en-GB" sz="2000" dirty="0" err="1">
                <a:solidFill>
                  <a:schemeClr val="tx1"/>
                </a:solidFill>
                <a:latin typeface="Times New Roman" pitchFamily="18" charset="0"/>
                <a:cs typeface="Times New Roman" pitchFamily="18" charset="0"/>
              </a:rPr>
              <a:t>değişikliği</a:t>
            </a:r>
            <a:r>
              <a:rPr lang="en-GB" sz="2000" dirty="0">
                <a:solidFill>
                  <a:schemeClr val="tx1"/>
                </a:solidFill>
                <a:latin typeface="Times New Roman" pitchFamily="18" charset="0"/>
                <a:cs typeface="Times New Roman" pitchFamily="18" charset="0"/>
              </a:rPr>
              <a:t> </a:t>
            </a:r>
            <a:r>
              <a:rPr lang="en-GB" sz="2000" dirty="0" err="1">
                <a:solidFill>
                  <a:schemeClr val="tx1"/>
                </a:solidFill>
                <a:latin typeface="Times New Roman" pitchFamily="18" charset="0"/>
                <a:cs typeface="Times New Roman" pitchFamily="18" charset="0"/>
              </a:rPr>
              <a:t>varsa</a:t>
            </a:r>
            <a:r>
              <a:rPr lang="en-GB" sz="2000" dirty="0">
                <a:solidFill>
                  <a:schemeClr val="tx1"/>
                </a:solidFill>
                <a:latin typeface="Times New Roman" pitchFamily="18" charset="0"/>
                <a:cs typeface="Times New Roman" pitchFamily="18" charset="0"/>
              </a:rPr>
              <a:t> </a:t>
            </a:r>
            <a:r>
              <a:rPr lang="en-GB" sz="2000" dirty="0" err="1">
                <a:solidFill>
                  <a:schemeClr val="tx1"/>
                </a:solidFill>
                <a:latin typeface="Times New Roman" pitchFamily="18" charset="0"/>
                <a:cs typeface="Times New Roman" pitchFamily="18" charset="0"/>
              </a:rPr>
              <a:t>bu</a:t>
            </a:r>
            <a:r>
              <a:rPr lang="en-GB" sz="2000" dirty="0">
                <a:solidFill>
                  <a:schemeClr val="tx1"/>
                </a:solidFill>
                <a:latin typeface="Times New Roman" pitchFamily="18" charset="0"/>
                <a:cs typeface="Times New Roman" pitchFamily="18" charset="0"/>
              </a:rPr>
              <a:t> </a:t>
            </a:r>
            <a:r>
              <a:rPr lang="en-GB" sz="2000" dirty="0" err="1">
                <a:solidFill>
                  <a:schemeClr val="tx1"/>
                </a:solidFill>
                <a:latin typeface="Times New Roman" pitchFamily="18" charset="0"/>
                <a:cs typeface="Times New Roman" pitchFamily="18" charset="0"/>
              </a:rPr>
              <a:t>değişikliğin</a:t>
            </a:r>
            <a:r>
              <a:rPr lang="en-GB" sz="2000" dirty="0">
                <a:solidFill>
                  <a:schemeClr val="tx1"/>
                </a:solidFill>
                <a:latin typeface="Times New Roman" pitchFamily="18" charset="0"/>
                <a:cs typeface="Times New Roman" pitchFamily="18" charset="0"/>
              </a:rPr>
              <a:t> </a:t>
            </a:r>
            <a:r>
              <a:rPr lang="en-GB" sz="2000" dirty="0" err="1">
                <a:solidFill>
                  <a:schemeClr val="tx1"/>
                </a:solidFill>
                <a:latin typeface="Times New Roman" pitchFamily="18" charset="0"/>
                <a:cs typeface="Times New Roman" pitchFamily="18" charset="0"/>
              </a:rPr>
              <a:t>programın</a:t>
            </a:r>
            <a:r>
              <a:rPr lang="en-GB" sz="2000" dirty="0">
                <a:solidFill>
                  <a:schemeClr val="tx1"/>
                </a:solidFill>
                <a:latin typeface="Times New Roman" pitchFamily="18" charset="0"/>
                <a:cs typeface="Times New Roman" pitchFamily="18" charset="0"/>
              </a:rPr>
              <a:t> </a:t>
            </a:r>
            <a:r>
              <a:rPr lang="en-GB" sz="2000" dirty="0" err="1">
                <a:solidFill>
                  <a:schemeClr val="tx1"/>
                </a:solidFill>
                <a:latin typeface="Times New Roman" pitchFamily="18" charset="0"/>
                <a:cs typeface="Times New Roman" pitchFamily="18" charset="0"/>
              </a:rPr>
              <a:t>elektronik</a:t>
            </a:r>
            <a:r>
              <a:rPr lang="en-GB" sz="2000" dirty="0">
                <a:solidFill>
                  <a:schemeClr val="tx1"/>
                </a:solidFill>
                <a:latin typeface="Times New Roman" pitchFamily="18" charset="0"/>
                <a:cs typeface="Times New Roman" pitchFamily="18" charset="0"/>
              </a:rPr>
              <a:t> son </a:t>
            </a:r>
            <a:r>
              <a:rPr lang="en-GB" sz="2000" dirty="0" err="1">
                <a:solidFill>
                  <a:schemeClr val="tx1"/>
                </a:solidFill>
                <a:latin typeface="Times New Roman" pitchFamily="18" charset="0"/>
                <a:cs typeface="Times New Roman" pitchFamily="18" charset="0"/>
              </a:rPr>
              <a:t>başvuru</a:t>
            </a:r>
            <a:r>
              <a:rPr lang="en-GB" sz="2000" dirty="0">
                <a:solidFill>
                  <a:schemeClr val="tx1"/>
                </a:solidFill>
                <a:latin typeface="Times New Roman" pitchFamily="18" charset="0"/>
                <a:cs typeface="Times New Roman" pitchFamily="18" charset="0"/>
              </a:rPr>
              <a:t> </a:t>
            </a:r>
            <a:r>
              <a:rPr lang="en-GB" sz="2000" dirty="0" err="1">
                <a:solidFill>
                  <a:schemeClr val="tx1"/>
                </a:solidFill>
                <a:latin typeface="Times New Roman" pitchFamily="18" charset="0"/>
                <a:cs typeface="Times New Roman" pitchFamily="18" charset="0"/>
              </a:rPr>
              <a:t>tarihine</a:t>
            </a:r>
            <a:r>
              <a:rPr lang="en-GB" sz="2000" dirty="0">
                <a:solidFill>
                  <a:schemeClr val="tx1"/>
                </a:solidFill>
                <a:latin typeface="Times New Roman" pitchFamily="18" charset="0"/>
                <a:cs typeface="Times New Roman" pitchFamily="18" charset="0"/>
              </a:rPr>
              <a:t> </a:t>
            </a:r>
            <a:r>
              <a:rPr lang="en-GB" sz="2000" dirty="0" err="1">
                <a:solidFill>
                  <a:schemeClr val="tx1"/>
                </a:solidFill>
                <a:latin typeface="Times New Roman" pitchFamily="18" charset="0"/>
                <a:cs typeface="Times New Roman" pitchFamily="18" charset="0"/>
              </a:rPr>
              <a:t>kadar</a:t>
            </a:r>
            <a:r>
              <a:rPr lang="en-GB" sz="2000" dirty="0">
                <a:solidFill>
                  <a:schemeClr val="tx1"/>
                </a:solidFill>
                <a:latin typeface="Times New Roman" pitchFamily="18" charset="0"/>
                <a:cs typeface="Times New Roman" pitchFamily="18" charset="0"/>
              </a:rPr>
              <a:t> </a:t>
            </a:r>
            <a:r>
              <a:rPr lang="en-GB" sz="2000" dirty="0" err="1">
                <a:solidFill>
                  <a:schemeClr val="tx1"/>
                </a:solidFill>
                <a:latin typeface="Times New Roman" pitchFamily="18" charset="0"/>
                <a:cs typeface="Times New Roman" pitchFamily="18" charset="0"/>
              </a:rPr>
              <a:t>yapıldığını</a:t>
            </a:r>
            <a:r>
              <a:rPr lang="en-GB" sz="2000" dirty="0">
                <a:solidFill>
                  <a:schemeClr val="tx1"/>
                </a:solidFill>
                <a:latin typeface="Times New Roman" pitchFamily="18" charset="0"/>
                <a:cs typeface="Times New Roman" pitchFamily="18" charset="0"/>
              </a:rPr>
              <a:t> </a:t>
            </a:r>
            <a:r>
              <a:rPr lang="en-GB" sz="2000" dirty="0" err="1">
                <a:solidFill>
                  <a:schemeClr val="tx1"/>
                </a:solidFill>
                <a:latin typeface="Times New Roman" pitchFamily="18" charset="0"/>
                <a:cs typeface="Times New Roman" pitchFamily="18" charset="0"/>
              </a:rPr>
              <a:t>gösterir</a:t>
            </a:r>
            <a:r>
              <a:rPr lang="en-GB" sz="2000" dirty="0">
                <a:solidFill>
                  <a:schemeClr val="tx1"/>
                </a:solidFill>
                <a:latin typeface="Times New Roman" pitchFamily="18" charset="0"/>
                <a:cs typeface="Times New Roman" pitchFamily="18" charset="0"/>
              </a:rPr>
              <a:t> </a:t>
            </a:r>
            <a:r>
              <a:rPr lang="en-GB" sz="2000" dirty="0" err="1" smtClean="0">
                <a:solidFill>
                  <a:schemeClr val="tx1"/>
                </a:solidFill>
                <a:latin typeface="Times New Roman" pitchFamily="18" charset="0"/>
                <a:cs typeface="Times New Roman" pitchFamily="18" charset="0"/>
              </a:rPr>
              <a:t>belge</a:t>
            </a:r>
            <a:endParaRPr lang="tr-TR" sz="2000" dirty="0" smtClean="0">
              <a:solidFill>
                <a:schemeClr val="tx1"/>
              </a:solidFill>
              <a:latin typeface="Times New Roman" pitchFamily="18" charset="0"/>
              <a:cs typeface="Times New Roman" pitchFamily="18" charset="0"/>
            </a:endParaRPr>
          </a:p>
          <a:p>
            <a:pPr lvl="0" algn="just"/>
            <a:r>
              <a:rPr lang="tr-TR" sz="2000" dirty="0" smtClean="0">
                <a:solidFill>
                  <a:schemeClr val="tx1"/>
                </a:solidFill>
                <a:latin typeface="Times New Roman" pitchFamily="18" charset="0"/>
                <a:cs typeface="Times New Roman" pitchFamily="18" charset="0"/>
              </a:rPr>
              <a:t>11. Vergi </a:t>
            </a:r>
            <a:r>
              <a:rPr lang="tr-TR" sz="2000" dirty="0">
                <a:solidFill>
                  <a:schemeClr val="tx1"/>
                </a:solidFill>
                <a:latin typeface="Times New Roman" pitchFamily="18" charset="0"/>
                <a:cs typeface="Times New Roman" pitchFamily="18" charset="0"/>
              </a:rPr>
              <a:t>dairesince onaylanmış, </a:t>
            </a:r>
            <a:r>
              <a:rPr lang="tr-TR" sz="2000" b="1" dirty="0">
                <a:solidFill>
                  <a:schemeClr val="tx1"/>
                </a:solidFill>
                <a:latin typeface="Times New Roman" pitchFamily="18" charset="0"/>
                <a:cs typeface="Times New Roman" pitchFamily="18" charset="0"/>
              </a:rPr>
              <a:t>2012, 2013 ve 2014 yıllarına ait </a:t>
            </a:r>
            <a:r>
              <a:rPr lang="tr-TR" sz="2000" dirty="0">
                <a:solidFill>
                  <a:schemeClr val="tx1"/>
                </a:solidFill>
                <a:latin typeface="Times New Roman" pitchFamily="18" charset="0"/>
                <a:cs typeface="Times New Roman" pitchFamily="18" charset="0"/>
              </a:rPr>
              <a:t>(varsa en az 3 (üç) mali yıla ait) kar-zarar tablosu ve bilançosu/işletme hesap </a:t>
            </a:r>
            <a:r>
              <a:rPr lang="tr-TR" sz="2000" dirty="0" smtClean="0">
                <a:solidFill>
                  <a:schemeClr val="tx1"/>
                </a:solidFill>
                <a:latin typeface="Times New Roman" pitchFamily="18" charset="0"/>
                <a:cs typeface="Times New Roman" pitchFamily="18" charset="0"/>
              </a:rPr>
              <a:t>özeti</a:t>
            </a:r>
          </a:p>
          <a:p>
            <a:pPr lvl="0" algn="just"/>
            <a:r>
              <a:rPr lang="tr-TR" sz="2000" dirty="0" smtClean="0">
                <a:solidFill>
                  <a:schemeClr val="tx1"/>
                </a:solidFill>
                <a:latin typeface="Times New Roman" pitchFamily="18" charset="0"/>
                <a:cs typeface="Times New Roman" pitchFamily="18" charset="0"/>
              </a:rPr>
              <a:t>12. Çalışan </a:t>
            </a:r>
            <a:r>
              <a:rPr lang="tr-TR" sz="2000" dirty="0">
                <a:solidFill>
                  <a:schemeClr val="tx1"/>
                </a:solidFill>
                <a:latin typeface="Times New Roman" pitchFamily="18" charset="0"/>
                <a:cs typeface="Times New Roman" pitchFamily="18" charset="0"/>
              </a:rPr>
              <a:t>personel sayısını gösteren Sosyal Güvenlik Kuruluşu’ndan alınmış onaylı, </a:t>
            </a:r>
            <a:r>
              <a:rPr lang="tr-TR" sz="2000" b="1" dirty="0">
                <a:solidFill>
                  <a:schemeClr val="tx1"/>
                </a:solidFill>
                <a:latin typeface="Times New Roman" pitchFamily="18" charset="0"/>
                <a:cs typeface="Times New Roman" pitchFamily="18" charset="0"/>
              </a:rPr>
              <a:t>güncel</a:t>
            </a:r>
            <a:r>
              <a:rPr lang="tr-TR" sz="2000" dirty="0">
                <a:solidFill>
                  <a:schemeClr val="tx1"/>
                </a:solidFill>
                <a:latin typeface="Times New Roman" pitchFamily="18" charset="0"/>
                <a:cs typeface="Times New Roman" pitchFamily="18" charset="0"/>
              </a:rPr>
              <a:t> </a:t>
            </a:r>
            <a:r>
              <a:rPr lang="tr-TR" sz="2000" dirty="0" smtClean="0">
                <a:solidFill>
                  <a:schemeClr val="tx1"/>
                </a:solidFill>
                <a:latin typeface="Times New Roman" pitchFamily="18" charset="0"/>
                <a:cs typeface="Times New Roman" pitchFamily="18" charset="0"/>
              </a:rPr>
              <a:t>belge </a:t>
            </a:r>
            <a:r>
              <a:rPr lang="tr-TR" sz="2000" dirty="0">
                <a:solidFill>
                  <a:schemeClr val="tx1"/>
                </a:solidFill>
                <a:latin typeface="Times New Roman" pitchFamily="18" charset="0"/>
                <a:cs typeface="Times New Roman" pitchFamily="18" charset="0"/>
              </a:rPr>
              <a:t>veya barkotlu internet </a:t>
            </a:r>
            <a:r>
              <a:rPr lang="tr-TR" sz="2000" dirty="0" smtClean="0">
                <a:solidFill>
                  <a:schemeClr val="tx1"/>
                </a:solidFill>
                <a:latin typeface="Times New Roman" pitchFamily="18" charset="0"/>
                <a:cs typeface="Times New Roman" pitchFamily="18" charset="0"/>
              </a:rPr>
              <a:t>çıktısı</a:t>
            </a:r>
          </a:p>
          <a:p>
            <a:pPr lvl="0" algn="just"/>
            <a:r>
              <a:rPr lang="tr-TR" sz="2000" dirty="0" smtClean="0">
                <a:solidFill>
                  <a:schemeClr val="tx1"/>
                </a:solidFill>
                <a:latin typeface="Times New Roman" pitchFamily="18" charset="0"/>
                <a:cs typeface="Times New Roman" pitchFamily="18" charset="0"/>
              </a:rPr>
              <a:t>13. Mal </a:t>
            </a:r>
            <a:r>
              <a:rPr lang="tr-TR" sz="2000" dirty="0">
                <a:solidFill>
                  <a:schemeClr val="tx1"/>
                </a:solidFill>
                <a:latin typeface="Times New Roman" pitchFamily="18" charset="0"/>
                <a:cs typeface="Times New Roman" pitchFamily="18" charset="0"/>
              </a:rPr>
              <a:t>ve hizmet alımlarına ilişkin Teknik </a:t>
            </a:r>
            <a:r>
              <a:rPr lang="tr-TR" sz="2000" dirty="0" smtClean="0">
                <a:solidFill>
                  <a:schemeClr val="tx1"/>
                </a:solidFill>
                <a:latin typeface="Times New Roman" pitchFamily="18" charset="0"/>
                <a:cs typeface="Times New Roman" pitchFamily="18" charset="0"/>
              </a:rPr>
              <a:t>Şartnameler </a:t>
            </a:r>
            <a:r>
              <a:rPr lang="tr-TR" sz="2000" dirty="0">
                <a:solidFill>
                  <a:schemeClr val="tx1"/>
                </a:solidFill>
                <a:latin typeface="Times New Roman" pitchFamily="18" charset="0"/>
                <a:cs typeface="Times New Roman" pitchFamily="18" charset="0"/>
              </a:rPr>
              <a:t>ve proforma </a:t>
            </a:r>
            <a:r>
              <a:rPr lang="tr-TR" sz="2000" dirty="0" smtClean="0">
                <a:solidFill>
                  <a:schemeClr val="tx1"/>
                </a:solidFill>
                <a:latin typeface="Times New Roman" pitchFamily="18" charset="0"/>
                <a:cs typeface="Times New Roman" pitchFamily="18" charset="0"/>
              </a:rPr>
              <a:t>faturalar</a:t>
            </a:r>
          </a:p>
          <a:p>
            <a:pPr lvl="0"/>
            <a:endParaRPr lang="tr-TR" sz="2000" dirty="0">
              <a:solidFill>
                <a:schemeClr val="tx1"/>
              </a:solidFill>
              <a:latin typeface="Times New Roman" pitchFamily="18" charset="0"/>
              <a:cs typeface="Times New Roman" pitchFamily="18" charset="0"/>
            </a:endParaRPr>
          </a:p>
          <a:p>
            <a:pPr marL="457200" indent="-457200">
              <a:buFontTx/>
              <a:buAutoNum type="arabicPeriod" startAt="9"/>
            </a:pPr>
            <a:endParaRPr lang="tr-TR" sz="2000" dirty="0">
              <a:solidFill>
                <a:schemeClr val="tx1"/>
              </a:solidFill>
              <a:latin typeface="Times New Roman" pitchFamily="18" charset="0"/>
              <a:cs typeface="Times New Roman" pitchFamily="18" charset="0"/>
            </a:endParaRPr>
          </a:p>
          <a:p>
            <a:pPr marL="457200" lvl="0" indent="-457200">
              <a:buFontTx/>
              <a:buAutoNum type="arabicPeriod" startAt="9"/>
            </a:pPr>
            <a:endParaRPr lang="tr-TR" sz="2000" dirty="0">
              <a:solidFill>
                <a:schemeClr val="tx1"/>
              </a:solidFill>
              <a:latin typeface="Times New Roman" pitchFamily="18" charset="0"/>
              <a:cs typeface="Times New Roman" pitchFamily="18" charset="0"/>
            </a:endParaRPr>
          </a:p>
        </p:txBody>
      </p:sp>
      <p:sp>
        <p:nvSpPr>
          <p:cNvPr id="6" name="Dikdörtgen 5"/>
          <p:cNvSpPr/>
          <p:nvPr/>
        </p:nvSpPr>
        <p:spPr>
          <a:xfrm>
            <a:off x="427049" y="836712"/>
            <a:ext cx="4793023" cy="432048"/>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smtClean="0">
                <a:solidFill>
                  <a:schemeClr val="tx1"/>
                </a:solidFill>
                <a:latin typeface="Times New Roman" pitchFamily="18" charset="0"/>
                <a:cs typeface="Times New Roman" pitchFamily="18" charset="0"/>
              </a:rPr>
              <a:t>Sunulması Zorunlu Destekleyici Belgeler</a:t>
            </a:r>
            <a:endParaRPr lang="tr-TR" sz="20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5518927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607" y="0"/>
            <a:ext cx="7344817" cy="836713"/>
          </a:xfrm>
        </p:spPr>
        <p:txBody>
          <a:bodyPr>
            <a:normAutofit/>
          </a:bodyPr>
          <a:lstStyle/>
          <a:p>
            <a:pPr algn="ctr"/>
            <a:r>
              <a:rPr lang="tr-TR" sz="2400" b="1" dirty="0">
                <a:solidFill>
                  <a:prstClr val="white"/>
                </a:solidFill>
                <a:latin typeface="Times New Roman"/>
                <a:ea typeface="Times New Roman"/>
              </a:rPr>
              <a:t>2015 Yılı Turizmin Geliştirilmesi Mali Destek </a:t>
            </a:r>
            <a:br>
              <a:rPr lang="tr-TR" sz="2400" b="1" dirty="0">
                <a:solidFill>
                  <a:prstClr val="white"/>
                </a:solidFill>
                <a:latin typeface="Times New Roman"/>
                <a:ea typeface="Times New Roman"/>
              </a:rPr>
            </a:br>
            <a:r>
              <a:rPr lang="tr-TR" sz="2400" b="1" dirty="0">
                <a:solidFill>
                  <a:prstClr val="white"/>
                </a:solidFill>
                <a:latin typeface="Times New Roman"/>
                <a:ea typeface="Times New Roman"/>
              </a:rPr>
              <a:t>Programı  (TZKOBİ)</a:t>
            </a:r>
            <a:endParaRPr lang="tr-TR" sz="2400" dirty="0"/>
          </a:p>
        </p:txBody>
      </p:sp>
      <p:sp>
        <p:nvSpPr>
          <p:cNvPr id="5" name="Dikdörtgen 4"/>
          <p:cNvSpPr/>
          <p:nvPr/>
        </p:nvSpPr>
        <p:spPr>
          <a:xfrm>
            <a:off x="395536" y="1628800"/>
            <a:ext cx="8496944" cy="4680520"/>
          </a:xfrm>
          <a:prstGeom prst="rect">
            <a:avLst/>
          </a:prstGeom>
          <a:solidFill>
            <a:schemeClr val="accent1">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tr-TR" sz="2000" dirty="0" smtClean="0">
                <a:solidFill>
                  <a:schemeClr val="tx1"/>
                </a:solidFill>
                <a:latin typeface="Times New Roman" pitchFamily="18" charset="0"/>
                <a:cs typeface="Times New Roman" pitchFamily="18" charset="0"/>
              </a:rPr>
              <a:t>14</a:t>
            </a:r>
            <a:r>
              <a:rPr lang="tr-TR" sz="2000" dirty="0">
                <a:solidFill>
                  <a:schemeClr val="tx1"/>
                </a:solidFill>
                <a:latin typeface="Times New Roman" pitchFamily="18" charset="0"/>
                <a:cs typeface="Times New Roman" pitchFamily="18" charset="0"/>
              </a:rPr>
              <a:t>. Fizibilite çalışmaları, yapım, onarım, restorasyon vb. işleri içeren başvurularda; </a:t>
            </a:r>
          </a:p>
          <a:p>
            <a:pPr marL="342900" lvl="0" indent="-342900">
              <a:buFont typeface="Arial" pitchFamily="34" charset="0"/>
              <a:buChar char="•"/>
            </a:pPr>
            <a:r>
              <a:rPr lang="tr-TR" sz="2000" dirty="0">
                <a:solidFill>
                  <a:schemeClr val="tx1"/>
                </a:solidFill>
                <a:latin typeface="Times New Roman" pitchFamily="18" charset="0"/>
                <a:cs typeface="Times New Roman" pitchFamily="18" charset="0"/>
              </a:rPr>
              <a:t>Teknik tasarımlar, teknik şartnameler, planlar</a:t>
            </a:r>
          </a:p>
          <a:p>
            <a:pPr marL="342900" lvl="0" indent="-342900">
              <a:buFont typeface="Arial" pitchFamily="34" charset="0"/>
              <a:buChar char="•"/>
            </a:pPr>
            <a:r>
              <a:rPr lang="tr-TR" sz="2000" dirty="0">
                <a:solidFill>
                  <a:schemeClr val="tx1"/>
                </a:solidFill>
                <a:latin typeface="Times New Roman" pitchFamily="18" charset="0"/>
                <a:cs typeface="Times New Roman" pitchFamily="18" charset="0"/>
              </a:rPr>
              <a:t>Birim pozlarına göre hazırlanmış keşif özetleri (malzeme/metraj ve keşif listesi) ve maliyet tahminleri </a:t>
            </a:r>
          </a:p>
          <a:p>
            <a:pPr marL="342900" lvl="0" indent="-342900">
              <a:buFont typeface="Arial" pitchFamily="34" charset="0"/>
              <a:buChar char="•"/>
            </a:pPr>
            <a:r>
              <a:rPr lang="tr-TR" sz="2000" dirty="0">
                <a:solidFill>
                  <a:schemeClr val="tx1"/>
                </a:solidFill>
                <a:latin typeface="Times New Roman" pitchFamily="18" charset="0"/>
                <a:cs typeface="Times New Roman" pitchFamily="18" charset="0"/>
              </a:rPr>
              <a:t>Fizibilite çalışmaları ile ilgili diğer bilgi ve belgeler, </a:t>
            </a:r>
          </a:p>
          <a:p>
            <a:pPr lvl="0"/>
            <a:r>
              <a:rPr lang="tr-TR" sz="2000" dirty="0" smtClean="0">
                <a:solidFill>
                  <a:schemeClr val="tx1"/>
                </a:solidFill>
                <a:latin typeface="Times New Roman" pitchFamily="18" charset="0"/>
                <a:cs typeface="Times New Roman" pitchFamily="18" charset="0"/>
              </a:rPr>
              <a:t>15. </a:t>
            </a:r>
            <a:r>
              <a:rPr lang="en-GB" sz="2000" dirty="0" err="1">
                <a:solidFill>
                  <a:schemeClr val="tx1"/>
                </a:solidFill>
                <a:latin typeface="Times New Roman" pitchFamily="18" charset="0"/>
                <a:cs typeface="Times New Roman" pitchFamily="18" charset="0"/>
              </a:rPr>
              <a:t>Projenin</a:t>
            </a:r>
            <a:r>
              <a:rPr lang="en-GB" sz="2000" dirty="0">
                <a:solidFill>
                  <a:schemeClr val="tx1"/>
                </a:solidFill>
                <a:latin typeface="Times New Roman" pitchFamily="18" charset="0"/>
                <a:cs typeface="Times New Roman" pitchFamily="18" charset="0"/>
              </a:rPr>
              <a:t> </a:t>
            </a:r>
            <a:r>
              <a:rPr lang="en-GB" sz="2000" dirty="0" err="1">
                <a:solidFill>
                  <a:schemeClr val="tx1"/>
                </a:solidFill>
                <a:latin typeface="Times New Roman" pitchFamily="18" charset="0"/>
                <a:cs typeface="Times New Roman" pitchFamily="18" charset="0"/>
              </a:rPr>
              <a:t>uygulama</a:t>
            </a:r>
            <a:r>
              <a:rPr lang="en-GB" sz="2000" dirty="0">
                <a:solidFill>
                  <a:schemeClr val="tx1"/>
                </a:solidFill>
                <a:latin typeface="Times New Roman" pitchFamily="18" charset="0"/>
                <a:cs typeface="Times New Roman" pitchFamily="18" charset="0"/>
              </a:rPr>
              <a:t> </a:t>
            </a:r>
            <a:r>
              <a:rPr lang="en-GB" sz="2000" dirty="0" err="1">
                <a:solidFill>
                  <a:schemeClr val="tx1"/>
                </a:solidFill>
                <a:latin typeface="Times New Roman" pitchFamily="18" charset="0"/>
                <a:cs typeface="Times New Roman" pitchFamily="18" charset="0"/>
              </a:rPr>
              <a:t>alanına</a:t>
            </a:r>
            <a:r>
              <a:rPr lang="en-GB" sz="2000" dirty="0">
                <a:solidFill>
                  <a:schemeClr val="tx1"/>
                </a:solidFill>
                <a:latin typeface="Times New Roman" pitchFamily="18" charset="0"/>
                <a:cs typeface="Times New Roman" pitchFamily="18" charset="0"/>
              </a:rPr>
              <a:t> </a:t>
            </a:r>
            <a:r>
              <a:rPr lang="en-GB" sz="2000" dirty="0" err="1">
                <a:solidFill>
                  <a:schemeClr val="tx1"/>
                </a:solidFill>
                <a:latin typeface="Times New Roman" pitchFamily="18" charset="0"/>
                <a:cs typeface="Times New Roman" pitchFamily="18" charset="0"/>
              </a:rPr>
              <a:t>ilişkin</a:t>
            </a:r>
            <a:r>
              <a:rPr lang="en-GB" sz="2000" dirty="0">
                <a:solidFill>
                  <a:schemeClr val="tx1"/>
                </a:solidFill>
                <a:latin typeface="Times New Roman" pitchFamily="18" charset="0"/>
                <a:cs typeface="Times New Roman" pitchFamily="18" charset="0"/>
              </a:rPr>
              <a:t> </a:t>
            </a:r>
            <a:r>
              <a:rPr lang="en-GB" sz="2000" dirty="0" err="1" smtClean="0">
                <a:solidFill>
                  <a:schemeClr val="tx1"/>
                </a:solidFill>
                <a:latin typeface="Times New Roman" pitchFamily="18" charset="0"/>
                <a:cs typeface="Times New Roman" pitchFamily="18" charset="0"/>
              </a:rPr>
              <a:t>belgeler</a:t>
            </a:r>
            <a:endParaRPr lang="tr-TR" sz="2000" dirty="0" smtClean="0">
              <a:solidFill>
                <a:schemeClr val="tx1"/>
              </a:solidFill>
              <a:latin typeface="Times New Roman" pitchFamily="18" charset="0"/>
              <a:cs typeface="Times New Roman" pitchFamily="18" charset="0"/>
            </a:endParaRPr>
          </a:p>
          <a:p>
            <a:pPr lvl="0"/>
            <a:r>
              <a:rPr lang="tr-TR" sz="2000" dirty="0" smtClean="0">
                <a:solidFill>
                  <a:schemeClr val="tx1"/>
                </a:solidFill>
                <a:latin typeface="Times New Roman" pitchFamily="18" charset="0"/>
                <a:cs typeface="Times New Roman" pitchFamily="18" charset="0"/>
              </a:rPr>
              <a:t>16. </a:t>
            </a:r>
            <a:r>
              <a:rPr lang="en-GB" sz="2000" dirty="0" err="1">
                <a:solidFill>
                  <a:schemeClr val="tx1"/>
                </a:solidFill>
                <a:latin typeface="Times New Roman" pitchFamily="18" charset="0"/>
                <a:cs typeface="Times New Roman" pitchFamily="18" charset="0"/>
              </a:rPr>
              <a:t>Arsa</a:t>
            </a:r>
            <a:r>
              <a:rPr lang="en-GB" sz="2000" dirty="0">
                <a:solidFill>
                  <a:schemeClr val="tx1"/>
                </a:solidFill>
                <a:latin typeface="Times New Roman" pitchFamily="18" charset="0"/>
                <a:cs typeface="Times New Roman" pitchFamily="18" charset="0"/>
              </a:rPr>
              <a:t>/</a:t>
            </a:r>
            <a:r>
              <a:rPr lang="en-GB" sz="2000" dirty="0" err="1">
                <a:solidFill>
                  <a:schemeClr val="tx1"/>
                </a:solidFill>
                <a:latin typeface="Times New Roman" pitchFamily="18" charset="0"/>
                <a:cs typeface="Times New Roman" pitchFamily="18" charset="0"/>
              </a:rPr>
              <a:t>arazi</a:t>
            </a:r>
            <a:r>
              <a:rPr lang="en-GB" sz="2000" dirty="0">
                <a:solidFill>
                  <a:schemeClr val="tx1"/>
                </a:solidFill>
                <a:latin typeface="Times New Roman" pitchFamily="18" charset="0"/>
                <a:cs typeface="Times New Roman" pitchFamily="18" charset="0"/>
              </a:rPr>
              <a:t>/</a:t>
            </a:r>
            <a:r>
              <a:rPr lang="en-GB" sz="2000" dirty="0" err="1">
                <a:solidFill>
                  <a:schemeClr val="tx1"/>
                </a:solidFill>
                <a:latin typeface="Times New Roman" pitchFamily="18" charset="0"/>
                <a:cs typeface="Times New Roman" pitchFamily="18" charset="0"/>
              </a:rPr>
              <a:t>binaların</a:t>
            </a:r>
            <a:r>
              <a:rPr lang="en-GB" sz="2000" dirty="0">
                <a:solidFill>
                  <a:schemeClr val="tx1"/>
                </a:solidFill>
                <a:latin typeface="Times New Roman" pitchFamily="18" charset="0"/>
                <a:cs typeface="Times New Roman" pitchFamily="18" charset="0"/>
              </a:rPr>
              <a:t> </a:t>
            </a:r>
            <a:r>
              <a:rPr lang="en-GB" sz="2000" dirty="0" err="1">
                <a:solidFill>
                  <a:schemeClr val="tx1"/>
                </a:solidFill>
                <a:latin typeface="Times New Roman" pitchFamily="18" charset="0"/>
                <a:cs typeface="Times New Roman" pitchFamily="18" charset="0"/>
              </a:rPr>
              <a:t>mülkiyet</a:t>
            </a:r>
            <a:r>
              <a:rPr lang="en-GB" sz="2000" dirty="0">
                <a:solidFill>
                  <a:schemeClr val="tx1"/>
                </a:solidFill>
                <a:latin typeface="Times New Roman" pitchFamily="18" charset="0"/>
                <a:cs typeface="Times New Roman" pitchFamily="18" charset="0"/>
              </a:rPr>
              <a:t> </a:t>
            </a:r>
            <a:r>
              <a:rPr lang="en-GB" sz="2000" dirty="0" err="1">
                <a:solidFill>
                  <a:schemeClr val="tx1"/>
                </a:solidFill>
                <a:latin typeface="Times New Roman" pitchFamily="18" charset="0"/>
                <a:cs typeface="Times New Roman" pitchFamily="18" charset="0"/>
              </a:rPr>
              <a:t>durumunu</a:t>
            </a:r>
            <a:r>
              <a:rPr lang="en-GB" sz="2000" dirty="0">
                <a:solidFill>
                  <a:schemeClr val="tx1"/>
                </a:solidFill>
                <a:latin typeface="Times New Roman" pitchFamily="18" charset="0"/>
                <a:cs typeface="Times New Roman" pitchFamily="18" charset="0"/>
              </a:rPr>
              <a:t> </a:t>
            </a:r>
            <a:r>
              <a:rPr lang="en-GB" sz="2000" dirty="0" err="1">
                <a:solidFill>
                  <a:schemeClr val="tx1"/>
                </a:solidFill>
                <a:latin typeface="Times New Roman" pitchFamily="18" charset="0"/>
                <a:cs typeface="Times New Roman" pitchFamily="18" charset="0"/>
              </a:rPr>
              <a:t>gösteren</a:t>
            </a:r>
            <a:r>
              <a:rPr lang="en-GB" sz="2000" dirty="0">
                <a:solidFill>
                  <a:schemeClr val="tx1"/>
                </a:solidFill>
                <a:latin typeface="Times New Roman" pitchFamily="18" charset="0"/>
                <a:cs typeface="Times New Roman" pitchFamily="18" charset="0"/>
              </a:rPr>
              <a:t> </a:t>
            </a:r>
            <a:r>
              <a:rPr lang="en-GB" sz="2000" dirty="0" err="1">
                <a:solidFill>
                  <a:schemeClr val="tx1"/>
                </a:solidFill>
                <a:latin typeface="Times New Roman" pitchFamily="18" charset="0"/>
                <a:cs typeface="Times New Roman" pitchFamily="18" charset="0"/>
              </a:rPr>
              <a:t>ve</a:t>
            </a:r>
            <a:r>
              <a:rPr lang="en-GB" sz="2000" dirty="0">
                <a:solidFill>
                  <a:schemeClr val="tx1"/>
                </a:solidFill>
                <a:latin typeface="Times New Roman" pitchFamily="18" charset="0"/>
                <a:cs typeface="Times New Roman" pitchFamily="18" charset="0"/>
              </a:rPr>
              <a:t> </a:t>
            </a:r>
            <a:r>
              <a:rPr lang="en-GB" sz="2000" dirty="0" err="1">
                <a:solidFill>
                  <a:schemeClr val="tx1"/>
                </a:solidFill>
                <a:latin typeface="Times New Roman" pitchFamily="18" charset="0"/>
                <a:cs typeface="Times New Roman" pitchFamily="18" charset="0"/>
              </a:rPr>
              <a:t>mevcutsa</a:t>
            </a:r>
            <a:r>
              <a:rPr lang="en-GB" sz="2000" dirty="0">
                <a:solidFill>
                  <a:schemeClr val="tx1"/>
                </a:solidFill>
                <a:latin typeface="Times New Roman" pitchFamily="18" charset="0"/>
                <a:cs typeface="Times New Roman" pitchFamily="18" charset="0"/>
              </a:rPr>
              <a:t> </a:t>
            </a:r>
            <a:r>
              <a:rPr lang="en-GB" sz="2000" dirty="0" err="1">
                <a:solidFill>
                  <a:schemeClr val="tx1"/>
                </a:solidFill>
                <a:latin typeface="Times New Roman" pitchFamily="18" charset="0"/>
                <a:cs typeface="Times New Roman" pitchFamily="18" charset="0"/>
              </a:rPr>
              <a:t>taşınmaz</a:t>
            </a:r>
            <a:r>
              <a:rPr lang="en-GB" sz="2000" dirty="0">
                <a:solidFill>
                  <a:schemeClr val="tx1"/>
                </a:solidFill>
                <a:latin typeface="Times New Roman" pitchFamily="18" charset="0"/>
                <a:cs typeface="Times New Roman" pitchFamily="18" charset="0"/>
              </a:rPr>
              <a:t> </a:t>
            </a:r>
            <a:r>
              <a:rPr lang="en-GB" sz="2000" dirty="0" err="1">
                <a:solidFill>
                  <a:schemeClr val="tx1"/>
                </a:solidFill>
                <a:latin typeface="Times New Roman" pitchFamily="18" charset="0"/>
                <a:cs typeface="Times New Roman" pitchFamily="18" charset="0"/>
              </a:rPr>
              <a:t>üzerinde</a:t>
            </a:r>
            <a:r>
              <a:rPr lang="en-GB" sz="2000" dirty="0">
                <a:solidFill>
                  <a:schemeClr val="tx1"/>
                </a:solidFill>
                <a:latin typeface="Times New Roman" pitchFamily="18" charset="0"/>
                <a:cs typeface="Times New Roman" pitchFamily="18" charset="0"/>
              </a:rPr>
              <a:t> </a:t>
            </a:r>
            <a:r>
              <a:rPr lang="en-GB" sz="2000" dirty="0" err="1">
                <a:solidFill>
                  <a:schemeClr val="tx1"/>
                </a:solidFill>
                <a:latin typeface="Times New Roman" pitchFamily="18" charset="0"/>
                <a:cs typeface="Times New Roman" pitchFamily="18" charset="0"/>
              </a:rPr>
              <a:t>kurulu</a:t>
            </a:r>
            <a:r>
              <a:rPr lang="en-GB" sz="2000" dirty="0">
                <a:solidFill>
                  <a:schemeClr val="tx1"/>
                </a:solidFill>
                <a:latin typeface="Times New Roman" pitchFamily="18" charset="0"/>
                <a:cs typeface="Times New Roman" pitchFamily="18" charset="0"/>
              </a:rPr>
              <a:t> </a:t>
            </a:r>
            <a:r>
              <a:rPr lang="en-GB" sz="2000" dirty="0" err="1">
                <a:solidFill>
                  <a:schemeClr val="tx1"/>
                </a:solidFill>
                <a:latin typeface="Times New Roman" pitchFamily="18" charset="0"/>
                <a:cs typeface="Times New Roman" pitchFamily="18" charset="0"/>
              </a:rPr>
              <a:t>tüm</a:t>
            </a:r>
            <a:r>
              <a:rPr lang="en-GB" sz="2000" dirty="0">
                <a:solidFill>
                  <a:schemeClr val="tx1"/>
                </a:solidFill>
                <a:latin typeface="Times New Roman" pitchFamily="18" charset="0"/>
                <a:cs typeface="Times New Roman" pitchFamily="18" charset="0"/>
              </a:rPr>
              <a:t> </a:t>
            </a:r>
            <a:r>
              <a:rPr lang="en-GB" sz="2000" dirty="0" err="1">
                <a:solidFill>
                  <a:schemeClr val="tx1"/>
                </a:solidFill>
                <a:latin typeface="Times New Roman" pitchFamily="18" charset="0"/>
                <a:cs typeface="Times New Roman" pitchFamily="18" charset="0"/>
              </a:rPr>
              <a:t>hakları</a:t>
            </a:r>
            <a:r>
              <a:rPr lang="en-GB" sz="2000" dirty="0">
                <a:solidFill>
                  <a:schemeClr val="tx1"/>
                </a:solidFill>
                <a:latin typeface="Times New Roman" pitchFamily="18" charset="0"/>
                <a:cs typeface="Times New Roman" pitchFamily="18" charset="0"/>
              </a:rPr>
              <a:t> da </a:t>
            </a:r>
            <a:r>
              <a:rPr lang="en-GB" sz="2000" dirty="0" err="1">
                <a:solidFill>
                  <a:schemeClr val="tx1"/>
                </a:solidFill>
                <a:latin typeface="Times New Roman" pitchFamily="18" charset="0"/>
                <a:cs typeface="Times New Roman" pitchFamily="18" charset="0"/>
              </a:rPr>
              <a:t>içeren</a:t>
            </a:r>
            <a:r>
              <a:rPr lang="en-GB" sz="2000" dirty="0">
                <a:solidFill>
                  <a:schemeClr val="tx1"/>
                </a:solidFill>
                <a:latin typeface="Times New Roman" pitchFamily="18" charset="0"/>
                <a:cs typeface="Times New Roman" pitchFamily="18" charset="0"/>
              </a:rPr>
              <a:t> </a:t>
            </a:r>
            <a:r>
              <a:rPr lang="en-GB" sz="2000" dirty="0" err="1">
                <a:solidFill>
                  <a:schemeClr val="tx1"/>
                </a:solidFill>
                <a:latin typeface="Times New Roman" pitchFamily="18" charset="0"/>
                <a:cs typeface="Times New Roman" pitchFamily="18" charset="0"/>
              </a:rPr>
              <a:t>belge</a:t>
            </a:r>
            <a:r>
              <a:rPr lang="en-GB" sz="2000" dirty="0">
                <a:solidFill>
                  <a:schemeClr val="tx1"/>
                </a:solidFill>
                <a:latin typeface="Times New Roman" pitchFamily="18" charset="0"/>
                <a:cs typeface="Times New Roman" pitchFamily="18" charset="0"/>
              </a:rPr>
              <a:t> (</a:t>
            </a:r>
            <a:r>
              <a:rPr lang="en-GB" sz="2000" dirty="0" err="1">
                <a:solidFill>
                  <a:schemeClr val="tx1"/>
                </a:solidFill>
                <a:latin typeface="Times New Roman" pitchFamily="18" charset="0"/>
                <a:cs typeface="Times New Roman" pitchFamily="18" charset="0"/>
              </a:rPr>
              <a:t>tapu</a:t>
            </a:r>
            <a:r>
              <a:rPr lang="en-GB" sz="2000" dirty="0">
                <a:solidFill>
                  <a:schemeClr val="tx1"/>
                </a:solidFill>
                <a:latin typeface="Times New Roman" pitchFamily="18" charset="0"/>
                <a:cs typeface="Times New Roman" pitchFamily="18" charset="0"/>
              </a:rPr>
              <a:t> vb.) </a:t>
            </a:r>
            <a:r>
              <a:rPr lang="en-GB" sz="2000" dirty="0" err="1">
                <a:solidFill>
                  <a:schemeClr val="tx1"/>
                </a:solidFill>
                <a:latin typeface="Times New Roman" pitchFamily="18" charset="0"/>
                <a:cs typeface="Times New Roman" pitchFamily="18" charset="0"/>
              </a:rPr>
              <a:t>veya</a:t>
            </a:r>
            <a:r>
              <a:rPr lang="en-GB" sz="2000" dirty="0">
                <a:solidFill>
                  <a:schemeClr val="tx1"/>
                </a:solidFill>
                <a:latin typeface="Times New Roman" pitchFamily="18" charset="0"/>
                <a:cs typeface="Times New Roman" pitchFamily="18" charset="0"/>
              </a:rPr>
              <a:t> </a:t>
            </a:r>
            <a:r>
              <a:rPr lang="en-GB" sz="2000" dirty="0" err="1">
                <a:solidFill>
                  <a:schemeClr val="tx1"/>
                </a:solidFill>
                <a:latin typeface="Times New Roman" pitchFamily="18" charset="0"/>
                <a:cs typeface="Times New Roman" pitchFamily="18" charset="0"/>
              </a:rPr>
              <a:t>yer</a:t>
            </a:r>
            <a:r>
              <a:rPr lang="en-GB" sz="2000" dirty="0">
                <a:solidFill>
                  <a:schemeClr val="tx1"/>
                </a:solidFill>
                <a:latin typeface="Times New Roman" pitchFamily="18" charset="0"/>
                <a:cs typeface="Times New Roman" pitchFamily="18" charset="0"/>
              </a:rPr>
              <a:t> </a:t>
            </a:r>
            <a:r>
              <a:rPr lang="en-GB" sz="2000" dirty="0" err="1">
                <a:solidFill>
                  <a:schemeClr val="tx1"/>
                </a:solidFill>
                <a:latin typeface="Times New Roman" pitchFamily="18" charset="0"/>
                <a:cs typeface="Times New Roman" pitchFamily="18" charset="0"/>
              </a:rPr>
              <a:t>tahsis</a:t>
            </a:r>
            <a:r>
              <a:rPr lang="en-GB" sz="2000" dirty="0">
                <a:solidFill>
                  <a:schemeClr val="tx1"/>
                </a:solidFill>
                <a:latin typeface="Times New Roman" pitchFamily="18" charset="0"/>
                <a:cs typeface="Times New Roman" pitchFamily="18" charset="0"/>
              </a:rPr>
              <a:t> </a:t>
            </a:r>
            <a:r>
              <a:rPr lang="en-GB" sz="2000" dirty="0" err="1" smtClean="0">
                <a:solidFill>
                  <a:schemeClr val="tx1"/>
                </a:solidFill>
                <a:latin typeface="Times New Roman" pitchFamily="18" charset="0"/>
                <a:cs typeface="Times New Roman" pitchFamily="18" charset="0"/>
              </a:rPr>
              <a:t>belgesi</a:t>
            </a:r>
            <a:endParaRPr lang="tr-TR" sz="2000" dirty="0" smtClean="0">
              <a:solidFill>
                <a:schemeClr val="tx1"/>
              </a:solidFill>
              <a:latin typeface="Times New Roman" pitchFamily="18" charset="0"/>
              <a:cs typeface="Times New Roman" pitchFamily="18" charset="0"/>
            </a:endParaRPr>
          </a:p>
          <a:p>
            <a:pPr lvl="0"/>
            <a:r>
              <a:rPr lang="tr-TR" sz="2000" dirty="0" smtClean="0">
                <a:solidFill>
                  <a:schemeClr val="tx1"/>
                </a:solidFill>
                <a:latin typeface="Times New Roman" pitchFamily="18" charset="0"/>
                <a:cs typeface="Times New Roman" pitchFamily="18" charset="0"/>
              </a:rPr>
              <a:t>17. </a:t>
            </a:r>
            <a:r>
              <a:rPr lang="en-GB" sz="2000" dirty="0" err="1">
                <a:solidFill>
                  <a:schemeClr val="tx1"/>
                </a:solidFill>
                <a:latin typeface="Times New Roman" pitchFamily="18" charset="0"/>
                <a:cs typeface="Times New Roman" pitchFamily="18" charset="0"/>
              </a:rPr>
              <a:t>Arazinin</a:t>
            </a:r>
            <a:r>
              <a:rPr lang="en-GB" sz="2000" dirty="0">
                <a:solidFill>
                  <a:schemeClr val="tx1"/>
                </a:solidFill>
                <a:latin typeface="Times New Roman" pitchFamily="18" charset="0"/>
                <a:cs typeface="Times New Roman" pitchFamily="18" charset="0"/>
              </a:rPr>
              <a:t> </a:t>
            </a:r>
            <a:r>
              <a:rPr lang="en-GB" sz="2000" dirty="0" err="1">
                <a:solidFill>
                  <a:schemeClr val="tx1"/>
                </a:solidFill>
                <a:latin typeface="Times New Roman" pitchFamily="18" charset="0"/>
                <a:cs typeface="Times New Roman" pitchFamily="18" charset="0"/>
              </a:rPr>
              <a:t>imar</a:t>
            </a:r>
            <a:r>
              <a:rPr lang="en-GB" sz="2000" dirty="0">
                <a:solidFill>
                  <a:schemeClr val="tx1"/>
                </a:solidFill>
                <a:latin typeface="Times New Roman" pitchFamily="18" charset="0"/>
                <a:cs typeface="Times New Roman" pitchFamily="18" charset="0"/>
              </a:rPr>
              <a:t> </a:t>
            </a:r>
            <a:r>
              <a:rPr lang="en-GB" sz="2000" dirty="0" err="1">
                <a:solidFill>
                  <a:schemeClr val="tx1"/>
                </a:solidFill>
                <a:latin typeface="Times New Roman" pitchFamily="18" charset="0"/>
                <a:cs typeface="Times New Roman" pitchFamily="18" charset="0"/>
              </a:rPr>
              <a:t>durumu</a:t>
            </a:r>
            <a:r>
              <a:rPr lang="en-GB" sz="2000" dirty="0">
                <a:solidFill>
                  <a:schemeClr val="tx1"/>
                </a:solidFill>
                <a:latin typeface="Times New Roman" pitchFamily="18" charset="0"/>
                <a:cs typeface="Times New Roman" pitchFamily="18" charset="0"/>
              </a:rPr>
              <a:t> </a:t>
            </a:r>
            <a:r>
              <a:rPr lang="en-GB" sz="2000" dirty="0" err="1">
                <a:solidFill>
                  <a:schemeClr val="tx1"/>
                </a:solidFill>
                <a:latin typeface="Times New Roman" pitchFamily="18" charset="0"/>
                <a:cs typeface="Times New Roman" pitchFamily="18" charset="0"/>
              </a:rPr>
              <a:t>ile</a:t>
            </a:r>
            <a:r>
              <a:rPr lang="en-GB" sz="2000" dirty="0">
                <a:solidFill>
                  <a:schemeClr val="tx1"/>
                </a:solidFill>
                <a:latin typeface="Times New Roman" pitchFamily="18" charset="0"/>
                <a:cs typeface="Times New Roman" pitchFamily="18" charset="0"/>
              </a:rPr>
              <a:t> </a:t>
            </a:r>
            <a:r>
              <a:rPr lang="en-GB" sz="2000" dirty="0" err="1">
                <a:solidFill>
                  <a:schemeClr val="tx1"/>
                </a:solidFill>
                <a:latin typeface="Times New Roman" pitchFamily="18" charset="0"/>
                <a:cs typeface="Times New Roman" pitchFamily="18" charset="0"/>
              </a:rPr>
              <a:t>ilgili</a:t>
            </a:r>
            <a:r>
              <a:rPr lang="en-GB" sz="2000" dirty="0">
                <a:solidFill>
                  <a:schemeClr val="tx1"/>
                </a:solidFill>
                <a:latin typeface="Times New Roman" pitchFamily="18" charset="0"/>
                <a:cs typeface="Times New Roman" pitchFamily="18" charset="0"/>
              </a:rPr>
              <a:t> </a:t>
            </a:r>
            <a:r>
              <a:rPr lang="en-GB" sz="2000" dirty="0" err="1">
                <a:solidFill>
                  <a:schemeClr val="tx1"/>
                </a:solidFill>
                <a:latin typeface="Times New Roman" pitchFamily="18" charset="0"/>
                <a:cs typeface="Times New Roman" pitchFamily="18" charset="0"/>
              </a:rPr>
              <a:t>belge</a:t>
            </a:r>
            <a:r>
              <a:rPr lang="en-GB" sz="2000" dirty="0" smtClean="0">
                <a:solidFill>
                  <a:schemeClr val="tx1"/>
                </a:solidFill>
                <a:latin typeface="Times New Roman" pitchFamily="18" charset="0"/>
                <a:cs typeface="Times New Roman" pitchFamily="18" charset="0"/>
              </a:rPr>
              <a:t> </a:t>
            </a:r>
            <a:endParaRPr lang="tr-TR" sz="2000" dirty="0">
              <a:solidFill>
                <a:schemeClr val="tx1"/>
              </a:solidFill>
              <a:latin typeface="Times New Roman" pitchFamily="18" charset="0"/>
              <a:cs typeface="Times New Roman" pitchFamily="18" charset="0"/>
            </a:endParaRPr>
          </a:p>
        </p:txBody>
      </p:sp>
      <p:sp>
        <p:nvSpPr>
          <p:cNvPr id="6" name="Dikdörtgen 5"/>
          <p:cNvSpPr/>
          <p:nvPr/>
        </p:nvSpPr>
        <p:spPr>
          <a:xfrm>
            <a:off x="427049" y="836712"/>
            <a:ext cx="4793023" cy="432048"/>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smtClean="0">
                <a:solidFill>
                  <a:schemeClr val="tx1"/>
                </a:solidFill>
                <a:latin typeface="Times New Roman" pitchFamily="18" charset="0"/>
                <a:cs typeface="Times New Roman" pitchFamily="18" charset="0"/>
              </a:rPr>
              <a:t>Sunulması Zorunlu Destekleyici Belgeler</a:t>
            </a:r>
            <a:endParaRPr lang="tr-TR" sz="20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5019952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sz="half" idx="2"/>
            <p:extLst>
              <p:ext uri="{D42A27DB-BD31-4B8C-83A1-F6EECF244321}">
                <p14:modId xmlns:p14="http://schemas.microsoft.com/office/powerpoint/2010/main" val="4056962414"/>
              </p:ext>
            </p:extLst>
          </p:nvPr>
        </p:nvGraphicFramePr>
        <p:xfrm>
          <a:off x="341900" y="1556792"/>
          <a:ext cx="8568952" cy="3096345"/>
        </p:xfrm>
        <a:graphic>
          <a:graphicData uri="http://schemas.openxmlformats.org/drawingml/2006/table">
            <a:tbl>
              <a:tblPr firstRow="1" firstCol="1" bandRow="1"/>
              <a:tblGrid>
                <a:gridCol w="3816424"/>
                <a:gridCol w="2213876"/>
                <a:gridCol w="2538652"/>
              </a:tblGrid>
              <a:tr h="442335">
                <a:tc>
                  <a:txBody>
                    <a:bodyPr/>
                    <a:lstStyle/>
                    <a:p>
                      <a:pPr>
                        <a:lnSpc>
                          <a:spcPct val="115000"/>
                        </a:lnSpc>
                        <a:spcAft>
                          <a:spcPts val="0"/>
                        </a:spcAft>
                      </a:pPr>
                      <a:r>
                        <a:rPr lang="tr-TR" sz="2200" b="1" dirty="0">
                          <a:solidFill>
                            <a:srgbClr val="000000"/>
                          </a:solidFill>
                          <a:effectLst/>
                          <a:latin typeface="Times New Roman"/>
                          <a:ea typeface="Times New Roman"/>
                          <a:cs typeface="Times New Roman"/>
                        </a:rPr>
                        <a:t>Programın Toplam Bütçesi</a:t>
                      </a:r>
                      <a:endParaRPr lang="tr-TR" sz="2200" dirty="0">
                        <a:effectLst/>
                        <a:latin typeface="Calibri"/>
                        <a:ea typeface="Calibri"/>
                        <a:cs typeface="Times New Roman"/>
                      </a:endParaRPr>
                    </a:p>
                  </a:txBody>
                  <a:tcPr marL="18689" marR="18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gridSpan="2">
                  <a:txBody>
                    <a:bodyPr/>
                    <a:lstStyle/>
                    <a:p>
                      <a:pPr algn="ctr">
                        <a:lnSpc>
                          <a:spcPct val="115000"/>
                        </a:lnSpc>
                        <a:spcAft>
                          <a:spcPts val="0"/>
                        </a:spcAft>
                      </a:pPr>
                      <a:r>
                        <a:rPr lang="tr-TR" sz="2200" dirty="0">
                          <a:solidFill>
                            <a:srgbClr val="000000"/>
                          </a:solidFill>
                          <a:effectLst/>
                          <a:latin typeface="Times New Roman"/>
                          <a:ea typeface="Times New Roman"/>
                          <a:cs typeface="Times New Roman"/>
                        </a:rPr>
                        <a:t>10.000.000 TL</a:t>
                      </a:r>
                      <a:endParaRPr lang="tr-TR" sz="2200" dirty="0">
                        <a:effectLst/>
                        <a:latin typeface="Calibri"/>
                        <a:ea typeface="Calibri"/>
                        <a:cs typeface="Times New Roman"/>
                      </a:endParaRPr>
                    </a:p>
                  </a:txBody>
                  <a:tcPr marL="18689" marR="18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hMerge="1">
                  <a:txBody>
                    <a:bodyPr/>
                    <a:lstStyle/>
                    <a:p>
                      <a:endParaRPr lang="tr-TR"/>
                    </a:p>
                  </a:txBody>
                  <a:tcPr/>
                </a:tc>
              </a:tr>
              <a:tr h="442335">
                <a:tc>
                  <a:txBody>
                    <a:bodyPr/>
                    <a:lstStyle/>
                    <a:p>
                      <a:pPr>
                        <a:lnSpc>
                          <a:spcPct val="115000"/>
                        </a:lnSpc>
                        <a:spcAft>
                          <a:spcPts val="0"/>
                        </a:spcAft>
                      </a:pPr>
                      <a:r>
                        <a:rPr lang="tr-TR" sz="2200" b="1" dirty="0">
                          <a:solidFill>
                            <a:srgbClr val="000000"/>
                          </a:solidFill>
                          <a:effectLst/>
                          <a:latin typeface="Times New Roman"/>
                          <a:ea typeface="Times New Roman"/>
                          <a:cs typeface="Times New Roman"/>
                        </a:rPr>
                        <a:t>Proje Başına Destek Tutarı</a:t>
                      </a:r>
                      <a:endParaRPr lang="tr-TR" sz="2200" dirty="0">
                        <a:effectLst/>
                        <a:latin typeface="Calibri"/>
                        <a:ea typeface="Calibri"/>
                        <a:cs typeface="Times New Roman"/>
                      </a:endParaRPr>
                    </a:p>
                  </a:txBody>
                  <a:tcPr marL="18689" marR="18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tr-TR" sz="2200" dirty="0">
                          <a:solidFill>
                            <a:srgbClr val="000000"/>
                          </a:solidFill>
                          <a:effectLst/>
                          <a:latin typeface="Times New Roman"/>
                          <a:ea typeface="Times New Roman"/>
                          <a:cs typeface="Times New Roman"/>
                        </a:rPr>
                        <a:t>Asgari: 75.000 TL</a:t>
                      </a:r>
                      <a:endParaRPr lang="tr-TR" sz="2200" dirty="0">
                        <a:effectLst/>
                        <a:latin typeface="Calibri"/>
                        <a:ea typeface="Calibri"/>
                        <a:cs typeface="Times New Roman"/>
                      </a:endParaRPr>
                    </a:p>
                  </a:txBody>
                  <a:tcPr marL="18689" marR="18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tr-TR" sz="2200" dirty="0">
                          <a:solidFill>
                            <a:srgbClr val="000000"/>
                          </a:solidFill>
                          <a:effectLst/>
                          <a:latin typeface="Times New Roman"/>
                          <a:ea typeface="Times New Roman"/>
                          <a:cs typeface="Times New Roman"/>
                        </a:rPr>
                        <a:t>Azami: 750.000 TL</a:t>
                      </a:r>
                      <a:endParaRPr lang="tr-TR" sz="2200" dirty="0">
                        <a:effectLst/>
                        <a:latin typeface="Calibri"/>
                        <a:ea typeface="Calibri"/>
                        <a:cs typeface="Times New Roman"/>
                      </a:endParaRPr>
                    </a:p>
                  </a:txBody>
                  <a:tcPr marL="18689" marR="18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42335">
                <a:tc>
                  <a:txBody>
                    <a:bodyPr/>
                    <a:lstStyle/>
                    <a:p>
                      <a:pPr>
                        <a:lnSpc>
                          <a:spcPct val="115000"/>
                        </a:lnSpc>
                        <a:spcAft>
                          <a:spcPts val="0"/>
                        </a:spcAft>
                      </a:pPr>
                      <a:r>
                        <a:rPr lang="tr-TR" sz="2200" b="1" dirty="0">
                          <a:solidFill>
                            <a:srgbClr val="000000"/>
                          </a:solidFill>
                          <a:effectLst/>
                          <a:latin typeface="Times New Roman"/>
                          <a:ea typeface="Times New Roman"/>
                          <a:cs typeface="Times New Roman"/>
                        </a:rPr>
                        <a:t>Destek Oranı</a:t>
                      </a:r>
                      <a:endParaRPr lang="tr-TR" sz="2200" dirty="0">
                        <a:effectLst/>
                        <a:latin typeface="Calibri"/>
                        <a:ea typeface="Calibri"/>
                        <a:cs typeface="Times New Roman"/>
                      </a:endParaRPr>
                    </a:p>
                  </a:txBody>
                  <a:tcPr marL="18689" marR="18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lnSpc>
                          <a:spcPct val="115000"/>
                        </a:lnSpc>
                        <a:spcAft>
                          <a:spcPts val="0"/>
                        </a:spcAft>
                      </a:pPr>
                      <a:r>
                        <a:rPr lang="tr-TR" sz="2200" dirty="0">
                          <a:solidFill>
                            <a:srgbClr val="000000"/>
                          </a:solidFill>
                          <a:effectLst/>
                          <a:latin typeface="Times New Roman"/>
                          <a:ea typeface="Times New Roman"/>
                          <a:cs typeface="Times New Roman"/>
                        </a:rPr>
                        <a:t>Asgari: %25</a:t>
                      </a:r>
                      <a:endParaRPr lang="tr-TR" sz="2200" dirty="0">
                        <a:effectLst/>
                        <a:latin typeface="Calibri"/>
                        <a:ea typeface="Calibri"/>
                        <a:cs typeface="Times New Roman"/>
                      </a:endParaRPr>
                    </a:p>
                  </a:txBody>
                  <a:tcPr marL="18689" marR="18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lnSpc>
                          <a:spcPct val="115000"/>
                        </a:lnSpc>
                        <a:spcAft>
                          <a:spcPts val="0"/>
                        </a:spcAft>
                      </a:pPr>
                      <a:r>
                        <a:rPr lang="tr-TR" sz="2200" dirty="0">
                          <a:solidFill>
                            <a:srgbClr val="000000"/>
                          </a:solidFill>
                          <a:effectLst/>
                          <a:latin typeface="Times New Roman"/>
                          <a:ea typeface="Times New Roman"/>
                          <a:cs typeface="Times New Roman"/>
                        </a:rPr>
                        <a:t>Azami:% 75</a:t>
                      </a:r>
                      <a:endParaRPr lang="tr-TR" sz="2200" dirty="0">
                        <a:effectLst/>
                        <a:latin typeface="Calibri"/>
                        <a:ea typeface="Calibri"/>
                        <a:cs typeface="Times New Roman"/>
                      </a:endParaRPr>
                    </a:p>
                  </a:txBody>
                  <a:tcPr marL="18689" marR="18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r>
              <a:tr h="884670">
                <a:tc>
                  <a:txBody>
                    <a:bodyPr/>
                    <a:lstStyle/>
                    <a:p>
                      <a:pPr>
                        <a:lnSpc>
                          <a:spcPct val="115000"/>
                        </a:lnSpc>
                        <a:spcAft>
                          <a:spcPts val="0"/>
                        </a:spcAft>
                      </a:pPr>
                      <a:r>
                        <a:rPr lang="tr-TR" sz="2200" b="1" dirty="0">
                          <a:solidFill>
                            <a:srgbClr val="000000"/>
                          </a:solidFill>
                          <a:effectLst/>
                          <a:latin typeface="Times New Roman"/>
                          <a:ea typeface="Times New Roman"/>
                          <a:cs typeface="Times New Roman"/>
                        </a:rPr>
                        <a:t>Başvuru Yapılabilecek Proje Sayısı</a:t>
                      </a:r>
                      <a:endParaRPr lang="tr-TR" sz="2200" dirty="0">
                        <a:effectLst/>
                        <a:latin typeface="Calibri"/>
                        <a:ea typeface="Calibri"/>
                        <a:cs typeface="Times New Roman"/>
                      </a:endParaRPr>
                    </a:p>
                  </a:txBody>
                  <a:tcPr marL="18689" marR="18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spcAft>
                          <a:spcPts val="0"/>
                        </a:spcAft>
                      </a:pPr>
                      <a:r>
                        <a:rPr lang="tr-TR" sz="2200" dirty="0">
                          <a:solidFill>
                            <a:srgbClr val="000000"/>
                          </a:solidFill>
                          <a:effectLst/>
                          <a:latin typeface="Times New Roman"/>
                          <a:ea typeface="Times New Roman"/>
                          <a:cs typeface="Times New Roman"/>
                        </a:rPr>
                        <a:t>Azami 2 adet</a:t>
                      </a:r>
                      <a:endParaRPr lang="tr-TR" sz="2200" dirty="0">
                        <a:effectLst/>
                        <a:latin typeface="Calibri"/>
                        <a:ea typeface="Calibri"/>
                        <a:cs typeface="Times New Roman"/>
                      </a:endParaRPr>
                    </a:p>
                  </a:txBody>
                  <a:tcPr marL="18689" marR="18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r>
              <a:tr h="884670">
                <a:tc>
                  <a:txBody>
                    <a:bodyPr/>
                    <a:lstStyle/>
                    <a:p>
                      <a:pPr>
                        <a:lnSpc>
                          <a:spcPct val="115000"/>
                        </a:lnSpc>
                        <a:spcAft>
                          <a:spcPts val="0"/>
                        </a:spcAft>
                      </a:pPr>
                      <a:r>
                        <a:rPr lang="tr-TR" sz="2200" b="1" dirty="0">
                          <a:solidFill>
                            <a:srgbClr val="000000"/>
                          </a:solidFill>
                          <a:effectLst/>
                          <a:latin typeface="Times New Roman"/>
                          <a:ea typeface="Times New Roman"/>
                          <a:cs typeface="Times New Roman"/>
                        </a:rPr>
                        <a:t>Destek Alınabilecek Proje Sayısı</a:t>
                      </a:r>
                      <a:endParaRPr lang="tr-TR" sz="2200" dirty="0">
                        <a:effectLst/>
                        <a:latin typeface="Calibri"/>
                        <a:ea typeface="Calibri"/>
                        <a:cs typeface="Times New Roman"/>
                      </a:endParaRPr>
                    </a:p>
                  </a:txBody>
                  <a:tcPr marL="18689" marR="18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gridSpan="2">
                  <a:txBody>
                    <a:bodyPr/>
                    <a:lstStyle/>
                    <a:p>
                      <a:pPr algn="ctr">
                        <a:lnSpc>
                          <a:spcPct val="115000"/>
                        </a:lnSpc>
                        <a:spcAft>
                          <a:spcPts val="0"/>
                        </a:spcAft>
                      </a:pPr>
                      <a:r>
                        <a:rPr lang="tr-TR" sz="2200" dirty="0">
                          <a:solidFill>
                            <a:srgbClr val="000000"/>
                          </a:solidFill>
                          <a:effectLst/>
                          <a:latin typeface="Times New Roman"/>
                          <a:ea typeface="Times New Roman"/>
                          <a:cs typeface="Times New Roman"/>
                        </a:rPr>
                        <a:t>Azami 1 adet</a:t>
                      </a:r>
                      <a:endParaRPr lang="tr-TR" sz="2200" dirty="0">
                        <a:effectLst/>
                        <a:latin typeface="Calibri"/>
                        <a:ea typeface="Calibri"/>
                        <a:cs typeface="Times New Roman"/>
                      </a:endParaRPr>
                    </a:p>
                  </a:txBody>
                  <a:tcPr marL="18689" marR="18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hMerge="1">
                  <a:txBody>
                    <a:bodyPr/>
                    <a:lstStyle/>
                    <a:p>
                      <a:endParaRPr lang="tr-TR"/>
                    </a:p>
                  </a:txBody>
                  <a:tcPr/>
                </a:tc>
              </a:tr>
            </a:tbl>
          </a:graphicData>
        </a:graphic>
      </p:graphicFrame>
      <p:graphicFrame>
        <p:nvGraphicFramePr>
          <p:cNvPr id="7" name="Tablo 6"/>
          <p:cNvGraphicFramePr>
            <a:graphicFrameLocks noGrp="1"/>
          </p:cNvGraphicFramePr>
          <p:nvPr>
            <p:extLst>
              <p:ext uri="{D42A27DB-BD31-4B8C-83A1-F6EECF244321}">
                <p14:modId xmlns:p14="http://schemas.microsoft.com/office/powerpoint/2010/main" val="2311790964"/>
              </p:ext>
            </p:extLst>
          </p:nvPr>
        </p:nvGraphicFramePr>
        <p:xfrm>
          <a:off x="341900" y="5370920"/>
          <a:ext cx="8640960" cy="1082416"/>
        </p:xfrm>
        <a:graphic>
          <a:graphicData uri="http://schemas.openxmlformats.org/drawingml/2006/table">
            <a:tbl>
              <a:tblPr firstRow="1" firstCol="1" bandRow="1"/>
              <a:tblGrid>
                <a:gridCol w="3798052"/>
                <a:gridCol w="2033816"/>
                <a:gridCol w="2809092"/>
              </a:tblGrid>
              <a:tr h="541208">
                <a:tc>
                  <a:txBody>
                    <a:bodyPr/>
                    <a:lstStyle/>
                    <a:p>
                      <a:pPr>
                        <a:lnSpc>
                          <a:spcPct val="115000"/>
                        </a:lnSpc>
                        <a:spcAft>
                          <a:spcPts val="0"/>
                        </a:spcAft>
                      </a:pPr>
                      <a:r>
                        <a:rPr lang="tr-TR" sz="2200" b="1" dirty="0">
                          <a:solidFill>
                            <a:srgbClr val="000000"/>
                          </a:solidFill>
                          <a:effectLst/>
                          <a:latin typeface="Times New Roman"/>
                          <a:ea typeface="Times New Roman"/>
                          <a:cs typeface="Times New Roman"/>
                        </a:rPr>
                        <a:t>Proje Uygulama Yeri</a:t>
                      </a:r>
                      <a:endParaRPr lang="tr-TR" sz="2200" dirty="0">
                        <a:effectLst/>
                        <a:latin typeface="Calibri"/>
                        <a:ea typeface="Calibri"/>
                        <a:cs typeface="Times New Roman"/>
                      </a:endParaRPr>
                    </a:p>
                  </a:txBody>
                  <a:tcPr marL="18689" marR="18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a:lnSpc>
                          <a:spcPct val="115000"/>
                        </a:lnSpc>
                        <a:spcAft>
                          <a:spcPts val="0"/>
                        </a:spcAft>
                      </a:pPr>
                      <a:r>
                        <a:rPr lang="tr-TR" sz="2200" dirty="0">
                          <a:solidFill>
                            <a:srgbClr val="000000"/>
                          </a:solidFill>
                          <a:effectLst/>
                          <a:latin typeface="Times New Roman"/>
                          <a:ea typeface="Times New Roman"/>
                          <a:cs typeface="Times New Roman"/>
                        </a:rPr>
                        <a:t>Hatay, Kahramanmaraş, Osmaniye</a:t>
                      </a:r>
                      <a:endParaRPr lang="tr-TR" sz="2200" dirty="0">
                        <a:effectLst/>
                        <a:latin typeface="Calibri"/>
                        <a:ea typeface="Calibri"/>
                        <a:cs typeface="Times New Roman"/>
                      </a:endParaRPr>
                    </a:p>
                  </a:txBody>
                  <a:tcPr marL="18689" marR="18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tr-TR"/>
                    </a:p>
                  </a:txBody>
                  <a:tcPr/>
                </a:tc>
              </a:tr>
              <a:tr h="541208">
                <a:tc>
                  <a:txBody>
                    <a:bodyPr/>
                    <a:lstStyle/>
                    <a:p>
                      <a:pPr>
                        <a:lnSpc>
                          <a:spcPct val="115000"/>
                        </a:lnSpc>
                        <a:spcAft>
                          <a:spcPts val="0"/>
                        </a:spcAft>
                      </a:pPr>
                      <a:r>
                        <a:rPr lang="tr-TR" sz="2200" b="1" dirty="0">
                          <a:solidFill>
                            <a:srgbClr val="000000"/>
                          </a:solidFill>
                          <a:effectLst/>
                          <a:latin typeface="Times New Roman"/>
                          <a:ea typeface="Times New Roman"/>
                          <a:cs typeface="Times New Roman"/>
                        </a:rPr>
                        <a:t>Proje Uygulama Süresi</a:t>
                      </a:r>
                      <a:endParaRPr lang="tr-TR" sz="2200" dirty="0">
                        <a:effectLst/>
                        <a:latin typeface="Calibri"/>
                        <a:ea typeface="Calibri"/>
                        <a:cs typeface="Times New Roman"/>
                      </a:endParaRPr>
                    </a:p>
                  </a:txBody>
                  <a:tcPr marL="18689" marR="18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gridSpan="2">
                  <a:txBody>
                    <a:bodyPr/>
                    <a:lstStyle/>
                    <a:p>
                      <a:pPr algn="ctr">
                        <a:lnSpc>
                          <a:spcPct val="115000"/>
                        </a:lnSpc>
                        <a:spcAft>
                          <a:spcPts val="0"/>
                        </a:spcAft>
                      </a:pPr>
                      <a:r>
                        <a:rPr lang="tr-TR" sz="2200" dirty="0">
                          <a:solidFill>
                            <a:srgbClr val="000000"/>
                          </a:solidFill>
                          <a:effectLst/>
                          <a:latin typeface="Times New Roman"/>
                          <a:ea typeface="Times New Roman"/>
                          <a:cs typeface="Times New Roman"/>
                        </a:rPr>
                        <a:t>Azami: 18 ay</a:t>
                      </a:r>
                      <a:endParaRPr lang="tr-TR" sz="2200" dirty="0">
                        <a:effectLst/>
                        <a:latin typeface="Calibri"/>
                        <a:ea typeface="Calibri"/>
                        <a:cs typeface="Times New Roman"/>
                      </a:endParaRPr>
                    </a:p>
                  </a:txBody>
                  <a:tcPr marL="18689" marR="18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hMerge="1">
                  <a:txBody>
                    <a:bodyPr/>
                    <a:lstStyle/>
                    <a:p>
                      <a:endParaRPr lang="tr-TR"/>
                    </a:p>
                  </a:txBody>
                  <a:tcPr/>
                </a:tc>
              </a:tr>
            </a:tbl>
          </a:graphicData>
        </a:graphic>
      </p:graphicFrame>
      <p:sp>
        <p:nvSpPr>
          <p:cNvPr id="8" name="Dikdörtgen 7"/>
          <p:cNvSpPr/>
          <p:nvPr/>
        </p:nvSpPr>
        <p:spPr>
          <a:xfrm>
            <a:off x="341900" y="872716"/>
            <a:ext cx="7326444" cy="396044"/>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smtClean="0">
                <a:solidFill>
                  <a:schemeClr val="tx1"/>
                </a:solidFill>
                <a:latin typeface="Times New Roman" pitchFamily="18" charset="0"/>
                <a:cs typeface="Times New Roman" pitchFamily="18" charset="0"/>
              </a:rPr>
              <a:t>Bütçe, Destek Tutarı, Destek Oranı ve Proje Sayısı</a:t>
            </a:r>
            <a:endParaRPr lang="tr-TR" sz="2400" b="1" dirty="0">
              <a:solidFill>
                <a:schemeClr val="tx1"/>
              </a:solidFill>
              <a:latin typeface="Times New Roman" pitchFamily="18" charset="0"/>
              <a:cs typeface="Times New Roman" pitchFamily="18" charset="0"/>
            </a:endParaRPr>
          </a:p>
        </p:txBody>
      </p:sp>
      <p:sp>
        <p:nvSpPr>
          <p:cNvPr id="9" name="Dikdörtgen 8"/>
          <p:cNvSpPr/>
          <p:nvPr/>
        </p:nvSpPr>
        <p:spPr>
          <a:xfrm>
            <a:off x="341900" y="4941168"/>
            <a:ext cx="4878172" cy="360040"/>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smtClean="0">
                <a:solidFill>
                  <a:schemeClr val="tx1"/>
                </a:solidFill>
                <a:latin typeface="Times New Roman" pitchFamily="18" charset="0"/>
                <a:cs typeface="Times New Roman" pitchFamily="18" charset="0"/>
              </a:rPr>
              <a:t>Proje Uygulama Yeri ve Süresi </a:t>
            </a:r>
            <a:endParaRPr lang="tr-TR" sz="2400" b="1" dirty="0">
              <a:solidFill>
                <a:schemeClr val="tx1"/>
              </a:solidFill>
              <a:latin typeface="Times New Roman" pitchFamily="18" charset="0"/>
              <a:cs typeface="Times New Roman" pitchFamily="18" charset="0"/>
            </a:endParaRPr>
          </a:p>
        </p:txBody>
      </p:sp>
      <p:sp>
        <p:nvSpPr>
          <p:cNvPr id="10" name="Başlık 1"/>
          <p:cNvSpPr>
            <a:spLocks noGrp="1"/>
          </p:cNvSpPr>
          <p:nvPr>
            <p:ph type="title"/>
          </p:nvPr>
        </p:nvSpPr>
        <p:spPr>
          <a:xfrm>
            <a:off x="1043608" y="-1"/>
            <a:ext cx="7344816" cy="692697"/>
          </a:xfrm>
        </p:spPr>
        <p:txBody>
          <a:bodyPr>
            <a:normAutofit fontScale="90000"/>
          </a:bodyPr>
          <a:lstStyle/>
          <a:p>
            <a:pPr algn="ctr"/>
            <a:r>
              <a:rPr lang="tr-TR" sz="2400" b="1" dirty="0" smtClean="0">
                <a:solidFill>
                  <a:schemeClr val="bg1"/>
                </a:solidFill>
                <a:latin typeface="Times New Roman" pitchFamily="18" charset="0"/>
                <a:cs typeface="Times New Roman" pitchFamily="18" charset="0"/>
              </a:rPr>
              <a:t>2015 Yılı Turizm Altyapısının Geliştirilmesi Küçük Ölçekli Altyapı Mali Destek Programı (TZKAMU)</a:t>
            </a:r>
            <a:endParaRPr lang="tr-TR" sz="2400" dirty="0">
              <a:latin typeface="Times New Roman" pitchFamily="18" charset="0"/>
              <a:cs typeface="Times New Roman" pitchFamily="18" charset="0"/>
            </a:endParaRPr>
          </a:p>
        </p:txBody>
      </p:sp>
    </p:spTree>
    <p:extLst>
      <p:ext uri="{BB962C8B-B14F-4D97-AF65-F5344CB8AC3E}">
        <p14:creationId xmlns:p14="http://schemas.microsoft.com/office/powerpoint/2010/main" val="31294065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half" idx="1"/>
          </p:nvPr>
        </p:nvSpPr>
        <p:spPr>
          <a:xfrm>
            <a:off x="467544" y="836712"/>
            <a:ext cx="8352928" cy="5616624"/>
          </a:xfrm>
        </p:spPr>
        <p:txBody>
          <a:bodyPr/>
          <a:lstStyle/>
          <a:p>
            <a:pPr marL="0" lvl="0" indent="0">
              <a:buClr>
                <a:prstClr val="black">
                  <a:lumMod val="50000"/>
                  <a:lumOff val="50000"/>
                </a:prstClr>
              </a:buClr>
              <a:buNone/>
            </a:pPr>
            <a:endParaRPr lang="tr-TR" sz="2000" dirty="0" smtClean="0">
              <a:solidFill>
                <a:prstClr val="black">
                  <a:lumMod val="85000"/>
                </a:prstClr>
              </a:solidFill>
              <a:latin typeface="Times New Roman" pitchFamily="18" charset="0"/>
              <a:cs typeface="Times New Roman" pitchFamily="18" charset="0"/>
            </a:endParaRPr>
          </a:p>
          <a:p>
            <a:pPr marL="0" lvl="0" indent="0">
              <a:buClr>
                <a:prstClr val="black">
                  <a:lumMod val="50000"/>
                  <a:lumOff val="50000"/>
                </a:prstClr>
              </a:buClr>
              <a:buNone/>
            </a:pPr>
            <a:r>
              <a:rPr lang="tr-TR" sz="2000" dirty="0" smtClean="0">
                <a:solidFill>
                  <a:prstClr val="black">
                    <a:lumMod val="85000"/>
                  </a:prstClr>
                </a:solidFill>
                <a:latin typeface="Times New Roman" pitchFamily="18" charset="0"/>
                <a:cs typeface="Times New Roman" pitchFamily="18" charset="0"/>
              </a:rPr>
              <a:t>Değerlendirme </a:t>
            </a:r>
            <a:r>
              <a:rPr lang="tr-TR" sz="2000" dirty="0">
                <a:solidFill>
                  <a:prstClr val="black">
                    <a:lumMod val="85000"/>
                  </a:prstClr>
                </a:solidFill>
                <a:latin typeface="Times New Roman" pitchFamily="18" charset="0"/>
                <a:cs typeface="Times New Roman" pitchFamily="18" charset="0"/>
              </a:rPr>
              <a:t>süreci temel olarak iki aşamadan oluşmaktadır: </a:t>
            </a:r>
            <a:r>
              <a:rPr lang="tr-TR" sz="2000" b="1" dirty="0">
                <a:solidFill>
                  <a:prstClr val="black">
                    <a:lumMod val="85000"/>
                  </a:prstClr>
                </a:solidFill>
                <a:latin typeface="Times New Roman" pitchFamily="18" charset="0"/>
                <a:cs typeface="Times New Roman" pitchFamily="18" charset="0"/>
              </a:rPr>
              <a:t>Ön İnceleme </a:t>
            </a:r>
            <a:r>
              <a:rPr lang="tr-TR" sz="2000" dirty="0">
                <a:solidFill>
                  <a:prstClr val="black">
                    <a:lumMod val="85000"/>
                  </a:prstClr>
                </a:solidFill>
                <a:latin typeface="Times New Roman" pitchFamily="18" charset="0"/>
                <a:cs typeface="Times New Roman" pitchFamily="18" charset="0"/>
              </a:rPr>
              <a:t>ile</a:t>
            </a:r>
            <a:r>
              <a:rPr lang="tr-TR" sz="2000" b="1" dirty="0">
                <a:solidFill>
                  <a:prstClr val="black">
                    <a:lumMod val="85000"/>
                  </a:prstClr>
                </a:solidFill>
                <a:latin typeface="Times New Roman" pitchFamily="18" charset="0"/>
                <a:cs typeface="Times New Roman" pitchFamily="18" charset="0"/>
              </a:rPr>
              <a:t> Teknik ve Mali Değerlendirme</a:t>
            </a:r>
            <a:r>
              <a:rPr lang="tr-TR" sz="2000" b="1" dirty="0" smtClean="0">
                <a:solidFill>
                  <a:prstClr val="black">
                    <a:lumMod val="85000"/>
                  </a:prstClr>
                </a:solidFill>
                <a:latin typeface="Times New Roman" pitchFamily="18" charset="0"/>
                <a:cs typeface="Times New Roman" pitchFamily="18" charset="0"/>
              </a:rPr>
              <a:t>.</a:t>
            </a:r>
          </a:p>
          <a:p>
            <a:pPr marL="0" lvl="0" indent="0">
              <a:buClr>
                <a:prstClr val="black">
                  <a:lumMod val="50000"/>
                  <a:lumOff val="50000"/>
                </a:prstClr>
              </a:buClr>
              <a:buNone/>
            </a:pPr>
            <a:endParaRPr lang="tr-TR" sz="2000" b="1" dirty="0" smtClean="0">
              <a:solidFill>
                <a:prstClr val="black">
                  <a:lumMod val="85000"/>
                </a:prstClr>
              </a:solidFill>
              <a:latin typeface="Times New Roman" pitchFamily="18" charset="0"/>
              <a:cs typeface="Times New Roman" pitchFamily="18" charset="0"/>
            </a:endParaRPr>
          </a:p>
          <a:p>
            <a:pPr marL="0" lvl="0" indent="0">
              <a:buClr>
                <a:prstClr val="black">
                  <a:lumMod val="50000"/>
                  <a:lumOff val="50000"/>
                </a:prstClr>
              </a:buClr>
              <a:buNone/>
            </a:pPr>
            <a:endParaRPr lang="tr-TR" sz="2000" b="1" dirty="0">
              <a:solidFill>
                <a:prstClr val="black">
                  <a:lumMod val="85000"/>
                </a:prstClr>
              </a:solidFill>
              <a:latin typeface="Times New Roman" pitchFamily="18" charset="0"/>
              <a:cs typeface="Times New Roman" pitchFamily="18" charset="0"/>
            </a:endParaRPr>
          </a:p>
          <a:p>
            <a:pPr marL="0" lvl="0" indent="0">
              <a:buClr>
                <a:prstClr val="black">
                  <a:lumMod val="50000"/>
                  <a:lumOff val="50000"/>
                </a:prstClr>
              </a:buClr>
              <a:buNone/>
            </a:pPr>
            <a:endParaRPr lang="tr-TR" sz="2000" b="1" dirty="0" smtClean="0">
              <a:solidFill>
                <a:prstClr val="black">
                  <a:lumMod val="85000"/>
                </a:prstClr>
              </a:solidFill>
              <a:latin typeface="Times New Roman" pitchFamily="18" charset="0"/>
              <a:cs typeface="Times New Roman" pitchFamily="18" charset="0"/>
            </a:endParaRPr>
          </a:p>
          <a:p>
            <a:pPr marL="0" lvl="0" indent="0">
              <a:buClr>
                <a:prstClr val="black">
                  <a:lumMod val="50000"/>
                  <a:lumOff val="50000"/>
                </a:prstClr>
              </a:buClr>
              <a:buNone/>
            </a:pPr>
            <a:endParaRPr lang="tr-TR" sz="2000" b="1" dirty="0">
              <a:solidFill>
                <a:prstClr val="black">
                  <a:lumMod val="85000"/>
                </a:prstClr>
              </a:solidFill>
              <a:latin typeface="Times New Roman" pitchFamily="18" charset="0"/>
              <a:cs typeface="Times New Roman" pitchFamily="18" charset="0"/>
            </a:endParaRPr>
          </a:p>
          <a:p>
            <a:pPr marL="0" lvl="0" indent="0">
              <a:buClr>
                <a:prstClr val="black">
                  <a:lumMod val="50000"/>
                  <a:lumOff val="50000"/>
                </a:prstClr>
              </a:buClr>
              <a:buNone/>
            </a:pPr>
            <a:endParaRPr lang="tr-TR" sz="2000" b="1" dirty="0">
              <a:solidFill>
                <a:prstClr val="black">
                  <a:lumMod val="85000"/>
                </a:prstClr>
              </a:solidFill>
              <a:latin typeface="Times New Roman" pitchFamily="18" charset="0"/>
              <a:cs typeface="Times New Roman" pitchFamily="18" charset="0"/>
            </a:endParaRPr>
          </a:p>
          <a:p>
            <a:pPr marL="0" lvl="0" indent="0">
              <a:buClr>
                <a:prstClr val="black">
                  <a:lumMod val="50000"/>
                  <a:lumOff val="50000"/>
                </a:prstClr>
              </a:buClr>
              <a:buNone/>
            </a:pPr>
            <a:endParaRPr lang="tr-TR" sz="2000" b="1" dirty="0" smtClean="0">
              <a:solidFill>
                <a:prstClr val="black">
                  <a:lumMod val="85000"/>
                </a:prstClr>
              </a:solidFill>
              <a:latin typeface="Times New Roman" pitchFamily="18" charset="0"/>
              <a:cs typeface="Times New Roman" pitchFamily="18" charset="0"/>
            </a:endParaRPr>
          </a:p>
          <a:p>
            <a:pPr marL="0" lvl="0" indent="0">
              <a:buClr>
                <a:prstClr val="black">
                  <a:lumMod val="50000"/>
                  <a:lumOff val="50000"/>
                </a:prstClr>
              </a:buClr>
              <a:buNone/>
            </a:pPr>
            <a:endParaRPr lang="tr-TR" sz="2000" b="1" dirty="0">
              <a:solidFill>
                <a:prstClr val="black">
                  <a:lumMod val="85000"/>
                </a:prstClr>
              </a:solidFill>
              <a:latin typeface="Times New Roman" pitchFamily="18" charset="0"/>
              <a:cs typeface="Times New Roman" pitchFamily="18" charset="0"/>
            </a:endParaRPr>
          </a:p>
          <a:p>
            <a:pPr marL="0" lvl="0" indent="0">
              <a:buClr>
                <a:prstClr val="black">
                  <a:lumMod val="50000"/>
                  <a:lumOff val="50000"/>
                </a:prstClr>
              </a:buClr>
              <a:buNone/>
            </a:pPr>
            <a:endParaRPr lang="tr-TR" sz="2000" b="1" dirty="0" smtClean="0">
              <a:solidFill>
                <a:prstClr val="black">
                  <a:lumMod val="85000"/>
                </a:prstClr>
              </a:solidFill>
              <a:latin typeface="Times New Roman" pitchFamily="18" charset="0"/>
              <a:cs typeface="Times New Roman" pitchFamily="18" charset="0"/>
            </a:endParaRPr>
          </a:p>
          <a:p>
            <a:pPr marL="0" lvl="0" indent="0">
              <a:buClr>
                <a:prstClr val="black">
                  <a:lumMod val="50000"/>
                  <a:lumOff val="50000"/>
                </a:prstClr>
              </a:buClr>
              <a:buNone/>
            </a:pPr>
            <a:endParaRPr lang="tr-TR" sz="2000" b="1" dirty="0">
              <a:solidFill>
                <a:prstClr val="black">
                  <a:lumMod val="85000"/>
                </a:prstClr>
              </a:solidFill>
              <a:latin typeface="Times New Roman" pitchFamily="18" charset="0"/>
              <a:cs typeface="Times New Roman" pitchFamily="18" charset="0"/>
            </a:endParaRPr>
          </a:p>
          <a:p>
            <a:pPr marL="0" lvl="0" indent="0">
              <a:buClr>
                <a:prstClr val="black">
                  <a:lumMod val="50000"/>
                  <a:lumOff val="50000"/>
                </a:prstClr>
              </a:buClr>
              <a:buNone/>
            </a:pPr>
            <a:endParaRPr lang="tr-TR" sz="2000" b="1" dirty="0">
              <a:solidFill>
                <a:prstClr val="black">
                  <a:lumMod val="85000"/>
                </a:prstClr>
              </a:solidFill>
              <a:latin typeface="Times New Roman" pitchFamily="18" charset="0"/>
              <a:cs typeface="Times New Roman" pitchFamily="18" charset="0"/>
            </a:endParaRPr>
          </a:p>
          <a:p>
            <a:endParaRPr lang="tr-TR" dirty="0"/>
          </a:p>
        </p:txBody>
      </p:sp>
      <p:sp>
        <p:nvSpPr>
          <p:cNvPr id="10" name="Dikdörtgen 9"/>
          <p:cNvSpPr/>
          <p:nvPr/>
        </p:nvSpPr>
        <p:spPr>
          <a:xfrm>
            <a:off x="467544" y="941600"/>
            <a:ext cx="5472608" cy="327160"/>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smtClean="0">
                <a:solidFill>
                  <a:schemeClr val="tx1"/>
                </a:solidFill>
                <a:latin typeface="Times New Roman" pitchFamily="18" charset="0"/>
                <a:cs typeface="Times New Roman" pitchFamily="18" charset="0"/>
              </a:rPr>
              <a:t>Başvuruların Değerlendirilmesi ve Seçilmesi</a:t>
            </a:r>
            <a:endParaRPr lang="tr-TR" sz="2000" b="1" dirty="0">
              <a:solidFill>
                <a:schemeClr val="tx1"/>
              </a:solidFill>
              <a:latin typeface="Times New Roman" pitchFamily="18" charset="0"/>
              <a:cs typeface="Times New Roman" pitchFamily="18" charset="0"/>
            </a:endParaRPr>
          </a:p>
        </p:txBody>
      </p:sp>
      <p:sp>
        <p:nvSpPr>
          <p:cNvPr id="11" name="Dikdörtgen 10"/>
          <p:cNvSpPr/>
          <p:nvPr/>
        </p:nvSpPr>
        <p:spPr>
          <a:xfrm>
            <a:off x="584206" y="2852936"/>
            <a:ext cx="8164257" cy="2592288"/>
          </a:xfrm>
          <a:prstGeom prst="rect">
            <a:avLst/>
          </a:prstGeom>
          <a:solidFill>
            <a:schemeClr val="accent1">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tr-TR" sz="2000" b="1" dirty="0">
                <a:solidFill>
                  <a:schemeClr val="tx1"/>
                </a:solidFill>
                <a:latin typeface="Times New Roman" pitchFamily="18" charset="0"/>
                <a:cs typeface="Times New Roman" pitchFamily="18" charset="0"/>
              </a:rPr>
              <a:t>Ön İnceleme</a:t>
            </a:r>
          </a:p>
          <a:p>
            <a:pPr fontAlgn="base"/>
            <a:r>
              <a:rPr lang="tr-TR" sz="2000" dirty="0">
                <a:solidFill>
                  <a:schemeClr val="tx1"/>
                </a:solidFill>
                <a:latin typeface="Times New Roman" pitchFamily="18" charset="0"/>
                <a:cs typeface="Times New Roman" pitchFamily="18" charset="0"/>
              </a:rPr>
              <a:t>Yalnızca zamanında teslim edilen projeler ön incelemeye alınır. Ön inceleme aşamasında </a:t>
            </a:r>
            <a:r>
              <a:rPr lang="tr-TR" sz="2000" b="1" dirty="0">
                <a:solidFill>
                  <a:schemeClr val="tx1"/>
                </a:solidFill>
                <a:latin typeface="Times New Roman" pitchFamily="18" charset="0"/>
                <a:cs typeface="Times New Roman" pitchFamily="18" charset="0"/>
              </a:rPr>
              <a:t>İdari Kontrol</a:t>
            </a:r>
            <a:r>
              <a:rPr lang="tr-TR" sz="2000" dirty="0">
                <a:solidFill>
                  <a:schemeClr val="tx1"/>
                </a:solidFill>
                <a:latin typeface="Times New Roman" pitchFamily="18" charset="0"/>
                <a:cs typeface="Times New Roman" pitchFamily="18" charset="0"/>
              </a:rPr>
              <a:t> ile </a:t>
            </a:r>
            <a:r>
              <a:rPr lang="tr-TR" sz="2000" b="1" dirty="0">
                <a:solidFill>
                  <a:schemeClr val="tx1"/>
                </a:solidFill>
                <a:latin typeface="Times New Roman" pitchFamily="18" charset="0"/>
                <a:cs typeface="Times New Roman" pitchFamily="18" charset="0"/>
              </a:rPr>
              <a:t>Uygunluk Kontrolü</a:t>
            </a:r>
            <a:r>
              <a:rPr lang="tr-TR" sz="2000" dirty="0">
                <a:solidFill>
                  <a:schemeClr val="tx1"/>
                </a:solidFill>
                <a:latin typeface="Times New Roman" pitchFamily="18" charset="0"/>
                <a:cs typeface="Times New Roman" pitchFamily="18" charset="0"/>
              </a:rPr>
              <a:t> yapılır</a:t>
            </a:r>
            <a:r>
              <a:rPr lang="tr-TR" sz="2000" dirty="0" smtClean="0">
                <a:solidFill>
                  <a:schemeClr val="tx1"/>
                </a:solidFill>
                <a:latin typeface="Times New Roman" pitchFamily="18" charset="0"/>
                <a:cs typeface="Times New Roman" pitchFamily="18" charset="0"/>
              </a:rPr>
              <a:t>.</a:t>
            </a:r>
          </a:p>
          <a:p>
            <a:pPr fontAlgn="base"/>
            <a:endParaRPr lang="tr-TR" sz="2000" dirty="0" smtClean="0">
              <a:solidFill>
                <a:schemeClr val="tx1"/>
              </a:solidFill>
              <a:latin typeface="Times New Roman" pitchFamily="18" charset="0"/>
              <a:cs typeface="Times New Roman" pitchFamily="18" charset="0"/>
            </a:endParaRPr>
          </a:p>
          <a:p>
            <a:pPr marL="457200" indent="-457200" fontAlgn="base">
              <a:buAutoNum type="alphaLcPeriod"/>
            </a:pPr>
            <a:r>
              <a:rPr lang="tr-TR" sz="2000" b="1" dirty="0" smtClean="0">
                <a:solidFill>
                  <a:schemeClr val="tx1"/>
                </a:solidFill>
                <a:latin typeface="Times New Roman" pitchFamily="18" charset="0"/>
                <a:cs typeface="Times New Roman" pitchFamily="18" charset="0"/>
              </a:rPr>
              <a:t>İdari Kontrol: </a:t>
            </a:r>
            <a:r>
              <a:rPr lang="tr-TR" sz="2000" dirty="0" smtClean="0">
                <a:solidFill>
                  <a:schemeClr val="tx1"/>
                </a:solidFill>
                <a:latin typeface="Times New Roman" pitchFamily="18" charset="0"/>
                <a:cs typeface="Times New Roman" pitchFamily="18" charset="0"/>
              </a:rPr>
              <a:t>İdari </a:t>
            </a:r>
            <a:r>
              <a:rPr lang="tr-TR" sz="2000" dirty="0" err="1" smtClean="0">
                <a:solidFill>
                  <a:schemeClr val="tx1"/>
                </a:solidFill>
                <a:latin typeface="Times New Roman" pitchFamily="18" charset="0"/>
                <a:cs typeface="Times New Roman" pitchFamily="18" charset="0"/>
              </a:rPr>
              <a:t>Kontol</a:t>
            </a:r>
            <a:r>
              <a:rPr lang="tr-TR" sz="2000" dirty="0" smtClean="0">
                <a:solidFill>
                  <a:schemeClr val="tx1"/>
                </a:solidFill>
                <a:latin typeface="Times New Roman" pitchFamily="18" charset="0"/>
                <a:cs typeface="Times New Roman" pitchFamily="18" charset="0"/>
              </a:rPr>
              <a:t> Listesindeki </a:t>
            </a:r>
            <a:r>
              <a:rPr lang="tr-TR" sz="2000" dirty="0">
                <a:solidFill>
                  <a:schemeClr val="tx1"/>
                </a:solidFill>
                <a:latin typeface="Times New Roman" pitchFamily="18" charset="0"/>
                <a:cs typeface="Times New Roman" pitchFamily="18" charset="0"/>
              </a:rPr>
              <a:t>kriterlerin yerine getirilip getirilmediği kontrol edilmektedir. </a:t>
            </a:r>
            <a:r>
              <a:rPr lang="tr-TR" sz="2000" dirty="0" smtClean="0">
                <a:solidFill>
                  <a:schemeClr val="tx1"/>
                </a:solidFill>
                <a:latin typeface="Times New Roman" pitchFamily="18" charset="0"/>
                <a:cs typeface="Times New Roman" pitchFamily="18" charset="0"/>
              </a:rPr>
              <a:t>(Bkz. Başvuru Rehberi s. 32)</a:t>
            </a:r>
          </a:p>
          <a:p>
            <a:pPr marL="457200" indent="-457200" fontAlgn="base">
              <a:buAutoNum type="alphaLcPeriod"/>
            </a:pPr>
            <a:r>
              <a:rPr lang="tr-TR" sz="2000" b="1" dirty="0" smtClean="0">
                <a:solidFill>
                  <a:schemeClr val="tx1"/>
                </a:solidFill>
                <a:latin typeface="Times New Roman" pitchFamily="18" charset="0"/>
                <a:cs typeface="Times New Roman" pitchFamily="18" charset="0"/>
              </a:rPr>
              <a:t>Uygunluk </a:t>
            </a:r>
            <a:r>
              <a:rPr lang="tr-TR" sz="2000" b="1" dirty="0" err="1" smtClean="0">
                <a:solidFill>
                  <a:schemeClr val="tx1"/>
                </a:solidFill>
                <a:latin typeface="Times New Roman" pitchFamily="18" charset="0"/>
                <a:cs typeface="Times New Roman" pitchFamily="18" charset="0"/>
              </a:rPr>
              <a:t>Kontolü</a:t>
            </a:r>
            <a:r>
              <a:rPr lang="tr-TR" sz="2000" dirty="0" smtClean="0">
                <a:solidFill>
                  <a:schemeClr val="tx1"/>
                </a:solidFill>
                <a:latin typeface="Times New Roman" pitchFamily="18" charset="0"/>
                <a:cs typeface="Times New Roman" pitchFamily="18" charset="0"/>
              </a:rPr>
              <a:t>: </a:t>
            </a:r>
            <a:r>
              <a:rPr lang="tr-TR" sz="2000" dirty="0">
                <a:solidFill>
                  <a:schemeClr val="tx1">
                    <a:lumMod val="95000"/>
                    <a:lumOff val="5000"/>
                  </a:schemeClr>
                </a:solidFill>
                <a:latin typeface="Times New Roman" pitchFamily="18" charset="0"/>
                <a:cs typeface="Times New Roman" pitchFamily="18" charset="0"/>
              </a:rPr>
              <a:t>Uygunluk Kontrol Listesindeki kriterleri taşıyıp taşımadığı incelenir</a:t>
            </a:r>
            <a:r>
              <a:rPr lang="tr-TR" sz="2000" dirty="0" smtClean="0">
                <a:solidFill>
                  <a:schemeClr val="tx1">
                    <a:lumMod val="95000"/>
                    <a:lumOff val="5000"/>
                  </a:schemeClr>
                </a:solidFill>
                <a:latin typeface="Times New Roman" pitchFamily="18" charset="0"/>
                <a:cs typeface="Times New Roman" pitchFamily="18" charset="0"/>
              </a:rPr>
              <a:t>. (Bkz. Başvuru Rehber s. 35) </a:t>
            </a:r>
            <a:endParaRPr lang="tr-TR" sz="2000" dirty="0">
              <a:solidFill>
                <a:schemeClr val="tx1"/>
              </a:solidFill>
              <a:latin typeface="Times New Roman" pitchFamily="18" charset="0"/>
              <a:cs typeface="Times New Roman" pitchFamily="18" charset="0"/>
            </a:endParaRPr>
          </a:p>
        </p:txBody>
      </p:sp>
      <p:sp>
        <p:nvSpPr>
          <p:cNvPr id="7" name="Başlık 1"/>
          <p:cNvSpPr>
            <a:spLocks noGrp="1"/>
          </p:cNvSpPr>
          <p:nvPr>
            <p:ph type="title"/>
          </p:nvPr>
        </p:nvSpPr>
        <p:spPr>
          <a:xfrm>
            <a:off x="971601" y="-27384"/>
            <a:ext cx="7416823" cy="836712"/>
          </a:xfrm>
        </p:spPr>
        <p:txBody>
          <a:bodyPr>
            <a:noAutofit/>
          </a:bodyPr>
          <a:lstStyle/>
          <a:p>
            <a:pPr algn="ctr"/>
            <a:r>
              <a:rPr lang="tr-TR" sz="2400" b="1" dirty="0" smtClean="0">
                <a:solidFill>
                  <a:prstClr val="white"/>
                </a:solidFill>
                <a:latin typeface="Times New Roman"/>
                <a:ea typeface="Times New Roman"/>
              </a:rPr>
              <a:t>2015 </a:t>
            </a:r>
            <a:r>
              <a:rPr lang="tr-TR" sz="2400" b="1" dirty="0">
                <a:solidFill>
                  <a:prstClr val="white"/>
                </a:solidFill>
                <a:latin typeface="Times New Roman"/>
                <a:ea typeface="Times New Roman"/>
              </a:rPr>
              <a:t>Yılı Turizmin Geliştirilmesi Mali Destek </a:t>
            </a:r>
            <a:r>
              <a:rPr lang="tr-TR" sz="2400" b="1" dirty="0" smtClean="0">
                <a:solidFill>
                  <a:prstClr val="white"/>
                </a:solidFill>
                <a:latin typeface="Times New Roman"/>
                <a:ea typeface="Times New Roman"/>
              </a:rPr>
              <a:t/>
            </a:r>
            <a:br>
              <a:rPr lang="tr-TR" sz="2400" b="1" dirty="0" smtClean="0">
                <a:solidFill>
                  <a:prstClr val="white"/>
                </a:solidFill>
                <a:latin typeface="Times New Roman"/>
                <a:ea typeface="Times New Roman"/>
              </a:rPr>
            </a:br>
            <a:r>
              <a:rPr lang="tr-TR" sz="2400" b="1" dirty="0" smtClean="0">
                <a:solidFill>
                  <a:prstClr val="white"/>
                </a:solidFill>
                <a:latin typeface="Times New Roman"/>
                <a:ea typeface="Times New Roman"/>
              </a:rPr>
              <a:t>Programı  </a:t>
            </a:r>
            <a:r>
              <a:rPr lang="tr-TR" sz="2400" b="1" dirty="0">
                <a:solidFill>
                  <a:prstClr val="white"/>
                </a:solidFill>
                <a:latin typeface="Times New Roman"/>
                <a:ea typeface="Times New Roman"/>
              </a:rPr>
              <a:t>(TZKOBİ)</a:t>
            </a:r>
            <a:endParaRPr lang="tr-TR" dirty="0"/>
          </a:p>
        </p:txBody>
      </p:sp>
    </p:spTree>
    <p:extLst>
      <p:ext uri="{BB962C8B-B14F-4D97-AF65-F5344CB8AC3E}">
        <p14:creationId xmlns:p14="http://schemas.microsoft.com/office/powerpoint/2010/main" val="27719952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Yer Tutucusu 5"/>
          <p:cNvSpPr>
            <a:spLocks noGrp="1"/>
          </p:cNvSpPr>
          <p:nvPr>
            <p:ph type="body" sz="half" idx="1"/>
          </p:nvPr>
        </p:nvSpPr>
        <p:spPr>
          <a:xfrm>
            <a:off x="611560" y="2204864"/>
            <a:ext cx="7993136" cy="3384376"/>
          </a:xfrm>
          <a:prstGeom prst="rect">
            <a:avLst/>
          </a:prstGeom>
          <a:solidFill>
            <a:schemeClr val="accent1">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marL="0" lvl="0" indent="0" algn="just">
              <a:spcBef>
                <a:spcPts val="0"/>
              </a:spcBef>
              <a:buClrTx/>
              <a:buNone/>
            </a:pPr>
            <a:r>
              <a:rPr lang="tr-TR" sz="2000" dirty="0">
                <a:solidFill>
                  <a:prstClr val="black"/>
                </a:solidFill>
                <a:latin typeface="Times New Roman" pitchFamily="18" charset="0"/>
                <a:cs typeface="Times New Roman" pitchFamily="18" charset="0"/>
              </a:rPr>
              <a:t>Başvurular Değerlendirme Tablosundaki kriterlere göre </a:t>
            </a:r>
            <a:r>
              <a:rPr lang="tr-TR" sz="2000" b="1" dirty="0">
                <a:solidFill>
                  <a:prstClr val="black"/>
                </a:solidFill>
                <a:latin typeface="Times New Roman" pitchFamily="18" charset="0"/>
                <a:cs typeface="Times New Roman" pitchFamily="18" charset="0"/>
              </a:rPr>
              <a:t>Bağımsız  Değerlendiriciler</a:t>
            </a:r>
            <a:r>
              <a:rPr lang="tr-TR" sz="2000" dirty="0">
                <a:solidFill>
                  <a:prstClr val="black"/>
                </a:solidFill>
                <a:latin typeface="Times New Roman" pitchFamily="18" charset="0"/>
                <a:cs typeface="Times New Roman" pitchFamily="18" charset="0"/>
              </a:rPr>
              <a:t> tarafından değerlendirilir.</a:t>
            </a:r>
          </a:p>
          <a:p>
            <a:pPr marL="0" lvl="0" indent="0">
              <a:spcBef>
                <a:spcPts val="0"/>
              </a:spcBef>
              <a:buClrTx/>
              <a:buNone/>
            </a:pPr>
            <a:endParaRPr lang="tr-TR" sz="2000" dirty="0">
              <a:solidFill>
                <a:prstClr val="black"/>
              </a:solidFill>
              <a:latin typeface="Times New Roman" pitchFamily="18" charset="0"/>
              <a:cs typeface="Times New Roman" pitchFamily="18" charset="0"/>
            </a:endParaRPr>
          </a:p>
          <a:p>
            <a:pPr marL="0" lvl="0" indent="0" algn="just">
              <a:spcBef>
                <a:spcPts val="0"/>
              </a:spcBef>
              <a:buClrTx/>
              <a:buNone/>
            </a:pPr>
            <a:r>
              <a:rPr lang="tr-TR" sz="2000" dirty="0">
                <a:solidFill>
                  <a:prstClr val="black"/>
                </a:solidFill>
                <a:latin typeface="Times New Roman" pitchFamily="18" charset="0"/>
                <a:cs typeface="Times New Roman" pitchFamily="18" charset="0"/>
              </a:rPr>
              <a:t>Proje tekliflerinin destek almaya hak kazanabilmesi için, toplam başarı puanına ek olarak, değerlendirme tablosunun ilk iki bölümünde incelenen mali ve yönetim kapasitesi bakımından </a:t>
            </a:r>
            <a:r>
              <a:rPr lang="tr-TR" sz="2000" b="1" dirty="0">
                <a:solidFill>
                  <a:prstClr val="black"/>
                </a:solidFill>
                <a:latin typeface="Times New Roman" pitchFamily="18" charset="0"/>
                <a:cs typeface="Times New Roman" pitchFamily="18" charset="0"/>
              </a:rPr>
              <a:t>en az 12 puan (20 puan üzerinden),</a:t>
            </a:r>
            <a:r>
              <a:rPr lang="tr-TR" sz="2000" dirty="0">
                <a:solidFill>
                  <a:prstClr val="black"/>
                </a:solidFill>
                <a:latin typeface="Times New Roman" pitchFamily="18" charset="0"/>
                <a:cs typeface="Times New Roman" pitchFamily="18" charset="0"/>
              </a:rPr>
              <a:t> </a:t>
            </a:r>
            <a:r>
              <a:rPr lang="tr-TR" sz="2000" dirty="0" err="1">
                <a:solidFill>
                  <a:prstClr val="black"/>
                </a:solidFill>
                <a:latin typeface="Times New Roman" pitchFamily="18" charset="0"/>
                <a:cs typeface="Times New Roman" pitchFamily="18" charset="0"/>
              </a:rPr>
              <a:t>ilgililik</a:t>
            </a:r>
            <a:r>
              <a:rPr lang="tr-TR" sz="2000" dirty="0">
                <a:solidFill>
                  <a:prstClr val="black"/>
                </a:solidFill>
                <a:latin typeface="Times New Roman" pitchFamily="18" charset="0"/>
                <a:cs typeface="Times New Roman" pitchFamily="18" charset="0"/>
              </a:rPr>
              <a:t> bakımından da en az </a:t>
            </a:r>
            <a:r>
              <a:rPr lang="tr-TR" sz="2000" b="1" dirty="0">
                <a:solidFill>
                  <a:prstClr val="black"/>
                </a:solidFill>
                <a:latin typeface="Times New Roman" pitchFamily="18" charset="0"/>
                <a:cs typeface="Times New Roman" pitchFamily="18" charset="0"/>
              </a:rPr>
              <a:t>22 puan (35 puan üzerinden)</a:t>
            </a:r>
            <a:r>
              <a:rPr lang="tr-TR" sz="2000" dirty="0">
                <a:solidFill>
                  <a:prstClr val="black"/>
                </a:solidFill>
                <a:latin typeface="Times New Roman" pitchFamily="18" charset="0"/>
                <a:cs typeface="Times New Roman" pitchFamily="18" charset="0"/>
              </a:rPr>
              <a:t> alması koşulu aranmaktadır.</a:t>
            </a:r>
            <a:r>
              <a:rPr lang="tr-TR" sz="2000" b="1" dirty="0">
                <a:solidFill>
                  <a:prstClr val="white"/>
                </a:solidFill>
              </a:rPr>
              <a:t> </a:t>
            </a:r>
          </a:p>
          <a:p>
            <a:pPr marL="0" lvl="0" indent="0" algn="just">
              <a:spcBef>
                <a:spcPts val="0"/>
              </a:spcBef>
              <a:buClrTx/>
              <a:buNone/>
            </a:pPr>
            <a:endParaRPr lang="tr-TR" sz="2000" b="1" dirty="0">
              <a:solidFill>
                <a:prstClr val="white"/>
              </a:solidFill>
            </a:endParaRPr>
          </a:p>
          <a:p>
            <a:pPr marL="0" lvl="0" indent="0" algn="just">
              <a:spcBef>
                <a:spcPts val="0"/>
              </a:spcBef>
              <a:buClrTx/>
              <a:buNone/>
            </a:pPr>
            <a:r>
              <a:rPr lang="tr-TR" sz="2000" b="1" dirty="0">
                <a:solidFill>
                  <a:prstClr val="black"/>
                </a:solidFill>
                <a:latin typeface="Times New Roman" pitchFamily="18" charset="0"/>
                <a:cs typeface="Times New Roman" pitchFamily="18" charset="0"/>
              </a:rPr>
              <a:t>65 ve üstü puan </a:t>
            </a:r>
            <a:r>
              <a:rPr lang="tr-TR" sz="2000" dirty="0">
                <a:solidFill>
                  <a:prstClr val="black"/>
                </a:solidFill>
                <a:latin typeface="Times New Roman" pitchFamily="18" charset="0"/>
                <a:cs typeface="Times New Roman" pitchFamily="18" charset="0"/>
              </a:rPr>
              <a:t>alan projeler en yüksek puanı alan proje teklifinden başlayarak sıralanır ve teklif çağrısının toplam bütçesi çerçevesinde desteklenir.</a:t>
            </a:r>
          </a:p>
        </p:txBody>
      </p:sp>
      <p:sp>
        <p:nvSpPr>
          <p:cNvPr id="7" name="Metin Yer Tutucusu 6"/>
          <p:cNvSpPr txBox="1">
            <a:spLocks/>
          </p:cNvSpPr>
          <p:nvPr/>
        </p:nvSpPr>
        <p:spPr>
          <a:xfrm>
            <a:off x="395536" y="908720"/>
            <a:ext cx="5229398" cy="432271"/>
          </a:xfrm>
          <a:prstGeom prst="rect">
            <a:avLst/>
          </a:prstGeom>
          <a:solidFill>
            <a:schemeClr val="accent1">
              <a:lumMod val="20000"/>
              <a:lumOff val="80000"/>
            </a:schemeClr>
          </a:solidFill>
          <a:ln w="15875" cap="flat" cmpd="sng"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lt1"/>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lt1"/>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lt1"/>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lt1"/>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lt1"/>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lt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lt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lt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lt1"/>
                </a:solidFill>
                <a:latin typeface="+mn-lt"/>
                <a:ea typeface="+mn-ea"/>
                <a:cs typeface="+mn-cs"/>
              </a:defRPr>
            </a:lvl9pPr>
          </a:lstStyle>
          <a:p>
            <a:pPr marL="0" indent="0">
              <a:buFont typeface="Wingdings" pitchFamily="2" charset="2"/>
              <a:buNone/>
            </a:pPr>
            <a:r>
              <a:rPr lang="tr-TR" sz="2000" b="1" smtClean="0">
                <a:solidFill>
                  <a:schemeClr val="tx1"/>
                </a:solidFill>
                <a:latin typeface="Times New Roman" pitchFamily="18" charset="0"/>
                <a:cs typeface="Times New Roman" pitchFamily="18" charset="0"/>
              </a:rPr>
              <a:t>Başvuruların Değerlendirilmesi ve Seçilmesi  </a:t>
            </a:r>
            <a:endParaRPr lang="tr-TR" sz="2000" b="1" dirty="0">
              <a:solidFill>
                <a:schemeClr val="tx1"/>
              </a:solidFill>
              <a:latin typeface="Times New Roman" pitchFamily="18" charset="0"/>
              <a:cs typeface="Times New Roman" pitchFamily="18" charset="0"/>
            </a:endParaRPr>
          </a:p>
        </p:txBody>
      </p:sp>
      <p:sp>
        <p:nvSpPr>
          <p:cNvPr id="8" name="Dikdörtgen 7"/>
          <p:cNvSpPr/>
          <p:nvPr/>
        </p:nvSpPr>
        <p:spPr>
          <a:xfrm>
            <a:off x="395536" y="1309847"/>
            <a:ext cx="3816424" cy="360040"/>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smtClean="0">
                <a:solidFill>
                  <a:schemeClr val="tx1"/>
                </a:solidFill>
                <a:latin typeface="Times New Roman" pitchFamily="18" charset="0"/>
                <a:cs typeface="Times New Roman" pitchFamily="18" charset="0"/>
              </a:rPr>
              <a:t>Teknik ve Mali Değerlendirme</a:t>
            </a:r>
            <a:endParaRPr lang="tr-TR" sz="2000" b="1" dirty="0">
              <a:solidFill>
                <a:schemeClr val="tx1"/>
              </a:solidFill>
              <a:latin typeface="Times New Roman" pitchFamily="18" charset="0"/>
              <a:cs typeface="Times New Roman" pitchFamily="18" charset="0"/>
            </a:endParaRPr>
          </a:p>
        </p:txBody>
      </p:sp>
      <p:sp>
        <p:nvSpPr>
          <p:cNvPr id="9" name="Başlık 1"/>
          <p:cNvSpPr>
            <a:spLocks noGrp="1"/>
          </p:cNvSpPr>
          <p:nvPr>
            <p:ph type="title"/>
          </p:nvPr>
        </p:nvSpPr>
        <p:spPr>
          <a:xfrm>
            <a:off x="971601" y="-27384"/>
            <a:ext cx="7416823" cy="836712"/>
          </a:xfrm>
        </p:spPr>
        <p:txBody>
          <a:bodyPr>
            <a:noAutofit/>
          </a:bodyPr>
          <a:lstStyle/>
          <a:p>
            <a:pPr algn="ctr"/>
            <a:r>
              <a:rPr lang="tr-TR" sz="2400" b="1" dirty="0" smtClean="0">
                <a:solidFill>
                  <a:prstClr val="white"/>
                </a:solidFill>
                <a:latin typeface="Times New Roman"/>
                <a:ea typeface="Times New Roman"/>
              </a:rPr>
              <a:t>2015 </a:t>
            </a:r>
            <a:r>
              <a:rPr lang="tr-TR" sz="2400" b="1" dirty="0">
                <a:solidFill>
                  <a:prstClr val="white"/>
                </a:solidFill>
                <a:latin typeface="Times New Roman"/>
                <a:ea typeface="Times New Roman"/>
              </a:rPr>
              <a:t>Yılı Turizmin Geliştirilmesi Mali Destek </a:t>
            </a:r>
            <a:r>
              <a:rPr lang="tr-TR" sz="2400" b="1" dirty="0" smtClean="0">
                <a:solidFill>
                  <a:prstClr val="white"/>
                </a:solidFill>
                <a:latin typeface="Times New Roman"/>
                <a:ea typeface="Times New Roman"/>
              </a:rPr>
              <a:t/>
            </a:r>
            <a:br>
              <a:rPr lang="tr-TR" sz="2400" b="1" dirty="0" smtClean="0">
                <a:solidFill>
                  <a:prstClr val="white"/>
                </a:solidFill>
                <a:latin typeface="Times New Roman"/>
                <a:ea typeface="Times New Roman"/>
              </a:rPr>
            </a:br>
            <a:r>
              <a:rPr lang="tr-TR" sz="2400" b="1" dirty="0" smtClean="0">
                <a:solidFill>
                  <a:prstClr val="white"/>
                </a:solidFill>
                <a:latin typeface="Times New Roman"/>
                <a:ea typeface="Times New Roman"/>
              </a:rPr>
              <a:t>Programı  </a:t>
            </a:r>
            <a:r>
              <a:rPr lang="tr-TR" sz="2400" b="1" dirty="0">
                <a:solidFill>
                  <a:prstClr val="white"/>
                </a:solidFill>
                <a:latin typeface="Times New Roman"/>
                <a:ea typeface="Times New Roman"/>
              </a:rPr>
              <a:t>(TZKOBİ)</a:t>
            </a:r>
            <a:endParaRPr lang="tr-TR" dirty="0"/>
          </a:p>
        </p:txBody>
      </p:sp>
    </p:spTree>
    <p:extLst>
      <p:ext uri="{BB962C8B-B14F-4D97-AF65-F5344CB8AC3E}">
        <p14:creationId xmlns:p14="http://schemas.microsoft.com/office/powerpoint/2010/main" val="32552897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o 5"/>
          <p:cNvGraphicFramePr>
            <a:graphicFrameLocks noGrp="1"/>
          </p:cNvGraphicFramePr>
          <p:nvPr>
            <p:extLst>
              <p:ext uri="{D42A27DB-BD31-4B8C-83A1-F6EECF244321}">
                <p14:modId xmlns:p14="http://schemas.microsoft.com/office/powerpoint/2010/main" val="96355563"/>
              </p:ext>
            </p:extLst>
          </p:nvPr>
        </p:nvGraphicFramePr>
        <p:xfrm>
          <a:off x="300158" y="1412776"/>
          <a:ext cx="8496944" cy="5000979"/>
        </p:xfrm>
        <a:graphic>
          <a:graphicData uri="http://schemas.openxmlformats.org/drawingml/2006/table">
            <a:tbl>
              <a:tblPr firstRow="1" firstCol="1" bandRow="1">
                <a:tableStyleId>{5C22544A-7EE6-4342-B048-85BDC9FD1C3A}</a:tableStyleId>
              </a:tblPr>
              <a:tblGrid>
                <a:gridCol w="539176"/>
                <a:gridCol w="7223293"/>
                <a:gridCol w="734475"/>
              </a:tblGrid>
              <a:tr h="332608">
                <a:tc>
                  <a:txBody>
                    <a:bodyPr/>
                    <a:lstStyle/>
                    <a:p>
                      <a:pPr>
                        <a:lnSpc>
                          <a:spcPct val="115000"/>
                        </a:lnSpc>
                      </a:pPr>
                      <a:endParaRPr lang="tr-TR" sz="700" dirty="0">
                        <a:effectLst/>
                        <a:latin typeface="Calibri"/>
                      </a:endParaRPr>
                    </a:p>
                  </a:txBody>
                  <a:tcPr marL="28166" marR="28166" marT="0" marB="0">
                    <a:solidFill>
                      <a:schemeClr val="accent1">
                        <a:lumMod val="60000"/>
                        <a:lumOff val="40000"/>
                      </a:schemeClr>
                    </a:solidFill>
                  </a:tcPr>
                </a:tc>
                <a:tc>
                  <a:txBody>
                    <a:bodyPr/>
                    <a:lstStyle/>
                    <a:p>
                      <a:pPr algn="ctr" fontAlgn="auto">
                        <a:lnSpc>
                          <a:spcPct val="115000"/>
                        </a:lnSpc>
                        <a:spcAft>
                          <a:spcPts val="0"/>
                        </a:spcAft>
                      </a:pPr>
                      <a:r>
                        <a:rPr lang="tr-TR" sz="2000" dirty="0">
                          <a:solidFill>
                            <a:schemeClr val="tx1"/>
                          </a:solidFill>
                          <a:effectLst/>
                          <a:latin typeface="Times New Roman" pitchFamily="18" charset="0"/>
                          <a:cs typeface="Times New Roman" pitchFamily="18" charset="0"/>
                        </a:rPr>
                        <a:t>Bölüm</a:t>
                      </a:r>
                      <a:endParaRPr lang="tr-TR" sz="2000" dirty="0">
                        <a:solidFill>
                          <a:schemeClr val="tx1"/>
                        </a:solidFill>
                        <a:effectLst/>
                        <a:latin typeface="Times New Roman" pitchFamily="18" charset="0"/>
                        <a:ea typeface="Times New Roman"/>
                        <a:cs typeface="Times New Roman" pitchFamily="18" charset="0"/>
                      </a:endParaRPr>
                    </a:p>
                  </a:txBody>
                  <a:tcPr marL="28166" marR="28166" marT="0" marB="0" anchor="ctr">
                    <a:solidFill>
                      <a:schemeClr val="accent1">
                        <a:lumMod val="60000"/>
                        <a:lumOff val="40000"/>
                      </a:schemeClr>
                    </a:solidFill>
                  </a:tcPr>
                </a:tc>
                <a:tc>
                  <a:txBody>
                    <a:bodyPr/>
                    <a:lstStyle/>
                    <a:p>
                      <a:pPr algn="ctr" fontAlgn="auto">
                        <a:lnSpc>
                          <a:spcPct val="115000"/>
                        </a:lnSpc>
                        <a:spcAft>
                          <a:spcPts val="0"/>
                        </a:spcAft>
                      </a:pPr>
                      <a:r>
                        <a:rPr lang="tr-TR" sz="2000" dirty="0">
                          <a:solidFill>
                            <a:schemeClr val="tx1"/>
                          </a:solidFill>
                          <a:effectLst/>
                          <a:latin typeface="Times New Roman" pitchFamily="18" charset="0"/>
                          <a:cs typeface="Times New Roman" pitchFamily="18" charset="0"/>
                        </a:rPr>
                        <a:t>Puan</a:t>
                      </a:r>
                      <a:endParaRPr lang="tr-TR" sz="2000" dirty="0">
                        <a:solidFill>
                          <a:schemeClr val="tx1"/>
                        </a:solidFill>
                        <a:effectLst/>
                        <a:latin typeface="Times New Roman" pitchFamily="18" charset="0"/>
                        <a:ea typeface="Times New Roman"/>
                        <a:cs typeface="Times New Roman" pitchFamily="18" charset="0"/>
                      </a:endParaRPr>
                    </a:p>
                  </a:txBody>
                  <a:tcPr marL="28166" marR="28166" marT="0" marB="0" anchor="ctr">
                    <a:solidFill>
                      <a:schemeClr val="accent1">
                        <a:lumMod val="60000"/>
                        <a:lumOff val="40000"/>
                      </a:schemeClr>
                    </a:solidFill>
                  </a:tcPr>
                </a:tc>
              </a:tr>
              <a:tr h="336004">
                <a:tc>
                  <a:txBody>
                    <a:bodyPr/>
                    <a:lstStyle/>
                    <a:p>
                      <a:pPr algn="ctr" fontAlgn="auto">
                        <a:lnSpc>
                          <a:spcPct val="115000"/>
                        </a:lnSpc>
                        <a:spcAft>
                          <a:spcPts val="0"/>
                        </a:spcAft>
                      </a:pPr>
                      <a:r>
                        <a:rPr lang="tr-TR" sz="2000" dirty="0">
                          <a:solidFill>
                            <a:schemeClr val="tx1"/>
                          </a:solidFill>
                          <a:effectLst/>
                          <a:latin typeface="Times New Roman" pitchFamily="18" charset="0"/>
                          <a:cs typeface="Times New Roman" pitchFamily="18" charset="0"/>
                        </a:rPr>
                        <a:t>1</a:t>
                      </a:r>
                      <a:endParaRPr lang="tr-TR" sz="2000" dirty="0">
                        <a:solidFill>
                          <a:schemeClr val="tx1"/>
                        </a:solidFill>
                        <a:effectLst/>
                        <a:latin typeface="Times New Roman" pitchFamily="18" charset="0"/>
                        <a:ea typeface="Times New Roman"/>
                        <a:cs typeface="Times New Roman" pitchFamily="18" charset="0"/>
                      </a:endParaRPr>
                    </a:p>
                  </a:txBody>
                  <a:tcPr marL="28166" marR="28166" marT="0" marB="0">
                    <a:solidFill>
                      <a:schemeClr val="accent1">
                        <a:lumMod val="60000"/>
                        <a:lumOff val="40000"/>
                      </a:schemeClr>
                    </a:solidFill>
                  </a:tcPr>
                </a:tc>
                <a:tc>
                  <a:txBody>
                    <a:bodyPr/>
                    <a:lstStyle/>
                    <a:p>
                      <a:pPr algn="l" fontAlgn="auto">
                        <a:lnSpc>
                          <a:spcPct val="100000"/>
                        </a:lnSpc>
                        <a:spcAft>
                          <a:spcPts val="0"/>
                        </a:spcAft>
                      </a:pPr>
                      <a:r>
                        <a:rPr lang="tr-TR" sz="2000" dirty="0">
                          <a:effectLst/>
                          <a:latin typeface="Times New Roman" pitchFamily="18" charset="0"/>
                          <a:cs typeface="Times New Roman" pitchFamily="18" charset="0"/>
                        </a:rPr>
                        <a:t> Mali Kapasite ve İşletme Yönetim Kapasitesi</a:t>
                      </a:r>
                      <a:endParaRPr lang="tr-TR" sz="2000" dirty="0">
                        <a:effectLst/>
                        <a:latin typeface="Times New Roman" pitchFamily="18" charset="0"/>
                        <a:ea typeface="Times New Roman"/>
                        <a:cs typeface="Times New Roman" pitchFamily="18" charset="0"/>
                      </a:endParaRPr>
                    </a:p>
                  </a:txBody>
                  <a:tcPr marL="28166" marR="28166" marT="0" marB="0" anchor="ctr"/>
                </a:tc>
                <a:tc>
                  <a:txBody>
                    <a:bodyPr/>
                    <a:lstStyle/>
                    <a:p>
                      <a:pPr algn="ctr" fontAlgn="auto">
                        <a:lnSpc>
                          <a:spcPct val="115000"/>
                        </a:lnSpc>
                        <a:spcAft>
                          <a:spcPts val="0"/>
                        </a:spcAft>
                      </a:pPr>
                      <a:r>
                        <a:rPr lang="tr-TR" sz="2000" b="1" dirty="0" smtClean="0">
                          <a:solidFill>
                            <a:schemeClr val="tx1"/>
                          </a:solidFill>
                          <a:effectLst/>
                          <a:latin typeface="Times New Roman" pitchFamily="18" charset="0"/>
                          <a:cs typeface="Times New Roman" pitchFamily="18" charset="0"/>
                        </a:rPr>
                        <a:t>12/20</a:t>
                      </a:r>
                      <a:endParaRPr lang="tr-TR" sz="2000" b="1" dirty="0">
                        <a:solidFill>
                          <a:schemeClr val="tx1"/>
                        </a:solidFill>
                        <a:effectLst/>
                        <a:latin typeface="Times New Roman" pitchFamily="18" charset="0"/>
                        <a:ea typeface="Times New Roman"/>
                        <a:cs typeface="Times New Roman" pitchFamily="18" charset="0"/>
                      </a:endParaRPr>
                    </a:p>
                  </a:txBody>
                  <a:tcPr marL="28166" marR="28166" marT="0" marB="0" anchor="ctr">
                    <a:solidFill>
                      <a:srgbClr val="FFFF00"/>
                    </a:solidFill>
                  </a:tcPr>
                </a:tc>
              </a:tr>
              <a:tr h="1462511">
                <a:tc>
                  <a:txBody>
                    <a:bodyPr/>
                    <a:lstStyle/>
                    <a:p>
                      <a:pPr algn="ctr" fontAlgn="auto">
                        <a:lnSpc>
                          <a:spcPct val="115000"/>
                        </a:lnSpc>
                        <a:spcAft>
                          <a:spcPts val="0"/>
                        </a:spcAft>
                      </a:pPr>
                      <a:r>
                        <a:rPr lang="tr-TR" sz="2000" dirty="0">
                          <a:solidFill>
                            <a:schemeClr val="tx1"/>
                          </a:solidFill>
                          <a:effectLst/>
                          <a:latin typeface="Times New Roman" pitchFamily="18" charset="0"/>
                          <a:cs typeface="Times New Roman" pitchFamily="18" charset="0"/>
                        </a:rPr>
                        <a:t>1.1</a:t>
                      </a:r>
                      <a:endParaRPr lang="tr-TR" sz="2000" dirty="0">
                        <a:solidFill>
                          <a:schemeClr val="tx1"/>
                        </a:solidFill>
                        <a:effectLst/>
                        <a:latin typeface="Times New Roman" pitchFamily="18" charset="0"/>
                        <a:ea typeface="Times New Roman"/>
                        <a:cs typeface="Times New Roman" pitchFamily="18" charset="0"/>
                      </a:endParaRPr>
                    </a:p>
                  </a:txBody>
                  <a:tcPr marL="28166" marR="28166" marT="0" marB="0" anchor="ctr">
                    <a:solidFill>
                      <a:schemeClr val="accent1">
                        <a:lumMod val="60000"/>
                        <a:lumOff val="40000"/>
                      </a:schemeClr>
                    </a:solidFill>
                  </a:tcPr>
                </a:tc>
                <a:tc>
                  <a:txBody>
                    <a:bodyPr/>
                    <a:lstStyle/>
                    <a:p>
                      <a:pPr algn="just" fontAlgn="auto">
                        <a:lnSpc>
                          <a:spcPct val="100000"/>
                        </a:lnSpc>
                        <a:spcAft>
                          <a:spcPts val="0"/>
                        </a:spcAft>
                      </a:pPr>
                      <a:r>
                        <a:rPr lang="tr-TR" sz="2000" dirty="0">
                          <a:effectLst/>
                          <a:latin typeface="Times New Roman" pitchFamily="18" charset="0"/>
                          <a:cs typeface="Times New Roman" pitchFamily="18" charset="0"/>
                        </a:rPr>
                        <a:t>Başvuru Sahibi ve ortakları proje yönetimi konusunda yeterli deneyime sahip mi? (Projenin hazırlık ve uygulama sürecinde proje yönetim tecrübesi olan kişi/kişilere rol verilmiş olması değerlendirmede ilave olarak dikkate alınacaktır.)</a:t>
                      </a:r>
                      <a:endParaRPr lang="tr-TR" sz="2000" dirty="0">
                        <a:effectLst/>
                        <a:latin typeface="Times New Roman" pitchFamily="18" charset="0"/>
                        <a:ea typeface="Times New Roman"/>
                        <a:cs typeface="Times New Roman" pitchFamily="18" charset="0"/>
                      </a:endParaRPr>
                    </a:p>
                  </a:txBody>
                  <a:tcPr marL="28166" marR="28166" marT="0" marB="0" anchor="ctr"/>
                </a:tc>
                <a:tc>
                  <a:txBody>
                    <a:bodyPr/>
                    <a:lstStyle/>
                    <a:p>
                      <a:pPr algn="ctr" fontAlgn="auto">
                        <a:lnSpc>
                          <a:spcPct val="115000"/>
                        </a:lnSpc>
                        <a:spcAft>
                          <a:spcPts val="0"/>
                        </a:spcAft>
                      </a:pPr>
                      <a:r>
                        <a:rPr lang="tr-TR" sz="2000" dirty="0">
                          <a:solidFill>
                            <a:schemeClr val="tx1"/>
                          </a:solidFill>
                          <a:effectLst/>
                          <a:latin typeface="Times New Roman" pitchFamily="18" charset="0"/>
                          <a:cs typeface="Times New Roman" pitchFamily="18" charset="0"/>
                        </a:rPr>
                        <a:t>5</a:t>
                      </a:r>
                      <a:endParaRPr lang="tr-TR" sz="2000" dirty="0">
                        <a:solidFill>
                          <a:schemeClr val="tx1"/>
                        </a:solidFill>
                        <a:effectLst/>
                        <a:latin typeface="Times New Roman" pitchFamily="18" charset="0"/>
                        <a:ea typeface="Times New Roman"/>
                        <a:cs typeface="Times New Roman" pitchFamily="18" charset="0"/>
                      </a:endParaRPr>
                    </a:p>
                  </a:txBody>
                  <a:tcPr marL="28166" marR="28166" marT="0" marB="0" anchor="ctr"/>
                </a:tc>
              </a:tr>
              <a:tr h="943382">
                <a:tc>
                  <a:txBody>
                    <a:bodyPr/>
                    <a:lstStyle/>
                    <a:p>
                      <a:pPr algn="ctr" fontAlgn="auto">
                        <a:lnSpc>
                          <a:spcPct val="115000"/>
                        </a:lnSpc>
                        <a:spcAft>
                          <a:spcPts val="0"/>
                        </a:spcAft>
                      </a:pPr>
                      <a:r>
                        <a:rPr lang="tr-TR" sz="2000" dirty="0">
                          <a:solidFill>
                            <a:schemeClr val="tx1"/>
                          </a:solidFill>
                          <a:effectLst/>
                          <a:latin typeface="Times New Roman" pitchFamily="18" charset="0"/>
                          <a:cs typeface="Times New Roman" pitchFamily="18" charset="0"/>
                        </a:rPr>
                        <a:t>1.2</a:t>
                      </a:r>
                      <a:endParaRPr lang="tr-TR" sz="2000" dirty="0">
                        <a:solidFill>
                          <a:schemeClr val="tx1"/>
                        </a:solidFill>
                        <a:effectLst/>
                        <a:latin typeface="Times New Roman" pitchFamily="18" charset="0"/>
                        <a:ea typeface="Times New Roman"/>
                        <a:cs typeface="Times New Roman" pitchFamily="18" charset="0"/>
                      </a:endParaRPr>
                    </a:p>
                  </a:txBody>
                  <a:tcPr marL="28166" marR="28166" marT="0" marB="0" anchor="ctr">
                    <a:solidFill>
                      <a:schemeClr val="accent1">
                        <a:lumMod val="60000"/>
                        <a:lumOff val="40000"/>
                      </a:schemeClr>
                    </a:solidFill>
                  </a:tcPr>
                </a:tc>
                <a:tc>
                  <a:txBody>
                    <a:bodyPr/>
                    <a:lstStyle/>
                    <a:p>
                      <a:pPr algn="just" fontAlgn="auto">
                        <a:lnSpc>
                          <a:spcPct val="100000"/>
                        </a:lnSpc>
                        <a:spcAft>
                          <a:spcPts val="0"/>
                        </a:spcAft>
                      </a:pPr>
                      <a:r>
                        <a:rPr lang="tr-TR" sz="2000" dirty="0">
                          <a:effectLst/>
                          <a:latin typeface="Times New Roman" pitchFamily="18" charset="0"/>
                          <a:cs typeface="Times New Roman" pitchFamily="18" charset="0"/>
                        </a:rPr>
                        <a:t>Başvuru Sahibi ve ortakları yeterli teknik uzmanlığa sahip mi? (Proje konusu faaliyetler hakkında teknik bilgi ve tecrübeler dikkate alınacaktır.)</a:t>
                      </a:r>
                      <a:endParaRPr lang="tr-TR" sz="2000" dirty="0">
                        <a:effectLst/>
                        <a:latin typeface="Times New Roman" pitchFamily="18" charset="0"/>
                        <a:ea typeface="Times New Roman"/>
                        <a:cs typeface="Times New Roman" pitchFamily="18" charset="0"/>
                      </a:endParaRPr>
                    </a:p>
                  </a:txBody>
                  <a:tcPr marL="28166" marR="28166" marT="0" marB="0" anchor="ctr"/>
                </a:tc>
                <a:tc>
                  <a:txBody>
                    <a:bodyPr/>
                    <a:lstStyle/>
                    <a:p>
                      <a:pPr algn="ctr" fontAlgn="auto">
                        <a:lnSpc>
                          <a:spcPct val="115000"/>
                        </a:lnSpc>
                        <a:spcAft>
                          <a:spcPts val="0"/>
                        </a:spcAft>
                      </a:pPr>
                      <a:r>
                        <a:rPr lang="tr-TR" sz="2000" dirty="0">
                          <a:solidFill>
                            <a:schemeClr val="tx1"/>
                          </a:solidFill>
                          <a:effectLst/>
                          <a:latin typeface="Times New Roman" pitchFamily="18" charset="0"/>
                          <a:cs typeface="Times New Roman" pitchFamily="18" charset="0"/>
                        </a:rPr>
                        <a:t>5</a:t>
                      </a:r>
                      <a:endParaRPr lang="tr-TR" sz="2000" dirty="0">
                        <a:solidFill>
                          <a:schemeClr val="tx1"/>
                        </a:solidFill>
                        <a:effectLst/>
                        <a:latin typeface="Times New Roman" pitchFamily="18" charset="0"/>
                        <a:ea typeface="Times New Roman"/>
                        <a:cs typeface="Times New Roman" pitchFamily="18" charset="0"/>
                      </a:endParaRPr>
                    </a:p>
                  </a:txBody>
                  <a:tcPr marL="28166" marR="28166" marT="0" marB="0" anchor="ctr"/>
                </a:tc>
              </a:tr>
              <a:tr h="1257843">
                <a:tc>
                  <a:txBody>
                    <a:bodyPr/>
                    <a:lstStyle/>
                    <a:p>
                      <a:pPr algn="ctr" fontAlgn="auto">
                        <a:lnSpc>
                          <a:spcPct val="115000"/>
                        </a:lnSpc>
                        <a:spcAft>
                          <a:spcPts val="0"/>
                        </a:spcAft>
                      </a:pPr>
                      <a:r>
                        <a:rPr lang="tr-TR" sz="2000" dirty="0">
                          <a:solidFill>
                            <a:schemeClr val="tx1"/>
                          </a:solidFill>
                          <a:effectLst/>
                          <a:latin typeface="Times New Roman" pitchFamily="18" charset="0"/>
                          <a:cs typeface="Times New Roman" pitchFamily="18" charset="0"/>
                        </a:rPr>
                        <a:t>1.3</a:t>
                      </a:r>
                      <a:endParaRPr lang="tr-TR" sz="2000" dirty="0">
                        <a:solidFill>
                          <a:schemeClr val="tx1"/>
                        </a:solidFill>
                        <a:effectLst/>
                        <a:latin typeface="Times New Roman" pitchFamily="18" charset="0"/>
                        <a:ea typeface="Times New Roman"/>
                        <a:cs typeface="Times New Roman" pitchFamily="18" charset="0"/>
                      </a:endParaRPr>
                    </a:p>
                  </a:txBody>
                  <a:tcPr marL="28166" marR="28166" marT="0" marB="0" anchor="ctr">
                    <a:solidFill>
                      <a:schemeClr val="accent1">
                        <a:lumMod val="60000"/>
                        <a:lumOff val="40000"/>
                      </a:schemeClr>
                    </a:solidFill>
                  </a:tcPr>
                </a:tc>
                <a:tc>
                  <a:txBody>
                    <a:bodyPr/>
                    <a:lstStyle/>
                    <a:p>
                      <a:pPr algn="just" fontAlgn="auto">
                        <a:lnSpc>
                          <a:spcPct val="100000"/>
                        </a:lnSpc>
                        <a:spcAft>
                          <a:spcPts val="0"/>
                        </a:spcAft>
                      </a:pPr>
                      <a:r>
                        <a:rPr lang="tr-TR" sz="2000" dirty="0">
                          <a:effectLst/>
                          <a:latin typeface="Times New Roman" pitchFamily="18" charset="0"/>
                          <a:cs typeface="Times New Roman" pitchFamily="18" charset="0"/>
                        </a:rPr>
                        <a:t>Başvuru sahibi ve ortakları yeterli işletme yönetim kapasitesine sahip mi? (Personel, ekipman ve proje bütçesini idare edecek bilgi ve beceri dahil olmak</a:t>
                      </a:r>
                    </a:p>
                    <a:p>
                      <a:pPr algn="just" fontAlgn="auto">
                        <a:lnSpc>
                          <a:spcPct val="100000"/>
                        </a:lnSpc>
                        <a:spcAft>
                          <a:spcPts val="0"/>
                        </a:spcAft>
                      </a:pPr>
                      <a:r>
                        <a:rPr lang="tr-TR" sz="2000" dirty="0">
                          <a:effectLst/>
                          <a:latin typeface="Times New Roman" pitchFamily="18" charset="0"/>
                          <a:cs typeface="Times New Roman" pitchFamily="18" charset="0"/>
                        </a:rPr>
                        <a:t>üzere kurumsal kapasite dikkate alınacaktır.)</a:t>
                      </a:r>
                      <a:endParaRPr lang="tr-TR" sz="2000" dirty="0">
                        <a:effectLst/>
                        <a:latin typeface="Times New Roman" pitchFamily="18" charset="0"/>
                        <a:ea typeface="Times New Roman"/>
                        <a:cs typeface="Times New Roman" pitchFamily="18" charset="0"/>
                      </a:endParaRPr>
                    </a:p>
                  </a:txBody>
                  <a:tcPr marL="28166" marR="28166" marT="0" marB="0" anchor="ctr"/>
                </a:tc>
                <a:tc>
                  <a:txBody>
                    <a:bodyPr/>
                    <a:lstStyle/>
                    <a:p>
                      <a:pPr algn="ctr" fontAlgn="auto">
                        <a:lnSpc>
                          <a:spcPct val="115000"/>
                        </a:lnSpc>
                        <a:spcAft>
                          <a:spcPts val="0"/>
                        </a:spcAft>
                      </a:pPr>
                      <a:r>
                        <a:rPr lang="tr-TR" sz="2000" dirty="0">
                          <a:solidFill>
                            <a:schemeClr val="tx1"/>
                          </a:solidFill>
                          <a:effectLst/>
                          <a:latin typeface="Times New Roman" pitchFamily="18" charset="0"/>
                          <a:cs typeface="Times New Roman" pitchFamily="18" charset="0"/>
                        </a:rPr>
                        <a:t>5</a:t>
                      </a:r>
                      <a:endParaRPr lang="tr-TR" sz="2000" dirty="0">
                        <a:solidFill>
                          <a:schemeClr val="tx1"/>
                        </a:solidFill>
                        <a:effectLst/>
                        <a:latin typeface="Times New Roman" pitchFamily="18" charset="0"/>
                        <a:ea typeface="Times New Roman"/>
                        <a:cs typeface="Times New Roman" pitchFamily="18" charset="0"/>
                      </a:endParaRPr>
                    </a:p>
                  </a:txBody>
                  <a:tcPr marL="28166" marR="28166" marT="0" marB="0" anchor="ctr"/>
                </a:tc>
              </a:tr>
              <a:tr h="636203">
                <a:tc>
                  <a:txBody>
                    <a:bodyPr/>
                    <a:lstStyle/>
                    <a:p>
                      <a:pPr algn="ctr" fontAlgn="auto">
                        <a:lnSpc>
                          <a:spcPct val="115000"/>
                        </a:lnSpc>
                        <a:spcAft>
                          <a:spcPts val="0"/>
                        </a:spcAft>
                      </a:pPr>
                      <a:r>
                        <a:rPr lang="tr-TR" sz="2000" dirty="0">
                          <a:solidFill>
                            <a:schemeClr val="tx1"/>
                          </a:solidFill>
                          <a:effectLst/>
                          <a:latin typeface="Times New Roman" pitchFamily="18" charset="0"/>
                          <a:cs typeface="Times New Roman" pitchFamily="18" charset="0"/>
                        </a:rPr>
                        <a:t>1.4</a:t>
                      </a:r>
                      <a:endParaRPr lang="tr-TR" sz="2000" dirty="0">
                        <a:solidFill>
                          <a:schemeClr val="tx1"/>
                        </a:solidFill>
                        <a:effectLst/>
                        <a:latin typeface="Times New Roman" pitchFamily="18" charset="0"/>
                        <a:ea typeface="Times New Roman"/>
                        <a:cs typeface="Times New Roman" pitchFamily="18" charset="0"/>
                      </a:endParaRPr>
                    </a:p>
                  </a:txBody>
                  <a:tcPr marL="28166" marR="28166" marT="0" marB="0" anchor="ctr">
                    <a:solidFill>
                      <a:schemeClr val="accent1">
                        <a:lumMod val="60000"/>
                        <a:lumOff val="40000"/>
                      </a:schemeClr>
                    </a:solidFill>
                  </a:tcPr>
                </a:tc>
                <a:tc>
                  <a:txBody>
                    <a:bodyPr/>
                    <a:lstStyle/>
                    <a:p>
                      <a:pPr algn="just" fontAlgn="auto">
                        <a:lnSpc>
                          <a:spcPct val="100000"/>
                        </a:lnSpc>
                        <a:spcAft>
                          <a:spcPts val="0"/>
                        </a:spcAft>
                      </a:pPr>
                      <a:r>
                        <a:rPr lang="tr-TR" sz="2000" dirty="0">
                          <a:effectLst/>
                          <a:latin typeface="Times New Roman" pitchFamily="18" charset="0"/>
                          <a:cs typeface="Times New Roman" pitchFamily="18" charset="0"/>
                        </a:rPr>
                        <a:t>Başvuru Sahibi istikrarlı ve yeterli finansman kaynaklarına sahip mi? </a:t>
                      </a:r>
                      <a:endParaRPr lang="tr-TR" sz="2000" dirty="0">
                        <a:effectLst/>
                        <a:latin typeface="Times New Roman" pitchFamily="18" charset="0"/>
                        <a:ea typeface="Times New Roman"/>
                        <a:cs typeface="Times New Roman" pitchFamily="18" charset="0"/>
                      </a:endParaRPr>
                    </a:p>
                  </a:txBody>
                  <a:tcPr marL="28166" marR="28166" marT="0" marB="0" anchor="ctr"/>
                </a:tc>
                <a:tc>
                  <a:txBody>
                    <a:bodyPr/>
                    <a:lstStyle/>
                    <a:p>
                      <a:pPr algn="ctr" fontAlgn="auto">
                        <a:lnSpc>
                          <a:spcPct val="115000"/>
                        </a:lnSpc>
                        <a:spcAft>
                          <a:spcPts val="0"/>
                        </a:spcAft>
                      </a:pPr>
                      <a:r>
                        <a:rPr lang="tr-TR" sz="2000" dirty="0">
                          <a:solidFill>
                            <a:schemeClr val="tx1"/>
                          </a:solidFill>
                          <a:effectLst/>
                          <a:latin typeface="Times New Roman" pitchFamily="18" charset="0"/>
                          <a:cs typeface="Times New Roman" pitchFamily="18" charset="0"/>
                        </a:rPr>
                        <a:t>5 </a:t>
                      </a:r>
                      <a:endParaRPr lang="tr-TR" sz="2000" dirty="0">
                        <a:solidFill>
                          <a:schemeClr val="tx1"/>
                        </a:solidFill>
                        <a:effectLst/>
                        <a:latin typeface="Times New Roman" pitchFamily="18" charset="0"/>
                        <a:ea typeface="Times New Roman"/>
                        <a:cs typeface="Times New Roman" pitchFamily="18" charset="0"/>
                      </a:endParaRPr>
                    </a:p>
                  </a:txBody>
                  <a:tcPr marL="28166" marR="28166" marT="0" marB="0" anchor="ctr"/>
                </a:tc>
              </a:tr>
            </a:tbl>
          </a:graphicData>
        </a:graphic>
      </p:graphicFrame>
      <p:sp>
        <p:nvSpPr>
          <p:cNvPr id="7" name="Dikdörtgen 6"/>
          <p:cNvSpPr/>
          <p:nvPr/>
        </p:nvSpPr>
        <p:spPr>
          <a:xfrm>
            <a:off x="323528" y="792204"/>
            <a:ext cx="3312368" cy="360040"/>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chemeClr val="tx1"/>
                </a:solidFill>
                <a:latin typeface="Times New Roman" pitchFamily="18" charset="0"/>
                <a:cs typeface="Times New Roman" pitchFamily="18" charset="0"/>
              </a:rPr>
              <a:t>Değerlendirme Tablosu</a:t>
            </a:r>
            <a:endParaRPr lang="tr-TR" sz="2000" b="1" dirty="0">
              <a:solidFill>
                <a:schemeClr val="tx1"/>
              </a:solidFill>
              <a:latin typeface="Times New Roman" pitchFamily="18" charset="0"/>
              <a:cs typeface="Times New Roman" pitchFamily="18" charset="0"/>
            </a:endParaRPr>
          </a:p>
        </p:txBody>
      </p:sp>
      <p:sp>
        <p:nvSpPr>
          <p:cNvPr id="8" name="Başlık 1"/>
          <p:cNvSpPr>
            <a:spLocks noGrp="1"/>
          </p:cNvSpPr>
          <p:nvPr>
            <p:ph type="title"/>
          </p:nvPr>
        </p:nvSpPr>
        <p:spPr>
          <a:xfrm>
            <a:off x="971601" y="-27384"/>
            <a:ext cx="7416823" cy="836712"/>
          </a:xfrm>
        </p:spPr>
        <p:txBody>
          <a:bodyPr>
            <a:noAutofit/>
          </a:bodyPr>
          <a:lstStyle/>
          <a:p>
            <a:pPr algn="ctr"/>
            <a:r>
              <a:rPr lang="tr-TR" sz="2400" b="1" dirty="0" smtClean="0">
                <a:solidFill>
                  <a:prstClr val="white"/>
                </a:solidFill>
                <a:latin typeface="Times New Roman"/>
                <a:ea typeface="Times New Roman"/>
              </a:rPr>
              <a:t>2015 </a:t>
            </a:r>
            <a:r>
              <a:rPr lang="tr-TR" sz="2400" b="1" dirty="0">
                <a:solidFill>
                  <a:prstClr val="white"/>
                </a:solidFill>
                <a:latin typeface="Times New Roman"/>
                <a:ea typeface="Times New Roman"/>
              </a:rPr>
              <a:t>Yılı Turizmin Geliştirilmesi Mali Destek </a:t>
            </a:r>
            <a:r>
              <a:rPr lang="tr-TR" sz="2400" b="1" dirty="0" smtClean="0">
                <a:solidFill>
                  <a:prstClr val="white"/>
                </a:solidFill>
                <a:latin typeface="Times New Roman"/>
                <a:ea typeface="Times New Roman"/>
              </a:rPr>
              <a:t/>
            </a:r>
            <a:br>
              <a:rPr lang="tr-TR" sz="2400" b="1" dirty="0" smtClean="0">
                <a:solidFill>
                  <a:prstClr val="white"/>
                </a:solidFill>
                <a:latin typeface="Times New Roman"/>
                <a:ea typeface="Times New Roman"/>
              </a:rPr>
            </a:br>
            <a:r>
              <a:rPr lang="tr-TR" sz="2400" b="1" dirty="0" smtClean="0">
                <a:solidFill>
                  <a:prstClr val="white"/>
                </a:solidFill>
                <a:latin typeface="Times New Roman"/>
                <a:ea typeface="Times New Roman"/>
              </a:rPr>
              <a:t>Programı  </a:t>
            </a:r>
            <a:r>
              <a:rPr lang="tr-TR" sz="2400" b="1" dirty="0">
                <a:solidFill>
                  <a:prstClr val="white"/>
                </a:solidFill>
                <a:latin typeface="Times New Roman"/>
                <a:ea typeface="Times New Roman"/>
              </a:rPr>
              <a:t>(TZKOBİ)</a:t>
            </a:r>
            <a:endParaRPr lang="tr-TR" dirty="0"/>
          </a:p>
        </p:txBody>
      </p:sp>
    </p:spTree>
    <p:extLst>
      <p:ext uri="{BB962C8B-B14F-4D97-AF65-F5344CB8AC3E}">
        <p14:creationId xmlns:p14="http://schemas.microsoft.com/office/powerpoint/2010/main" val="106972023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sz="half" idx="2"/>
            <p:extLst>
              <p:ext uri="{D42A27DB-BD31-4B8C-83A1-F6EECF244321}">
                <p14:modId xmlns:p14="http://schemas.microsoft.com/office/powerpoint/2010/main" val="3013710080"/>
              </p:ext>
            </p:extLst>
          </p:nvPr>
        </p:nvGraphicFramePr>
        <p:xfrm>
          <a:off x="395536" y="1268760"/>
          <a:ext cx="8568953" cy="5318760"/>
        </p:xfrm>
        <a:graphic>
          <a:graphicData uri="http://schemas.openxmlformats.org/drawingml/2006/table">
            <a:tbl>
              <a:tblPr firstRow="1" firstCol="1" bandRow="1">
                <a:tableStyleId>{5C22544A-7EE6-4342-B048-85BDC9FD1C3A}</a:tableStyleId>
              </a:tblPr>
              <a:tblGrid>
                <a:gridCol w="548821"/>
                <a:gridCol w="7352495"/>
                <a:gridCol w="667637"/>
              </a:tblGrid>
              <a:tr h="216024">
                <a:tc>
                  <a:txBody>
                    <a:bodyPr/>
                    <a:lstStyle/>
                    <a:p>
                      <a:pPr algn="ctr" fontAlgn="auto">
                        <a:lnSpc>
                          <a:spcPct val="115000"/>
                        </a:lnSpc>
                        <a:spcAft>
                          <a:spcPts val="0"/>
                        </a:spcAft>
                      </a:pPr>
                      <a:r>
                        <a:rPr lang="tr-TR" sz="2000" dirty="0">
                          <a:solidFill>
                            <a:schemeClr val="tx1"/>
                          </a:solidFill>
                          <a:effectLst/>
                          <a:latin typeface="Times New Roman" pitchFamily="18" charset="0"/>
                          <a:cs typeface="Times New Roman" pitchFamily="18" charset="0"/>
                        </a:rPr>
                        <a:t>2</a:t>
                      </a:r>
                      <a:endParaRPr lang="tr-TR" sz="2000" dirty="0">
                        <a:solidFill>
                          <a:schemeClr val="tx1"/>
                        </a:solidFill>
                        <a:effectLst/>
                        <a:latin typeface="Times New Roman" pitchFamily="18" charset="0"/>
                        <a:ea typeface="Times New Roman"/>
                        <a:cs typeface="Times New Roman" pitchFamily="18" charset="0"/>
                      </a:endParaRPr>
                    </a:p>
                  </a:txBody>
                  <a:tcPr marL="44450" marR="44450" marT="0" marB="0" anchor="ctr">
                    <a:solidFill>
                      <a:schemeClr val="accent1">
                        <a:lumMod val="60000"/>
                        <a:lumOff val="40000"/>
                      </a:schemeClr>
                    </a:solidFill>
                  </a:tcPr>
                </a:tc>
                <a:tc>
                  <a:txBody>
                    <a:bodyPr/>
                    <a:lstStyle/>
                    <a:p>
                      <a:pPr algn="just" fontAlgn="auto">
                        <a:lnSpc>
                          <a:spcPts val="1800"/>
                        </a:lnSpc>
                        <a:spcAft>
                          <a:spcPts val="0"/>
                        </a:spcAft>
                      </a:pPr>
                      <a:r>
                        <a:rPr lang="tr-TR" sz="2000" dirty="0" err="1">
                          <a:solidFill>
                            <a:schemeClr val="tx1"/>
                          </a:solidFill>
                          <a:effectLst/>
                          <a:latin typeface="Times New Roman" pitchFamily="18" charset="0"/>
                          <a:cs typeface="Times New Roman" pitchFamily="18" charset="0"/>
                        </a:rPr>
                        <a:t>İlgililik</a:t>
                      </a:r>
                      <a:endParaRPr lang="tr-TR" sz="2000" dirty="0">
                        <a:solidFill>
                          <a:schemeClr val="tx1"/>
                        </a:solidFill>
                        <a:effectLst/>
                        <a:latin typeface="Times New Roman" pitchFamily="18" charset="0"/>
                        <a:ea typeface="Times New Roman"/>
                        <a:cs typeface="Times New Roman" pitchFamily="18" charset="0"/>
                      </a:endParaRPr>
                    </a:p>
                  </a:txBody>
                  <a:tcPr marL="44450" marR="44450" marT="0" marB="0" anchor="ctr">
                    <a:solidFill>
                      <a:schemeClr val="accent1">
                        <a:lumMod val="60000"/>
                        <a:lumOff val="40000"/>
                      </a:schemeClr>
                    </a:solidFill>
                  </a:tcPr>
                </a:tc>
                <a:tc>
                  <a:txBody>
                    <a:bodyPr/>
                    <a:lstStyle/>
                    <a:p>
                      <a:pPr algn="ctr" fontAlgn="auto">
                        <a:lnSpc>
                          <a:spcPct val="115000"/>
                        </a:lnSpc>
                        <a:spcAft>
                          <a:spcPts val="0"/>
                        </a:spcAft>
                      </a:pPr>
                      <a:r>
                        <a:rPr lang="tr-TR" sz="2000" dirty="0" smtClean="0">
                          <a:solidFill>
                            <a:schemeClr val="tx1"/>
                          </a:solidFill>
                          <a:effectLst/>
                          <a:latin typeface="Times New Roman" pitchFamily="18" charset="0"/>
                          <a:cs typeface="Times New Roman" pitchFamily="18" charset="0"/>
                        </a:rPr>
                        <a:t>22/35</a:t>
                      </a:r>
                      <a:endParaRPr lang="tr-TR" sz="2000" dirty="0">
                        <a:solidFill>
                          <a:schemeClr val="tx1"/>
                        </a:solidFill>
                        <a:effectLst/>
                        <a:latin typeface="Times New Roman" pitchFamily="18" charset="0"/>
                        <a:ea typeface="Times New Roman"/>
                        <a:cs typeface="Times New Roman" pitchFamily="18" charset="0"/>
                      </a:endParaRPr>
                    </a:p>
                  </a:txBody>
                  <a:tcPr marL="44450" marR="44450" marT="0" marB="0" anchor="ctr">
                    <a:solidFill>
                      <a:srgbClr val="FFFF00"/>
                    </a:solidFill>
                  </a:tcPr>
                </a:tc>
              </a:tr>
              <a:tr h="316168">
                <a:tc>
                  <a:txBody>
                    <a:bodyPr/>
                    <a:lstStyle/>
                    <a:p>
                      <a:pPr algn="ctr" fontAlgn="auto">
                        <a:lnSpc>
                          <a:spcPct val="115000"/>
                        </a:lnSpc>
                        <a:spcAft>
                          <a:spcPts val="0"/>
                        </a:spcAft>
                      </a:pPr>
                      <a:r>
                        <a:rPr lang="tr-TR" sz="2000" dirty="0">
                          <a:solidFill>
                            <a:schemeClr val="tx1"/>
                          </a:solidFill>
                          <a:effectLst/>
                          <a:latin typeface="Times New Roman" pitchFamily="18" charset="0"/>
                          <a:cs typeface="Times New Roman" pitchFamily="18" charset="0"/>
                        </a:rPr>
                        <a:t>2.1</a:t>
                      </a:r>
                      <a:endParaRPr lang="tr-TR" sz="2000" dirty="0">
                        <a:solidFill>
                          <a:schemeClr val="tx1"/>
                        </a:solidFill>
                        <a:effectLst/>
                        <a:latin typeface="Times New Roman" pitchFamily="18" charset="0"/>
                        <a:ea typeface="Times New Roman"/>
                        <a:cs typeface="Times New Roman" pitchFamily="18" charset="0"/>
                      </a:endParaRPr>
                    </a:p>
                  </a:txBody>
                  <a:tcPr marL="44450" marR="44450" marT="0" marB="0" anchor="ctr">
                    <a:solidFill>
                      <a:schemeClr val="accent1">
                        <a:lumMod val="60000"/>
                        <a:lumOff val="40000"/>
                      </a:schemeClr>
                    </a:solidFill>
                  </a:tcPr>
                </a:tc>
                <a:tc>
                  <a:txBody>
                    <a:bodyPr/>
                    <a:lstStyle/>
                    <a:p>
                      <a:pPr algn="just" fontAlgn="auto">
                        <a:lnSpc>
                          <a:spcPct val="100000"/>
                        </a:lnSpc>
                        <a:spcAft>
                          <a:spcPts val="0"/>
                        </a:spcAft>
                      </a:pPr>
                      <a:r>
                        <a:rPr lang="tr-TR" sz="2000" dirty="0">
                          <a:effectLst/>
                          <a:latin typeface="Times New Roman" pitchFamily="18" charset="0"/>
                          <a:cs typeface="Times New Roman" pitchFamily="18" charset="0"/>
                        </a:rPr>
                        <a:t>Proje, teklif çağrısının genel amacı ile ne kadar ilgili?</a:t>
                      </a:r>
                      <a:endParaRPr lang="tr-TR" sz="2000" dirty="0">
                        <a:effectLst/>
                        <a:latin typeface="Times New Roman" pitchFamily="18" charset="0"/>
                        <a:ea typeface="Times New Roman"/>
                        <a:cs typeface="Times New Roman" pitchFamily="18" charset="0"/>
                      </a:endParaRPr>
                    </a:p>
                  </a:txBody>
                  <a:tcPr marL="44450" marR="44450" marT="0" marB="0" anchor="ctr"/>
                </a:tc>
                <a:tc>
                  <a:txBody>
                    <a:bodyPr/>
                    <a:lstStyle/>
                    <a:p>
                      <a:pPr algn="ctr" fontAlgn="auto">
                        <a:lnSpc>
                          <a:spcPct val="115000"/>
                        </a:lnSpc>
                        <a:spcAft>
                          <a:spcPts val="0"/>
                        </a:spcAft>
                      </a:pPr>
                      <a:r>
                        <a:rPr lang="tr-TR" sz="2000" dirty="0">
                          <a:solidFill>
                            <a:schemeClr val="tx1"/>
                          </a:solidFill>
                          <a:effectLst/>
                          <a:latin typeface="Times New Roman" pitchFamily="18" charset="0"/>
                          <a:cs typeface="Times New Roman" pitchFamily="18" charset="0"/>
                        </a:rPr>
                        <a:t>5</a:t>
                      </a:r>
                      <a:endParaRPr lang="tr-TR" sz="2000" dirty="0">
                        <a:solidFill>
                          <a:schemeClr val="tx1"/>
                        </a:solidFill>
                        <a:effectLst/>
                        <a:latin typeface="Times New Roman" pitchFamily="18" charset="0"/>
                        <a:ea typeface="Times New Roman"/>
                        <a:cs typeface="Times New Roman" pitchFamily="18" charset="0"/>
                      </a:endParaRPr>
                    </a:p>
                  </a:txBody>
                  <a:tcPr marL="44450" marR="44450" marT="0" marB="0" anchor="ctr"/>
                </a:tc>
              </a:tr>
              <a:tr h="316168">
                <a:tc>
                  <a:txBody>
                    <a:bodyPr/>
                    <a:lstStyle/>
                    <a:p>
                      <a:pPr algn="ctr" fontAlgn="auto">
                        <a:lnSpc>
                          <a:spcPct val="115000"/>
                        </a:lnSpc>
                        <a:spcAft>
                          <a:spcPts val="0"/>
                        </a:spcAft>
                      </a:pPr>
                      <a:r>
                        <a:rPr lang="tr-TR" sz="2000" dirty="0">
                          <a:solidFill>
                            <a:schemeClr val="tx1"/>
                          </a:solidFill>
                          <a:effectLst/>
                          <a:latin typeface="Times New Roman" pitchFamily="18" charset="0"/>
                          <a:cs typeface="Times New Roman" pitchFamily="18" charset="0"/>
                        </a:rPr>
                        <a:t>2.2</a:t>
                      </a:r>
                      <a:endParaRPr lang="tr-TR" sz="2000" dirty="0">
                        <a:solidFill>
                          <a:schemeClr val="tx1"/>
                        </a:solidFill>
                        <a:effectLst/>
                        <a:latin typeface="Times New Roman" pitchFamily="18" charset="0"/>
                        <a:ea typeface="Times New Roman"/>
                        <a:cs typeface="Times New Roman" pitchFamily="18" charset="0"/>
                      </a:endParaRPr>
                    </a:p>
                  </a:txBody>
                  <a:tcPr marL="44450" marR="44450" marT="0" marB="0" anchor="ctr">
                    <a:solidFill>
                      <a:schemeClr val="accent1">
                        <a:lumMod val="60000"/>
                        <a:lumOff val="40000"/>
                      </a:schemeClr>
                    </a:solidFill>
                  </a:tcPr>
                </a:tc>
                <a:tc>
                  <a:txBody>
                    <a:bodyPr/>
                    <a:lstStyle/>
                    <a:p>
                      <a:pPr algn="just" fontAlgn="auto">
                        <a:lnSpc>
                          <a:spcPct val="100000"/>
                        </a:lnSpc>
                        <a:spcAft>
                          <a:spcPts val="0"/>
                        </a:spcAft>
                      </a:pPr>
                      <a:r>
                        <a:rPr lang="tr-TR" sz="2000" dirty="0">
                          <a:effectLst/>
                          <a:latin typeface="Times New Roman" pitchFamily="18" charset="0"/>
                          <a:cs typeface="Times New Roman" pitchFamily="18" charset="0"/>
                        </a:rPr>
                        <a:t>Proje, teklif çağrısın bir veya birden fazla önceliği ile ne kadar ilgili?</a:t>
                      </a:r>
                      <a:endParaRPr lang="tr-TR" sz="2000" dirty="0">
                        <a:effectLst/>
                        <a:latin typeface="Times New Roman" pitchFamily="18" charset="0"/>
                        <a:ea typeface="Times New Roman"/>
                        <a:cs typeface="Times New Roman" pitchFamily="18" charset="0"/>
                      </a:endParaRPr>
                    </a:p>
                  </a:txBody>
                  <a:tcPr marL="44450" marR="44450" marT="0" marB="0" anchor="ctr"/>
                </a:tc>
                <a:tc>
                  <a:txBody>
                    <a:bodyPr/>
                    <a:lstStyle/>
                    <a:p>
                      <a:pPr algn="ctr" fontAlgn="auto">
                        <a:lnSpc>
                          <a:spcPct val="115000"/>
                        </a:lnSpc>
                        <a:spcAft>
                          <a:spcPts val="0"/>
                        </a:spcAft>
                      </a:pPr>
                      <a:r>
                        <a:rPr lang="tr-TR" sz="2000" dirty="0">
                          <a:solidFill>
                            <a:schemeClr val="tx1"/>
                          </a:solidFill>
                          <a:effectLst/>
                          <a:latin typeface="Times New Roman" pitchFamily="18" charset="0"/>
                          <a:cs typeface="Times New Roman" pitchFamily="18" charset="0"/>
                        </a:rPr>
                        <a:t>5</a:t>
                      </a:r>
                      <a:endParaRPr lang="tr-TR" sz="2000" dirty="0">
                        <a:solidFill>
                          <a:schemeClr val="tx1"/>
                        </a:solidFill>
                        <a:effectLst/>
                        <a:latin typeface="Times New Roman" pitchFamily="18" charset="0"/>
                        <a:ea typeface="Times New Roman"/>
                        <a:cs typeface="Times New Roman" pitchFamily="18" charset="0"/>
                      </a:endParaRPr>
                    </a:p>
                  </a:txBody>
                  <a:tcPr marL="44450" marR="44450" marT="0" marB="0" anchor="ctr"/>
                </a:tc>
              </a:tr>
              <a:tr h="896752">
                <a:tc>
                  <a:txBody>
                    <a:bodyPr/>
                    <a:lstStyle/>
                    <a:p>
                      <a:pPr algn="ctr" fontAlgn="auto">
                        <a:lnSpc>
                          <a:spcPct val="115000"/>
                        </a:lnSpc>
                        <a:spcAft>
                          <a:spcPts val="0"/>
                        </a:spcAft>
                      </a:pPr>
                      <a:r>
                        <a:rPr lang="tr-TR" sz="2000" dirty="0">
                          <a:solidFill>
                            <a:schemeClr val="tx1"/>
                          </a:solidFill>
                          <a:effectLst/>
                          <a:latin typeface="Times New Roman" pitchFamily="18" charset="0"/>
                          <a:cs typeface="Times New Roman" pitchFamily="18" charset="0"/>
                        </a:rPr>
                        <a:t>2.3</a:t>
                      </a:r>
                      <a:endParaRPr lang="tr-TR" sz="2000" dirty="0">
                        <a:solidFill>
                          <a:schemeClr val="tx1"/>
                        </a:solidFill>
                        <a:effectLst/>
                        <a:latin typeface="Times New Roman" pitchFamily="18" charset="0"/>
                        <a:ea typeface="Times New Roman"/>
                        <a:cs typeface="Times New Roman" pitchFamily="18" charset="0"/>
                      </a:endParaRPr>
                    </a:p>
                  </a:txBody>
                  <a:tcPr marL="44450" marR="44450" marT="0" marB="0" anchor="ctr">
                    <a:solidFill>
                      <a:schemeClr val="accent1">
                        <a:lumMod val="60000"/>
                        <a:lumOff val="40000"/>
                      </a:schemeClr>
                    </a:solidFill>
                  </a:tcPr>
                </a:tc>
                <a:tc>
                  <a:txBody>
                    <a:bodyPr/>
                    <a:lstStyle/>
                    <a:p>
                      <a:pPr algn="just" fontAlgn="auto">
                        <a:lnSpc>
                          <a:spcPct val="100000"/>
                        </a:lnSpc>
                        <a:spcAft>
                          <a:spcPts val="0"/>
                        </a:spcAft>
                      </a:pPr>
                      <a:r>
                        <a:rPr lang="tr-TR" sz="2000" dirty="0">
                          <a:effectLst/>
                          <a:latin typeface="Times New Roman" pitchFamily="18" charset="0"/>
                          <a:cs typeface="Times New Roman" pitchFamily="18" charset="0"/>
                        </a:rPr>
                        <a:t>Proje konusunun, Bölge Planı ve il turizm mastır planları ile uyumu açıkça belirtilmiş mi? [İlgili belgelerdeki hedef, strateji veya önceliklerle doğrudan ilişkilendirilmiş projelere </a:t>
                      </a:r>
                      <a:r>
                        <a:rPr lang="tr-TR" sz="2000" dirty="0" smtClean="0">
                          <a:effectLst/>
                          <a:latin typeface="Times New Roman" pitchFamily="18" charset="0"/>
                          <a:cs typeface="Times New Roman" pitchFamily="18" charset="0"/>
                        </a:rPr>
                        <a:t>(5 </a:t>
                      </a:r>
                      <a:r>
                        <a:rPr lang="tr-TR" sz="2000" dirty="0">
                          <a:effectLst/>
                          <a:latin typeface="Times New Roman" pitchFamily="18" charset="0"/>
                          <a:cs typeface="Times New Roman" pitchFamily="18" charset="0"/>
                        </a:rPr>
                        <a:t>puan) verilecektir.]</a:t>
                      </a:r>
                      <a:endParaRPr lang="tr-TR" sz="2000" dirty="0">
                        <a:effectLst/>
                        <a:latin typeface="Times New Roman" pitchFamily="18" charset="0"/>
                        <a:ea typeface="Times New Roman"/>
                        <a:cs typeface="Times New Roman" pitchFamily="18" charset="0"/>
                      </a:endParaRPr>
                    </a:p>
                  </a:txBody>
                  <a:tcPr marL="44450" marR="44450" marT="0" marB="0" anchor="ctr"/>
                </a:tc>
                <a:tc>
                  <a:txBody>
                    <a:bodyPr/>
                    <a:lstStyle/>
                    <a:p>
                      <a:pPr algn="ctr" fontAlgn="auto">
                        <a:lnSpc>
                          <a:spcPct val="115000"/>
                        </a:lnSpc>
                        <a:spcAft>
                          <a:spcPts val="0"/>
                        </a:spcAft>
                      </a:pPr>
                      <a:r>
                        <a:rPr lang="tr-TR" sz="2000" dirty="0">
                          <a:solidFill>
                            <a:schemeClr val="tx1"/>
                          </a:solidFill>
                          <a:effectLst/>
                          <a:latin typeface="Times New Roman" pitchFamily="18" charset="0"/>
                          <a:cs typeface="Times New Roman" pitchFamily="18" charset="0"/>
                        </a:rPr>
                        <a:t>5</a:t>
                      </a:r>
                      <a:endParaRPr lang="tr-TR" sz="2000" dirty="0">
                        <a:solidFill>
                          <a:schemeClr val="tx1"/>
                        </a:solidFill>
                        <a:effectLst/>
                        <a:latin typeface="Times New Roman" pitchFamily="18" charset="0"/>
                        <a:ea typeface="Times New Roman"/>
                        <a:cs typeface="Times New Roman" pitchFamily="18" charset="0"/>
                      </a:endParaRPr>
                    </a:p>
                  </a:txBody>
                  <a:tcPr marL="44450" marR="44450" marT="0" marB="0" anchor="ctr"/>
                </a:tc>
              </a:tr>
              <a:tr h="1195669">
                <a:tc>
                  <a:txBody>
                    <a:bodyPr/>
                    <a:lstStyle/>
                    <a:p>
                      <a:pPr algn="ctr" fontAlgn="auto">
                        <a:lnSpc>
                          <a:spcPct val="115000"/>
                        </a:lnSpc>
                        <a:spcAft>
                          <a:spcPts val="0"/>
                        </a:spcAft>
                      </a:pPr>
                      <a:r>
                        <a:rPr lang="tr-TR" sz="2000" dirty="0">
                          <a:solidFill>
                            <a:schemeClr val="tx1"/>
                          </a:solidFill>
                          <a:effectLst/>
                          <a:latin typeface="Times New Roman" pitchFamily="18" charset="0"/>
                          <a:cs typeface="Times New Roman" pitchFamily="18" charset="0"/>
                        </a:rPr>
                        <a:t>2.4</a:t>
                      </a:r>
                      <a:endParaRPr lang="tr-TR" sz="2000" dirty="0">
                        <a:solidFill>
                          <a:schemeClr val="tx1"/>
                        </a:solidFill>
                        <a:effectLst/>
                        <a:latin typeface="Times New Roman" pitchFamily="18" charset="0"/>
                        <a:ea typeface="Times New Roman"/>
                        <a:cs typeface="Times New Roman" pitchFamily="18" charset="0"/>
                      </a:endParaRPr>
                    </a:p>
                  </a:txBody>
                  <a:tcPr marL="44450" marR="44450" marT="0" marB="0" anchor="ctr">
                    <a:solidFill>
                      <a:schemeClr val="accent1">
                        <a:lumMod val="60000"/>
                        <a:lumOff val="40000"/>
                      </a:schemeClr>
                    </a:solidFill>
                  </a:tcPr>
                </a:tc>
                <a:tc>
                  <a:txBody>
                    <a:bodyPr/>
                    <a:lstStyle/>
                    <a:p>
                      <a:pPr algn="just">
                        <a:lnSpc>
                          <a:spcPct val="100000"/>
                        </a:lnSpc>
                        <a:spcAft>
                          <a:spcPts val="0"/>
                        </a:spcAft>
                      </a:pPr>
                      <a:r>
                        <a:rPr lang="tr-TR" sz="2000" dirty="0">
                          <a:effectLst/>
                          <a:latin typeface="Times New Roman" pitchFamily="18" charset="0"/>
                          <a:cs typeface="Times New Roman" pitchFamily="18" charset="0"/>
                        </a:rPr>
                        <a:t>Proje, bölgenin potansiyeli, ihtiyaçları ve sorunları ile ne kadar ilgili? </a:t>
                      </a:r>
                    </a:p>
                    <a:p>
                      <a:pPr marL="342900" lvl="0" indent="-342900" algn="just">
                        <a:lnSpc>
                          <a:spcPct val="100000"/>
                        </a:lnSpc>
                        <a:spcAft>
                          <a:spcPts val="0"/>
                        </a:spcAft>
                        <a:buFont typeface="Wingdings"/>
                        <a:buChar char=""/>
                      </a:pPr>
                      <a:r>
                        <a:rPr lang="tr-TR" sz="2000" dirty="0">
                          <a:effectLst/>
                          <a:latin typeface="Times New Roman" pitchFamily="18" charset="0"/>
                          <a:cs typeface="Times New Roman" pitchFamily="18" charset="0"/>
                        </a:rPr>
                        <a:t>Potansiyelin değerlendirilmesine olan katkı, ihtiyaç ve sorunlara yönelik üretilen çözümler net bir şekilde belirlenmiş mi?</a:t>
                      </a:r>
                    </a:p>
                    <a:p>
                      <a:pPr marL="342900" lvl="0" indent="-342900" algn="just">
                        <a:lnSpc>
                          <a:spcPct val="100000"/>
                        </a:lnSpc>
                        <a:spcAft>
                          <a:spcPts val="0"/>
                        </a:spcAft>
                        <a:buFont typeface="Wingdings"/>
                        <a:buChar char=""/>
                      </a:pPr>
                      <a:r>
                        <a:rPr lang="tr-TR" sz="2000" dirty="0">
                          <a:effectLst/>
                          <a:latin typeface="Times New Roman" pitchFamily="18" charset="0"/>
                          <a:cs typeface="Times New Roman" pitchFamily="18" charset="0"/>
                        </a:rPr>
                        <a:t>Üretilen çözümler uygulanabilir ve sürdürülebilir nitelikte mi? </a:t>
                      </a:r>
                      <a:endParaRPr lang="tr-TR" sz="2000" dirty="0">
                        <a:effectLst/>
                        <a:latin typeface="Times New Roman" pitchFamily="18" charset="0"/>
                        <a:ea typeface="Batang"/>
                        <a:cs typeface="Times New Roman" pitchFamily="18" charset="0"/>
                      </a:endParaRPr>
                    </a:p>
                  </a:txBody>
                  <a:tcPr marL="44450" marR="44450" marT="0" marB="0" anchor="ctr"/>
                </a:tc>
                <a:tc>
                  <a:txBody>
                    <a:bodyPr/>
                    <a:lstStyle/>
                    <a:p>
                      <a:pPr algn="ctr" fontAlgn="auto">
                        <a:lnSpc>
                          <a:spcPct val="115000"/>
                        </a:lnSpc>
                        <a:spcAft>
                          <a:spcPts val="0"/>
                        </a:spcAft>
                      </a:pPr>
                      <a:r>
                        <a:rPr lang="tr-TR" sz="2000" dirty="0">
                          <a:solidFill>
                            <a:schemeClr val="tx1"/>
                          </a:solidFill>
                          <a:effectLst/>
                          <a:latin typeface="Times New Roman" pitchFamily="18" charset="0"/>
                          <a:cs typeface="Times New Roman" pitchFamily="18" charset="0"/>
                        </a:rPr>
                        <a:t>5</a:t>
                      </a:r>
                      <a:endParaRPr lang="tr-TR" sz="2000" dirty="0">
                        <a:solidFill>
                          <a:schemeClr val="tx1"/>
                        </a:solidFill>
                        <a:effectLst/>
                        <a:latin typeface="Times New Roman" pitchFamily="18" charset="0"/>
                        <a:ea typeface="Times New Roman"/>
                        <a:cs typeface="Times New Roman" pitchFamily="18" charset="0"/>
                      </a:endParaRPr>
                    </a:p>
                  </a:txBody>
                  <a:tcPr marL="44450" marR="44450" marT="0" marB="0" anchor="ctr"/>
                </a:tc>
              </a:tr>
              <a:tr h="597835">
                <a:tc>
                  <a:txBody>
                    <a:bodyPr/>
                    <a:lstStyle/>
                    <a:p>
                      <a:pPr algn="ctr" fontAlgn="auto">
                        <a:lnSpc>
                          <a:spcPct val="115000"/>
                        </a:lnSpc>
                        <a:spcAft>
                          <a:spcPts val="0"/>
                        </a:spcAft>
                      </a:pPr>
                      <a:r>
                        <a:rPr lang="tr-TR" sz="2000" dirty="0">
                          <a:solidFill>
                            <a:schemeClr val="tx1"/>
                          </a:solidFill>
                          <a:effectLst/>
                          <a:latin typeface="Times New Roman" pitchFamily="18" charset="0"/>
                          <a:cs typeface="Times New Roman" pitchFamily="18" charset="0"/>
                        </a:rPr>
                        <a:t>2.5</a:t>
                      </a:r>
                      <a:endParaRPr lang="tr-TR" sz="2000" dirty="0">
                        <a:solidFill>
                          <a:schemeClr val="tx1"/>
                        </a:solidFill>
                        <a:effectLst/>
                        <a:latin typeface="Times New Roman" pitchFamily="18" charset="0"/>
                        <a:ea typeface="Times New Roman"/>
                        <a:cs typeface="Times New Roman" pitchFamily="18" charset="0"/>
                      </a:endParaRPr>
                    </a:p>
                  </a:txBody>
                  <a:tcPr marL="44450" marR="44450" marT="0" marB="0" anchor="ctr">
                    <a:solidFill>
                      <a:schemeClr val="accent1">
                        <a:lumMod val="60000"/>
                        <a:lumOff val="40000"/>
                      </a:schemeClr>
                    </a:solidFill>
                  </a:tcPr>
                </a:tc>
                <a:tc>
                  <a:txBody>
                    <a:bodyPr/>
                    <a:lstStyle/>
                    <a:p>
                      <a:pPr algn="just" fontAlgn="auto">
                        <a:lnSpc>
                          <a:spcPct val="100000"/>
                        </a:lnSpc>
                        <a:spcAft>
                          <a:spcPts val="0"/>
                        </a:spcAft>
                      </a:pPr>
                      <a:r>
                        <a:rPr lang="tr-TR" sz="2000" dirty="0">
                          <a:effectLst/>
                          <a:latin typeface="Times New Roman" pitchFamily="18" charset="0"/>
                          <a:cs typeface="Times New Roman" pitchFamily="18" charset="0"/>
                        </a:rPr>
                        <a:t>Proje, kayıtlı istihdam artışı içeriyor mu? (Proje ekibi dışında işletme bünyesinde 1 yıldan uzun süreli istihdam artışı olacak mı?)</a:t>
                      </a:r>
                      <a:endParaRPr lang="tr-TR" sz="2000" dirty="0">
                        <a:effectLst/>
                        <a:latin typeface="Times New Roman" pitchFamily="18" charset="0"/>
                        <a:ea typeface="Times New Roman"/>
                        <a:cs typeface="Times New Roman" pitchFamily="18" charset="0"/>
                      </a:endParaRPr>
                    </a:p>
                  </a:txBody>
                  <a:tcPr marL="44450" marR="44450" marT="0" marB="0" anchor="ctr"/>
                </a:tc>
                <a:tc>
                  <a:txBody>
                    <a:bodyPr/>
                    <a:lstStyle/>
                    <a:p>
                      <a:pPr algn="ctr" fontAlgn="auto">
                        <a:lnSpc>
                          <a:spcPct val="115000"/>
                        </a:lnSpc>
                        <a:spcAft>
                          <a:spcPts val="0"/>
                        </a:spcAft>
                      </a:pPr>
                      <a:r>
                        <a:rPr lang="tr-TR" sz="2000" dirty="0">
                          <a:solidFill>
                            <a:schemeClr val="tx1"/>
                          </a:solidFill>
                          <a:effectLst/>
                          <a:latin typeface="Times New Roman" pitchFamily="18" charset="0"/>
                          <a:cs typeface="Times New Roman" pitchFamily="18" charset="0"/>
                        </a:rPr>
                        <a:t>5</a:t>
                      </a:r>
                      <a:endParaRPr lang="tr-TR" sz="2000" dirty="0">
                        <a:solidFill>
                          <a:schemeClr val="tx1"/>
                        </a:solidFill>
                        <a:effectLst/>
                        <a:latin typeface="Times New Roman" pitchFamily="18" charset="0"/>
                        <a:ea typeface="Times New Roman"/>
                        <a:cs typeface="Times New Roman" pitchFamily="18" charset="0"/>
                      </a:endParaRPr>
                    </a:p>
                  </a:txBody>
                  <a:tcPr marL="44450" marR="44450" marT="0" marB="0" anchor="ctr"/>
                </a:tc>
              </a:tr>
              <a:tr h="896752">
                <a:tc>
                  <a:txBody>
                    <a:bodyPr/>
                    <a:lstStyle/>
                    <a:p>
                      <a:pPr algn="ctr" fontAlgn="auto">
                        <a:lnSpc>
                          <a:spcPct val="115000"/>
                        </a:lnSpc>
                        <a:spcAft>
                          <a:spcPts val="0"/>
                        </a:spcAft>
                      </a:pPr>
                      <a:r>
                        <a:rPr lang="tr-TR" sz="2000" dirty="0">
                          <a:solidFill>
                            <a:schemeClr val="tx1"/>
                          </a:solidFill>
                          <a:effectLst/>
                          <a:latin typeface="Times New Roman" pitchFamily="18" charset="0"/>
                          <a:cs typeface="Times New Roman" pitchFamily="18" charset="0"/>
                        </a:rPr>
                        <a:t>2.6</a:t>
                      </a:r>
                      <a:endParaRPr lang="tr-TR" sz="2000" dirty="0">
                        <a:solidFill>
                          <a:schemeClr val="tx1"/>
                        </a:solidFill>
                        <a:effectLst/>
                        <a:latin typeface="Times New Roman" pitchFamily="18" charset="0"/>
                        <a:ea typeface="Times New Roman"/>
                        <a:cs typeface="Times New Roman" pitchFamily="18" charset="0"/>
                      </a:endParaRPr>
                    </a:p>
                  </a:txBody>
                  <a:tcPr marL="44450" marR="44450" marT="0" marB="0" anchor="ctr">
                    <a:solidFill>
                      <a:schemeClr val="accent1">
                        <a:lumMod val="60000"/>
                        <a:lumOff val="40000"/>
                      </a:schemeClr>
                    </a:solidFill>
                  </a:tcPr>
                </a:tc>
                <a:tc>
                  <a:txBody>
                    <a:bodyPr/>
                    <a:lstStyle/>
                    <a:p>
                      <a:pPr algn="just" fontAlgn="auto">
                        <a:lnSpc>
                          <a:spcPct val="100000"/>
                        </a:lnSpc>
                        <a:spcAft>
                          <a:spcPts val="0"/>
                        </a:spcAft>
                      </a:pPr>
                      <a:r>
                        <a:rPr lang="tr-TR" sz="2000" dirty="0">
                          <a:effectLst/>
                          <a:latin typeface="Times New Roman" pitchFamily="18" charset="0"/>
                          <a:cs typeface="Times New Roman" pitchFamily="18" charset="0"/>
                        </a:rPr>
                        <a:t>Proje, hizmet çeşitlendirmesi hedefliyor mu? (konsept değişikliği/eklenmesi, turistik aktivite eklenmesi, yenilikçi hizmet sunumu vb.)</a:t>
                      </a:r>
                      <a:endParaRPr lang="tr-TR" sz="2000" dirty="0">
                        <a:effectLst/>
                        <a:latin typeface="Times New Roman" pitchFamily="18" charset="0"/>
                        <a:ea typeface="Times New Roman"/>
                        <a:cs typeface="Times New Roman" pitchFamily="18" charset="0"/>
                      </a:endParaRPr>
                    </a:p>
                  </a:txBody>
                  <a:tcPr marL="44450" marR="44450" marT="0" marB="0" anchor="ctr"/>
                </a:tc>
                <a:tc>
                  <a:txBody>
                    <a:bodyPr/>
                    <a:lstStyle/>
                    <a:p>
                      <a:pPr algn="ctr" fontAlgn="auto">
                        <a:lnSpc>
                          <a:spcPct val="115000"/>
                        </a:lnSpc>
                        <a:spcAft>
                          <a:spcPts val="0"/>
                        </a:spcAft>
                      </a:pPr>
                      <a:r>
                        <a:rPr lang="tr-TR" sz="2000" dirty="0">
                          <a:solidFill>
                            <a:schemeClr val="tx1"/>
                          </a:solidFill>
                          <a:effectLst/>
                          <a:latin typeface="Times New Roman" pitchFamily="18" charset="0"/>
                          <a:cs typeface="Times New Roman" pitchFamily="18" charset="0"/>
                        </a:rPr>
                        <a:t>5</a:t>
                      </a:r>
                      <a:endParaRPr lang="tr-TR" sz="2000" dirty="0">
                        <a:solidFill>
                          <a:schemeClr val="tx1"/>
                        </a:solidFill>
                        <a:effectLst/>
                        <a:latin typeface="Times New Roman" pitchFamily="18" charset="0"/>
                        <a:ea typeface="Times New Roman"/>
                        <a:cs typeface="Times New Roman" pitchFamily="18" charset="0"/>
                      </a:endParaRPr>
                    </a:p>
                  </a:txBody>
                  <a:tcPr marL="44450" marR="44450" marT="0" marB="0" anchor="ctr"/>
                </a:tc>
              </a:tr>
              <a:tr h="597835">
                <a:tc>
                  <a:txBody>
                    <a:bodyPr/>
                    <a:lstStyle/>
                    <a:p>
                      <a:pPr algn="ctr" fontAlgn="auto">
                        <a:lnSpc>
                          <a:spcPct val="115000"/>
                        </a:lnSpc>
                        <a:spcAft>
                          <a:spcPts val="0"/>
                        </a:spcAft>
                      </a:pPr>
                      <a:r>
                        <a:rPr lang="tr-TR" sz="2000" dirty="0">
                          <a:solidFill>
                            <a:schemeClr val="tx1"/>
                          </a:solidFill>
                          <a:effectLst/>
                          <a:latin typeface="Times New Roman" pitchFamily="18" charset="0"/>
                          <a:cs typeface="Times New Roman" pitchFamily="18" charset="0"/>
                        </a:rPr>
                        <a:t>2.7</a:t>
                      </a:r>
                      <a:endParaRPr lang="tr-TR" sz="2000" dirty="0">
                        <a:solidFill>
                          <a:schemeClr val="tx1"/>
                        </a:solidFill>
                        <a:effectLst/>
                        <a:latin typeface="Times New Roman" pitchFamily="18" charset="0"/>
                        <a:ea typeface="Times New Roman"/>
                        <a:cs typeface="Times New Roman" pitchFamily="18" charset="0"/>
                      </a:endParaRPr>
                    </a:p>
                  </a:txBody>
                  <a:tcPr marL="44450" marR="44450" marT="0" marB="0" anchor="ctr">
                    <a:solidFill>
                      <a:schemeClr val="accent1">
                        <a:lumMod val="60000"/>
                        <a:lumOff val="40000"/>
                      </a:schemeClr>
                    </a:solidFill>
                  </a:tcPr>
                </a:tc>
                <a:tc>
                  <a:txBody>
                    <a:bodyPr/>
                    <a:lstStyle/>
                    <a:p>
                      <a:pPr algn="just" fontAlgn="auto">
                        <a:lnSpc>
                          <a:spcPct val="100000"/>
                        </a:lnSpc>
                        <a:spcAft>
                          <a:spcPts val="0"/>
                        </a:spcAft>
                      </a:pPr>
                      <a:r>
                        <a:rPr lang="tr-TR" sz="2000" dirty="0">
                          <a:effectLst/>
                          <a:latin typeface="Times New Roman" pitchFamily="18" charset="0"/>
                          <a:cs typeface="Times New Roman" pitchFamily="18" charset="0"/>
                        </a:rPr>
                        <a:t>Proje, sektörde kalite artışı içeriyor mu? (yıldız artırımı, kalite belgesi/sertifika alımı vb.)</a:t>
                      </a:r>
                      <a:endParaRPr lang="tr-TR" sz="2000" dirty="0">
                        <a:effectLst/>
                        <a:latin typeface="Times New Roman" pitchFamily="18" charset="0"/>
                        <a:ea typeface="Times New Roman"/>
                        <a:cs typeface="Times New Roman" pitchFamily="18" charset="0"/>
                      </a:endParaRPr>
                    </a:p>
                  </a:txBody>
                  <a:tcPr marL="44450" marR="44450" marT="0" marB="0" anchor="ctr"/>
                </a:tc>
                <a:tc>
                  <a:txBody>
                    <a:bodyPr/>
                    <a:lstStyle/>
                    <a:p>
                      <a:pPr algn="ctr" fontAlgn="auto">
                        <a:lnSpc>
                          <a:spcPct val="115000"/>
                        </a:lnSpc>
                        <a:spcAft>
                          <a:spcPts val="0"/>
                        </a:spcAft>
                      </a:pPr>
                      <a:r>
                        <a:rPr lang="tr-TR" sz="2000" dirty="0">
                          <a:solidFill>
                            <a:schemeClr val="tx1"/>
                          </a:solidFill>
                          <a:effectLst/>
                          <a:latin typeface="Times New Roman" pitchFamily="18" charset="0"/>
                          <a:cs typeface="Times New Roman" pitchFamily="18" charset="0"/>
                        </a:rPr>
                        <a:t>5</a:t>
                      </a:r>
                      <a:endParaRPr lang="tr-TR" sz="2000" dirty="0">
                        <a:solidFill>
                          <a:schemeClr val="tx1"/>
                        </a:solidFill>
                        <a:effectLst/>
                        <a:latin typeface="Times New Roman" pitchFamily="18" charset="0"/>
                        <a:ea typeface="Times New Roman"/>
                        <a:cs typeface="Times New Roman" pitchFamily="18" charset="0"/>
                      </a:endParaRPr>
                    </a:p>
                  </a:txBody>
                  <a:tcPr marL="44450" marR="44450" marT="0" marB="0" anchor="ctr"/>
                </a:tc>
              </a:tr>
            </a:tbl>
          </a:graphicData>
        </a:graphic>
      </p:graphicFrame>
      <p:sp>
        <p:nvSpPr>
          <p:cNvPr id="6" name="Dikdörtgen 5"/>
          <p:cNvSpPr/>
          <p:nvPr/>
        </p:nvSpPr>
        <p:spPr>
          <a:xfrm>
            <a:off x="323528" y="792204"/>
            <a:ext cx="3312368" cy="360040"/>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chemeClr val="tx1"/>
                </a:solidFill>
                <a:latin typeface="Times New Roman" pitchFamily="18" charset="0"/>
                <a:cs typeface="Times New Roman" pitchFamily="18" charset="0"/>
              </a:rPr>
              <a:t>Değerlendirme Tablosu</a:t>
            </a:r>
            <a:endParaRPr lang="tr-TR" sz="2000" b="1" dirty="0">
              <a:solidFill>
                <a:schemeClr val="tx1"/>
              </a:solidFill>
              <a:latin typeface="Times New Roman" pitchFamily="18" charset="0"/>
              <a:cs typeface="Times New Roman" pitchFamily="18" charset="0"/>
            </a:endParaRPr>
          </a:p>
        </p:txBody>
      </p:sp>
      <p:sp>
        <p:nvSpPr>
          <p:cNvPr id="7" name="Başlık 1"/>
          <p:cNvSpPr>
            <a:spLocks noGrp="1"/>
          </p:cNvSpPr>
          <p:nvPr>
            <p:ph type="title"/>
          </p:nvPr>
        </p:nvSpPr>
        <p:spPr>
          <a:xfrm>
            <a:off x="971601" y="-27384"/>
            <a:ext cx="7416823" cy="836712"/>
          </a:xfrm>
        </p:spPr>
        <p:txBody>
          <a:bodyPr>
            <a:noAutofit/>
          </a:bodyPr>
          <a:lstStyle/>
          <a:p>
            <a:pPr algn="ctr"/>
            <a:r>
              <a:rPr lang="tr-TR" sz="2400" b="1" dirty="0" smtClean="0">
                <a:solidFill>
                  <a:prstClr val="white"/>
                </a:solidFill>
                <a:latin typeface="Times New Roman"/>
                <a:ea typeface="Times New Roman"/>
              </a:rPr>
              <a:t>2015 </a:t>
            </a:r>
            <a:r>
              <a:rPr lang="tr-TR" sz="2400" b="1" dirty="0">
                <a:solidFill>
                  <a:prstClr val="white"/>
                </a:solidFill>
                <a:latin typeface="Times New Roman"/>
                <a:ea typeface="Times New Roman"/>
              </a:rPr>
              <a:t>Yılı Turizmin Geliştirilmesi Mali Destek </a:t>
            </a:r>
            <a:r>
              <a:rPr lang="tr-TR" sz="2400" b="1" dirty="0" smtClean="0">
                <a:solidFill>
                  <a:prstClr val="white"/>
                </a:solidFill>
                <a:latin typeface="Times New Roman"/>
                <a:ea typeface="Times New Roman"/>
              </a:rPr>
              <a:t/>
            </a:r>
            <a:br>
              <a:rPr lang="tr-TR" sz="2400" b="1" dirty="0" smtClean="0">
                <a:solidFill>
                  <a:prstClr val="white"/>
                </a:solidFill>
                <a:latin typeface="Times New Roman"/>
                <a:ea typeface="Times New Roman"/>
              </a:rPr>
            </a:br>
            <a:r>
              <a:rPr lang="tr-TR" sz="2400" b="1" dirty="0" smtClean="0">
                <a:solidFill>
                  <a:prstClr val="white"/>
                </a:solidFill>
                <a:latin typeface="Times New Roman"/>
                <a:ea typeface="Times New Roman"/>
              </a:rPr>
              <a:t>Programı  </a:t>
            </a:r>
            <a:r>
              <a:rPr lang="tr-TR" sz="2400" b="1" dirty="0">
                <a:solidFill>
                  <a:prstClr val="white"/>
                </a:solidFill>
                <a:latin typeface="Times New Roman"/>
                <a:ea typeface="Times New Roman"/>
              </a:rPr>
              <a:t>(TZKOBİ)</a:t>
            </a:r>
            <a:endParaRPr lang="tr-TR" dirty="0"/>
          </a:p>
        </p:txBody>
      </p:sp>
    </p:spTree>
    <p:extLst>
      <p:ext uri="{BB962C8B-B14F-4D97-AF65-F5344CB8AC3E}">
        <p14:creationId xmlns:p14="http://schemas.microsoft.com/office/powerpoint/2010/main" val="328102228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half" idx="1"/>
          </p:nvPr>
        </p:nvSpPr>
        <p:spPr>
          <a:xfrm>
            <a:off x="251520" y="792204"/>
            <a:ext cx="8712968" cy="5805148"/>
          </a:xfrm>
        </p:spPr>
        <p:txBody>
          <a:bodyPr/>
          <a:lstStyle/>
          <a:p>
            <a:endParaRPr lang="tr-TR" dirty="0"/>
          </a:p>
        </p:txBody>
      </p:sp>
      <p:sp>
        <p:nvSpPr>
          <p:cNvPr id="5" name="Dikdörtgen 4"/>
          <p:cNvSpPr/>
          <p:nvPr/>
        </p:nvSpPr>
        <p:spPr>
          <a:xfrm>
            <a:off x="323528" y="792204"/>
            <a:ext cx="3312368" cy="360040"/>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chemeClr val="tx1"/>
                </a:solidFill>
                <a:latin typeface="Times New Roman" pitchFamily="18" charset="0"/>
                <a:cs typeface="Times New Roman" pitchFamily="18" charset="0"/>
              </a:rPr>
              <a:t>Değerlendirme Tablosu</a:t>
            </a:r>
            <a:endParaRPr lang="tr-TR" sz="2000" b="1" dirty="0">
              <a:solidFill>
                <a:schemeClr val="tx1"/>
              </a:solidFill>
              <a:latin typeface="Times New Roman" pitchFamily="18" charset="0"/>
              <a:cs typeface="Times New Roman" pitchFamily="18" charset="0"/>
            </a:endParaRPr>
          </a:p>
        </p:txBody>
      </p:sp>
      <p:graphicFrame>
        <p:nvGraphicFramePr>
          <p:cNvPr id="6" name="Tablo 5"/>
          <p:cNvGraphicFramePr>
            <a:graphicFrameLocks noGrp="1"/>
          </p:cNvGraphicFramePr>
          <p:nvPr>
            <p:extLst>
              <p:ext uri="{D42A27DB-BD31-4B8C-83A1-F6EECF244321}">
                <p14:modId xmlns:p14="http://schemas.microsoft.com/office/powerpoint/2010/main" val="749797571"/>
              </p:ext>
            </p:extLst>
          </p:nvPr>
        </p:nvGraphicFramePr>
        <p:xfrm>
          <a:off x="457200" y="1340768"/>
          <a:ext cx="8363271" cy="5040558"/>
        </p:xfrm>
        <a:graphic>
          <a:graphicData uri="http://schemas.openxmlformats.org/drawingml/2006/table">
            <a:tbl>
              <a:tblPr firstRow="1" firstCol="1" bandRow="1">
                <a:tableStyleId>{5C22544A-7EE6-4342-B048-85BDC9FD1C3A}</a:tableStyleId>
              </a:tblPr>
              <a:tblGrid>
                <a:gridCol w="535646"/>
                <a:gridCol w="7176014"/>
                <a:gridCol w="651611"/>
              </a:tblGrid>
              <a:tr h="387847">
                <a:tc>
                  <a:txBody>
                    <a:bodyPr/>
                    <a:lstStyle/>
                    <a:p>
                      <a:pPr algn="ctr" fontAlgn="auto">
                        <a:lnSpc>
                          <a:spcPct val="115000"/>
                        </a:lnSpc>
                        <a:spcAft>
                          <a:spcPts val="0"/>
                        </a:spcAft>
                      </a:pPr>
                      <a:r>
                        <a:rPr lang="tr-TR" sz="2000" dirty="0">
                          <a:solidFill>
                            <a:schemeClr val="tx1"/>
                          </a:solidFill>
                          <a:effectLst/>
                          <a:latin typeface="Times New Roman" pitchFamily="18" charset="0"/>
                          <a:cs typeface="Times New Roman" pitchFamily="18" charset="0"/>
                        </a:rPr>
                        <a:t>3</a:t>
                      </a:r>
                      <a:endParaRPr lang="tr-TR" sz="2000" dirty="0">
                        <a:solidFill>
                          <a:schemeClr val="tx1"/>
                        </a:solidFill>
                        <a:effectLst/>
                        <a:latin typeface="Times New Roman" pitchFamily="18" charset="0"/>
                        <a:ea typeface="Times New Roman"/>
                        <a:cs typeface="Times New Roman" pitchFamily="18" charset="0"/>
                      </a:endParaRPr>
                    </a:p>
                  </a:txBody>
                  <a:tcPr marL="28166" marR="28166" marT="0" marB="0" anchor="ctr">
                    <a:solidFill>
                      <a:schemeClr val="accent1">
                        <a:lumMod val="60000"/>
                        <a:lumOff val="40000"/>
                      </a:schemeClr>
                    </a:solidFill>
                  </a:tcPr>
                </a:tc>
                <a:tc>
                  <a:txBody>
                    <a:bodyPr/>
                    <a:lstStyle/>
                    <a:p>
                      <a:pPr algn="just" fontAlgn="auto">
                        <a:lnSpc>
                          <a:spcPct val="115000"/>
                        </a:lnSpc>
                        <a:spcAft>
                          <a:spcPts val="0"/>
                        </a:spcAft>
                      </a:pPr>
                      <a:r>
                        <a:rPr lang="tr-TR" sz="2000" dirty="0">
                          <a:solidFill>
                            <a:schemeClr val="tx1"/>
                          </a:solidFill>
                          <a:effectLst/>
                          <a:latin typeface="Times New Roman" pitchFamily="18" charset="0"/>
                          <a:cs typeface="Times New Roman" pitchFamily="18" charset="0"/>
                        </a:rPr>
                        <a:t>Yöntem</a:t>
                      </a:r>
                      <a:endParaRPr lang="tr-TR" sz="2000" dirty="0">
                        <a:solidFill>
                          <a:schemeClr val="tx1"/>
                        </a:solidFill>
                        <a:effectLst/>
                        <a:latin typeface="Times New Roman" pitchFamily="18" charset="0"/>
                        <a:ea typeface="Times New Roman"/>
                        <a:cs typeface="Times New Roman" pitchFamily="18" charset="0"/>
                      </a:endParaRPr>
                    </a:p>
                  </a:txBody>
                  <a:tcPr marL="28166" marR="28166" marT="0" marB="0" anchor="ctr">
                    <a:solidFill>
                      <a:schemeClr val="accent1">
                        <a:lumMod val="60000"/>
                        <a:lumOff val="40000"/>
                      </a:schemeClr>
                    </a:solidFill>
                  </a:tcPr>
                </a:tc>
                <a:tc>
                  <a:txBody>
                    <a:bodyPr/>
                    <a:lstStyle/>
                    <a:p>
                      <a:pPr algn="ctr" fontAlgn="auto">
                        <a:lnSpc>
                          <a:spcPct val="115000"/>
                        </a:lnSpc>
                        <a:spcAft>
                          <a:spcPts val="0"/>
                        </a:spcAft>
                      </a:pPr>
                      <a:r>
                        <a:rPr lang="tr-TR" sz="2000" dirty="0">
                          <a:solidFill>
                            <a:schemeClr val="tx1"/>
                          </a:solidFill>
                          <a:effectLst/>
                          <a:latin typeface="Times New Roman" pitchFamily="18" charset="0"/>
                          <a:cs typeface="Times New Roman" pitchFamily="18" charset="0"/>
                        </a:rPr>
                        <a:t>20</a:t>
                      </a:r>
                      <a:endParaRPr lang="tr-TR" sz="2000" dirty="0">
                        <a:solidFill>
                          <a:schemeClr val="tx1"/>
                        </a:solidFill>
                        <a:effectLst/>
                        <a:latin typeface="Times New Roman" pitchFamily="18" charset="0"/>
                        <a:ea typeface="Times New Roman"/>
                        <a:cs typeface="Times New Roman" pitchFamily="18" charset="0"/>
                      </a:endParaRPr>
                    </a:p>
                  </a:txBody>
                  <a:tcPr marL="28166" marR="28166" marT="0" marB="0" anchor="ctr">
                    <a:solidFill>
                      <a:schemeClr val="accent1">
                        <a:lumMod val="60000"/>
                        <a:lumOff val="40000"/>
                      </a:schemeClr>
                    </a:solidFill>
                  </a:tcPr>
                </a:tc>
              </a:tr>
              <a:tr h="1377899">
                <a:tc>
                  <a:txBody>
                    <a:bodyPr/>
                    <a:lstStyle/>
                    <a:p>
                      <a:pPr algn="ctr" fontAlgn="auto">
                        <a:lnSpc>
                          <a:spcPct val="115000"/>
                        </a:lnSpc>
                        <a:spcAft>
                          <a:spcPts val="0"/>
                        </a:spcAft>
                      </a:pPr>
                      <a:r>
                        <a:rPr lang="tr-TR" sz="2000" dirty="0">
                          <a:solidFill>
                            <a:schemeClr val="tx1"/>
                          </a:solidFill>
                          <a:effectLst/>
                          <a:latin typeface="Times New Roman" pitchFamily="18" charset="0"/>
                          <a:cs typeface="Times New Roman" pitchFamily="18" charset="0"/>
                        </a:rPr>
                        <a:t>3.1</a:t>
                      </a:r>
                      <a:endParaRPr lang="tr-TR" sz="2000" dirty="0">
                        <a:solidFill>
                          <a:schemeClr val="tx1"/>
                        </a:solidFill>
                        <a:effectLst/>
                        <a:latin typeface="Times New Roman" pitchFamily="18" charset="0"/>
                        <a:ea typeface="Times New Roman"/>
                        <a:cs typeface="Times New Roman" pitchFamily="18" charset="0"/>
                      </a:endParaRPr>
                    </a:p>
                  </a:txBody>
                  <a:tcPr marL="28166" marR="28166" marT="0" marB="0" anchor="ctr">
                    <a:solidFill>
                      <a:schemeClr val="accent1">
                        <a:lumMod val="60000"/>
                        <a:lumOff val="40000"/>
                      </a:schemeClr>
                    </a:solidFill>
                  </a:tcPr>
                </a:tc>
                <a:tc>
                  <a:txBody>
                    <a:bodyPr/>
                    <a:lstStyle/>
                    <a:p>
                      <a:pPr algn="just" fontAlgn="auto">
                        <a:lnSpc>
                          <a:spcPts val="1800"/>
                        </a:lnSpc>
                        <a:spcAft>
                          <a:spcPts val="0"/>
                        </a:spcAft>
                      </a:pPr>
                      <a:r>
                        <a:rPr lang="tr-TR" sz="2000" dirty="0">
                          <a:effectLst/>
                          <a:latin typeface="Times New Roman" pitchFamily="18" charset="0"/>
                          <a:cs typeface="Times New Roman" pitchFamily="18" charset="0"/>
                        </a:rPr>
                        <a:t>Önerilen faaliyetler uygun mu, uygulanabilir mi? Faaliyetler, hedeflerle ve beklenen sonuçlarla uyumlu mu? (Proje konusu ve faaliyetlerin, bir saha çalışmasına, fizibiliteye veya analize dayanıyor olması da değerlendirmede ilave olarak dikkate alınacaktır.)</a:t>
                      </a:r>
                      <a:endParaRPr lang="tr-TR" sz="2000" dirty="0">
                        <a:effectLst/>
                        <a:latin typeface="Times New Roman" pitchFamily="18" charset="0"/>
                        <a:ea typeface="Times New Roman"/>
                        <a:cs typeface="Times New Roman" pitchFamily="18" charset="0"/>
                      </a:endParaRPr>
                    </a:p>
                  </a:txBody>
                  <a:tcPr marL="28166" marR="28166" marT="0" marB="0" anchor="ctr"/>
                </a:tc>
                <a:tc>
                  <a:txBody>
                    <a:bodyPr/>
                    <a:lstStyle/>
                    <a:p>
                      <a:pPr algn="ctr" fontAlgn="auto">
                        <a:lnSpc>
                          <a:spcPct val="115000"/>
                        </a:lnSpc>
                        <a:spcAft>
                          <a:spcPts val="0"/>
                        </a:spcAft>
                      </a:pPr>
                      <a:r>
                        <a:rPr lang="tr-TR" sz="2000" dirty="0">
                          <a:solidFill>
                            <a:schemeClr val="tx1"/>
                          </a:solidFill>
                          <a:effectLst/>
                          <a:latin typeface="Times New Roman" pitchFamily="18" charset="0"/>
                          <a:cs typeface="Times New Roman" pitchFamily="18" charset="0"/>
                        </a:rPr>
                        <a:t>5</a:t>
                      </a:r>
                      <a:endParaRPr lang="tr-TR" sz="2000" dirty="0">
                        <a:solidFill>
                          <a:schemeClr val="tx1"/>
                        </a:solidFill>
                        <a:effectLst/>
                        <a:latin typeface="Times New Roman" pitchFamily="18" charset="0"/>
                        <a:ea typeface="Times New Roman"/>
                        <a:cs typeface="Times New Roman" pitchFamily="18" charset="0"/>
                      </a:endParaRPr>
                    </a:p>
                  </a:txBody>
                  <a:tcPr marL="28166" marR="28166" marT="0" marB="0" anchor="ctr"/>
                </a:tc>
              </a:tr>
              <a:tr h="827870">
                <a:tc>
                  <a:txBody>
                    <a:bodyPr/>
                    <a:lstStyle/>
                    <a:p>
                      <a:pPr algn="ctr" fontAlgn="auto">
                        <a:lnSpc>
                          <a:spcPct val="115000"/>
                        </a:lnSpc>
                        <a:spcAft>
                          <a:spcPts val="0"/>
                        </a:spcAft>
                      </a:pPr>
                      <a:r>
                        <a:rPr lang="tr-TR" sz="2000" dirty="0">
                          <a:solidFill>
                            <a:schemeClr val="tx1"/>
                          </a:solidFill>
                          <a:effectLst/>
                          <a:latin typeface="Times New Roman" pitchFamily="18" charset="0"/>
                          <a:cs typeface="Times New Roman" pitchFamily="18" charset="0"/>
                        </a:rPr>
                        <a:t>3.2</a:t>
                      </a:r>
                      <a:endParaRPr lang="tr-TR" sz="2000" dirty="0">
                        <a:solidFill>
                          <a:schemeClr val="tx1"/>
                        </a:solidFill>
                        <a:effectLst/>
                        <a:latin typeface="Times New Roman" pitchFamily="18" charset="0"/>
                        <a:ea typeface="Times New Roman"/>
                        <a:cs typeface="Times New Roman" pitchFamily="18" charset="0"/>
                      </a:endParaRPr>
                    </a:p>
                  </a:txBody>
                  <a:tcPr marL="28166" marR="28166" marT="0" marB="0" anchor="ctr">
                    <a:solidFill>
                      <a:schemeClr val="accent1">
                        <a:lumMod val="60000"/>
                        <a:lumOff val="40000"/>
                      </a:schemeClr>
                    </a:solidFill>
                  </a:tcPr>
                </a:tc>
                <a:tc>
                  <a:txBody>
                    <a:bodyPr/>
                    <a:lstStyle/>
                    <a:p>
                      <a:pPr algn="just" fontAlgn="auto">
                        <a:lnSpc>
                          <a:spcPts val="1800"/>
                        </a:lnSpc>
                        <a:spcAft>
                          <a:spcPts val="0"/>
                        </a:spcAft>
                      </a:pPr>
                      <a:r>
                        <a:rPr lang="tr-TR" sz="2000" dirty="0">
                          <a:effectLst/>
                          <a:latin typeface="Times New Roman" pitchFamily="18" charset="0"/>
                          <a:cs typeface="Times New Roman" pitchFamily="18" charset="0"/>
                        </a:rPr>
                        <a:t>Faaliyet planı açık ve uygulanabilir nitelikte mi? Proje faaliyetlerinde rol alan kesimlerin rolleri ve projeye katkıları açıkça ifade edilmiş mi?</a:t>
                      </a:r>
                      <a:endParaRPr lang="tr-TR" sz="2000" dirty="0">
                        <a:effectLst/>
                        <a:latin typeface="Times New Roman" pitchFamily="18" charset="0"/>
                        <a:ea typeface="Times New Roman"/>
                        <a:cs typeface="Times New Roman" pitchFamily="18" charset="0"/>
                      </a:endParaRPr>
                    </a:p>
                  </a:txBody>
                  <a:tcPr marL="28166" marR="28166" marT="0" marB="0" anchor="ctr"/>
                </a:tc>
                <a:tc>
                  <a:txBody>
                    <a:bodyPr/>
                    <a:lstStyle/>
                    <a:p>
                      <a:pPr algn="ctr" fontAlgn="auto">
                        <a:lnSpc>
                          <a:spcPct val="115000"/>
                        </a:lnSpc>
                        <a:spcAft>
                          <a:spcPts val="0"/>
                        </a:spcAft>
                      </a:pPr>
                      <a:r>
                        <a:rPr lang="tr-TR" sz="2000" dirty="0">
                          <a:solidFill>
                            <a:schemeClr val="tx1"/>
                          </a:solidFill>
                          <a:effectLst/>
                          <a:latin typeface="Times New Roman" pitchFamily="18" charset="0"/>
                          <a:cs typeface="Times New Roman" pitchFamily="18" charset="0"/>
                        </a:rPr>
                        <a:t>5</a:t>
                      </a:r>
                      <a:endParaRPr lang="tr-TR" sz="2000" dirty="0">
                        <a:solidFill>
                          <a:schemeClr val="tx1"/>
                        </a:solidFill>
                        <a:effectLst/>
                        <a:latin typeface="Times New Roman" pitchFamily="18" charset="0"/>
                        <a:ea typeface="Times New Roman"/>
                        <a:cs typeface="Times New Roman" pitchFamily="18" charset="0"/>
                      </a:endParaRPr>
                    </a:p>
                  </a:txBody>
                  <a:tcPr marL="28166" marR="28166" marT="0" marB="0" anchor="ctr"/>
                </a:tc>
              </a:tr>
              <a:tr h="827870">
                <a:tc>
                  <a:txBody>
                    <a:bodyPr/>
                    <a:lstStyle/>
                    <a:p>
                      <a:pPr algn="ctr" fontAlgn="auto">
                        <a:lnSpc>
                          <a:spcPct val="115000"/>
                        </a:lnSpc>
                        <a:spcAft>
                          <a:spcPts val="0"/>
                        </a:spcAft>
                      </a:pPr>
                      <a:r>
                        <a:rPr lang="tr-TR" sz="2000" dirty="0">
                          <a:solidFill>
                            <a:schemeClr val="tx1"/>
                          </a:solidFill>
                          <a:effectLst/>
                          <a:latin typeface="Times New Roman" pitchFamily="18" charset="0"/>
                          <a:cs typeface="Times New Roman" pitchFamily="18" charset="0"/>
                        </a:rPr>
                        <a:t>3.3</a:t>
                      </a:r>
                      <a:endParaRPr lang="tr-TR" sz="2000" dirty="0">
                        <a:solidFill>
                          <a:schemeClr val="tx1"/>
                        </a:solidFill>
                        <a:effectLst/>
                        <a:latin typeface="Times New Roman" pitchFamily="18" charset="0"/>
                        <a:ea typeface="Times New Roman"/>
                        <a:cs typeface="Times New Roman" pitchFamily="18" charset="0"/>
                      </a:endParaRPr>
                    </a:p>
                  </a:txBody>
                  <a:tcPr marL="28166" marR="28166" marT="0" marB="0" anchor="ctr">
                    <a:solidFill>
                      <a:schemeClr val="accent1">
                        <a:lumMod val="60000"/>
                        <a:lumOff val="40000"/>
                      </a:schemeClr>
                    </a:solidFill>
                  </a:tcPr>
                </a:tc>
                <a:tc>
                  <a:txBody>
                    <a:bodyPr/>
                    <a:lstStyle/>
                    <a:p>
                      <a:pPr algn="just" fontAlgn="auto">
                        <a:lnSpc>
                          <a:spcPts val="1800"/>
                        </a:lnSpc>
                        <a:spcAft>
                          <a:spcPts val="0"/>
                        </a:spcAft>
                      </a:pPr>
                      <a:r>
                        <a:rPr lang="tr-TR" sz="2000" dirty="0">
                          <a:effectLst/>
                          <a:latin typeface="Times New Roman" pitchFamily="18" charset="0"/>
                          <a:cs typeface="Times New Roman" pitchFamily="18" charset="0"/>
                        </a:rPr>
                        <a:t>Projenin genel tasarımı ne kadar tutarlı? (Proje faaliyetleri ve yöntemi uyumlu mu? Beklenen sonuçlara ulaşılabilmesi için belirlenen faaliyet ve yöntemler yeterli mi?)</a:t>
                      </a:r>
                      <a:endParaRPr lang="tr-TR" sz="2000" dirty="0">
                        <a:effectLst/>
                        <a:latin typeface="Times New Roman" pitchFamily="18" charset="0"/>
                        <a:ea typeface="Times New Roman"/>
                        <a:cs typeface="Times New Roman" pitchFamily="18" charset="0"/>
                      </a:endParaRPr>
                    </a:p>
                  </a:txBody>
                  <a:tcPr marL="28166" marR="28166" marT="0" marB="0" anchor="ctr"/>
                </a:tc>
                <a:tc>
                  <a:txBody>
                    <a:bodyPr/>
                    <a:lstStyle/>
                    <a:p>
                      <a:pPr algn="ctr" fontAlgn="auto">
                        <a:lnSpc>
                          <a:spcPct val="115000"/>
                        </a:lnSpc>
                        <a:spcAft>
                          <a:spcPts val="0"/>
                        </a:spcAft>
                      </a:pPr>
                      <a:r>
                        <a:rPr lang="tr-TR" sz="2000" dirty="0">
                          <a:solidFill>
                            <a:schemeClr val="tx1"/>
                          </a:solidFill>
                          <a:effectLst/>
                          <a:latin typeface="Times New Roman" pitchFamily="18" charset="0"/>
                          <a:cs typeface="Times New Roman" pitchFamily="18" charset="0"/>
                        </a:rPr>
                        <a:t>5</a:t>
                      </a:r>
                      <a:endParaRPr lang="tr-TR" sz="2000" dirty="0">
                        <a:solidFill>
                          <a:schemeClr val="tx1"/>
                        </a:solidFill>
                        <a:effectLst/>
                        <a:latin typeface="Times New Roman" pitchFamily="18" charset="0"/>
                        <a:ea typeface="Times New Roman"/>
                        <a:cs typeface="Times New Roman" pitchFamily="18" charset="0"/>
                      </a:endParaRPr>
                    </a:p>
                  </a:txBody>
                  <a:tcPr marL="28166" marR="28166" marT="0" marB="0" anchor="ctr"/>
                </a:tc>
              </a:tr>
              <a:tr h="809536">
                <a:tc>
                  <a:txBody>
                    <a:bodyPr/>
                    <a:lstStyle/>
                    <a:p>
                      <a:pPr algn="ctr" fontAlgn="auto">
                        <a:lnSpc>
                          <a:spcPct val="115000"/>
                        </a:lnSpc>
                        <a:spcAft>
                          <a:spcPts val="0"/>
                        </a:spcAft>
                      </a:pPr>
                      <a:r>
                        <a:rPr lang="tr-TR" sz="2000" dirty="0">
                          <a:solidFill>
                            <a:schemeClr val="tx1"/>
                          </a:solidFill>
                          <a:effectLst/>
                          <a:latin typeface="Times New Roman" pitchFamily="18" charset="0"/>
                          <a:cs typeface="Times New Roman" pitchFamily="18" charset="0"/>
                        </a:rPr>
                        <a:t>3.4</a:t>
                      </a:r>
                      <a:endParaRPr lang="tr-TR" sz="2000" dirty="0">
                        <a:solidFill>
                          <a:schemeClr val="tx1"/>
                        </a:solidFill>
                        <a:effectLst/>
                        <a:latin typeface="Times New Roman" pitchFamily="18" charset="0"/>
                        <a:ea typeface="Times New Roman"/>
                        <a:cs typeface="Times New Roman" pitchFamily="18" charset="0"/>
                      </a:endParaRPr>
                    </a:p>
                  </a:txBody>
                  <a:tcPr marL="28166" marR="28166" marT="0" marB="0" anchor="ctr">
                    <a:solidFill>
                      <a:schemeClr val="accent1">
                        <a:lumMod val="60000"/>
                        <a:lumOff val="40000"/>
                      </a:schemeClr>
                    </a:solidFill>
                  </a:tcPr>
                </a:tc>
                <a:tc>
                  <a:txBody>
                    <a:bodyPr/>
                    <a:lstStyle/>
                    <a:p>
                      <a:pPr algn="just" fontAlgn="auto">
                        <a:lnSpc>
                          <a:spcPct val="115000"/>
                        </a:lnSpc>
                        <a:spcAft>
                          <a:spcPts val="0"/>
                        </a:spcAft>
                      </a:pPr>
                      <a:r>
                        <a:rPr lang="tr-TR" sz="2000">
                          <a:effectLst/>
                          <a:latin typeface="Times New Roman" pitchFamily="18" charset="0"/>
                          <a:cs typeface="Times New Roman" pitchFamily="18" charset="0"/>
                        </a:rPr>
                        <a:t>Teklifte, projenin sonucuna yönelik objektif olarak doğrulanabilir göstergeler yer alıyor mu, tutarlı mı, gerçekçi mi? </a:t>
                      </a:r>
                      <a:endParaRPr lang="tr-TR" sz="2000">
                        <a:effectLst/>
                        <a:latin typeface="Times New Roman" pitchFamily="18" charset="0"/>
                        <a:ea typeface="Times New Roman"/>
                        <a:cs typeface="Times New Roman" pitchFamily="18" charset="0"/>
                      </a:endParaRPr>
                    </a:p>
                  </a:txBody>
                  <a:tcPr marL="28166" marR="28166" marT="0" marB="0" anchor="ctr"/>
                </a:tc>
                <a:tc>
                  <a:txBody>
                    <a:bodyPr/>
                    <a:lstStyle/>
                    <a:p>
                      <a:pPr algn="ctr" fontAlgn="auto">
                        <a:lnSpc>
                          <a:spcPct val="115000"/>
                        </a:lnSpc>
                        <a:spcAft>
                          <a:spcPts val="0"/>
                        </a:spcAft>
                      </a:pPr>
                      <a:r>
                        <a:rPr lang="tr-TR" sz="2000" dirty="0">
                          <a:solidFill>
                            <a:schemeClr val="tx1"/>
                          </a:solidFill>
                          <a:effectLst/>
                          <a:latin typeface="Times New Roman" pitchFamily="18" charset="0"/>
                          <a:cs typeface="Times New Roman" pitchFamily="18" charset="0"/>
                        </a:rPr>
                        <a:t>3</a:t>
                      </a:r>
                      <a:endParaRPr lang="tr-TR" sz="2000" dirty="0">
                        <a:solidFill>
                          <a:schemeClr val="tx1"/>
                        </a:solidFill>
                        <a:effectLst/>
                        <a:latin typeface="Times New Roman" pitchFamily="18" charset="0"/>
                        <a:ea typeface="Times New Roman"/>
                        <a:cs typeface="Times New Roman" pitchFamily="18" charset="0"/>
                      </a:endParaRPr>
                    </a:p>
                  </a:txBody>
                  <a:tcPr marL="28166" marR="28166" marT="0" marB="0" anchor="ctr"/>
                </a:tc>
              </a:tr>
              <a:tr h="809536">
                <a:tc>
                  <a:txBody>
                    <a:bodyPr/>
                    <a:lstStyle/>
                    <a:p>
                      <a:pPr algn="ctr" fontAlgn="auto">
                        <a:lnSpc>
                          <a:spcPct val="115000"/>
                        </a:lnSpc>
                        <a:spcAft>
                          <a:spcPts val="0"/>
                        </a:spcAft>
                      </a:pPr>
                      <a:r>
                        <a:rPr lang="tr-TR" sz="2000" dirty="0">
                          <a:effectLst/>
                          <a:latin typeface="Times New Roman" pitchFamily="18" charset="0"/>
                          <a:cs typeface="Times New Roman" pitchFamily="18" charset="0"/>
                        </a:rPr>
                        <a:t>3.5</a:t>
                      </a:r>
                      <a:endParaRPr lang="tr-TR" sz="2000" dirty="0">
                        <a:effectLst/>
                        <a:latin typeface="Times New Roman" pitchFamily="18" charset="0"/>
                        <a:ea typeface="Times New Roman"/>
                        <a:cs typeface="Times New Roman" pitchFamily="18" charset="0"/>
                      </a:endParaRPr>
                    </a:p>
                  </a:txBody>
                  <a:tcPr marL="28166" marR="28166" marT="0" marB="0" anchor="ctr">
                    <a:solidFill>
                      <a:schemeClr val="accent1">
                        <a:lumMod val="60000"/>
                        <a:lumOff val="40000"/>
                      </a:schemeClr>
                    </a:solidFill>
                  </a:tcPr>
                </a:tc>
                <a:tc>
                  <a:txBody>
                    <a:bodyPr/>
                    <a:lstStyle/>
                    <a:p>
                      <a:pPr algn="just" fontAlgn="auto">
                        <a:lnSpc>
                          <a:spcPct val="115000"/>
                        </a:lnSpc>
                        <a:spcAft>
                          <a:spcPts val="0"/>
                        </a:spcAft>
                      </a:pPr>
                      <a:r>
                        <a:rPr lang="tr-TR" sz="2000" dirty="0">
                          <a:effectLst/>
                          <a:latin typeface="Times New Roman" pitchFamily="18" charset="0"/>
                          <a:cs typeface="Times New Roman" pitchFamily="18" charset="0"/>
                        </a:rPr>
                        <a:t>Projede, devlet desteğine ve görünürlüğüne yeterli önem verilmiş mi? </a:t>
                      </a:r>
                      <a:endParaRPr lang="tr-TR" sz="2000" dirty="0">
                        <a:effectLst/>
                        <a:latin typeface="Times New Roman" pitchFamily="18" charset="0"/>
                        <a:ea typeface="Times New Roman"/>
                        <a:cs typeface="Times New Roman" pitchFamily="18" charset="0"/>
                      </a:endParaRPr>
                    </a:p>
                  </a:txBody>
                  <a:tcPr marL="28166" marR="28166" marT="0" marB="0" anchor="ctr"/>
                </a:tc>
                <a:tc>
                  <a:txBody>
                    <a:bodyPr/>
                    <a:lstStyle/>
                    <a:p>
                      <a:pPr algn="ctr" fontAlgn="auto">
                        <a:lnSpc>
                          <a:spcPct val="115000"/>
                        </a:lnSpc>
                        <a:spcAft>
                          <a:spcPts val="0"/>
                        </a:spcAft>
                      </a:pPr>
                      <a:r>
                        <a:rPr lang="tr-TR" sz="2000" dirty="0">
                          <a:solidFill>
                            <a:schemeClr val="tx1"/>
                          </a:solidFill>
                          <a:effectLst/>
                          <a:latin typeface="Times New Roman" pitchFamily="18" charset="0"/>
                          <a:cs typeface="Times New Roman" pitchFamily="18" charset="0"/>
                        </a:rPr>
                        <a:t>2</a:t>
                      </a:r>
                      <a:endParaRPr lang="tr-TR" sz="2000" dirty="0">
                        <a:solidFill>
                          <a:schemeClr val="tx1"/>
                        </a:solidFill>
                        <a:effectLst/>
                        <a:latin typeface="Times New Roman" pitchFamily="18" charset="0"/>
                        <a:ea typeface="Times New Roman"/>
                        <a:cs typeface="Times New Roman" pitchFamily="18" charset="0"/>
                      </a:endParaRPr>
                    </a:p>
                  </a:txBody>
                  <a:tcPr marL="28166" marR="28166" marT="0" marB="0" anchor="ctr"/>
                </a:tc>
              </a:tr>
            </a:tbl>
          </a:graphicData>
        </a:graphic>
      </p:graphicFrame>
      <p:sp>
        <p:nvSpPr>
          <p:cNvPr id="7" name="Başlık 1"/>
          <p:cNvSpPr>
            <a:spLocks noGrp="1"/>
          </p:cNvSpPr>
          <p:nvPr>
            <p:ph type="title"/>
          </p:nvPr>
        </p:nvSpPr>
        <p:spPr>
          <a:xfrm>
            <a:off x="971601" y="-27384"/>
            <a:ext cx="7416823" cy="836712"/>
          </a:xfrm>
        </p:spPr>
        <p:txBody>
          <a:bodyPr>
            <a:noAutofit/>
          </a:bodyPr>
          <a:lstStyle/>
          <a:p>
            <a:pPr algn="ctr"/>
            <a:r>
              <a:rPr lang="tr-TR" sz="2400" b="1" dirty="0" smtClean="0">
                <a:solidFill>
                  <a:prstClr val="white"/>
                </a:solidFill>
                <a:latin typeface="Times New Roman"/>
                <a:ea typeface="Times New Roman"/>
              </a:rPr>
              <a:t>2015 </a:t>
            </a:r>
            <a:r>
              <a:rPr lang="tr-TR" sz="2400" b="1" dirty="0">
                <a:solidFill>
                  <a:prstClr val="white"/>
                </a:solidFill>
                <a:latin typeface="Times New Roman"/>
                <a:ea typeface="Times New Roman"/>
              </a:rPr>
              <a:t>Yılı Turizmin Geliştirilmesi Mali Destek </a:t>
            </a:r>
            <a:r>
              <a:rPr lang="tr-TR" sz="2400" b="1" dirty="0" smtClean="0">
                <a:solidFill>
                  <a:prstClr val="white"/>
                </a:solidFill>
                <a:latin typeface="Times New Roman"/>
                <a:ea typeface="Times New Roman"/>
              </a:rPr>
              <a:t/>
            </a:r>
            <a:br>
              <a:rPr lang="tr-TR" sz="2400" b="1" dirty="0" smtClean="0">
                <a:solidFill>
                  <a:prstClr val="white"/>
                </a:solidFill>
                <a:latin typeface="Times New Roman"/>
                <a:ea typeface="Times New Roman"/>
              </a:rPr>
            </a:br>
            <a:r>
              <a:rPr lang="tr-TR" sz="2400" b="1" dirty="0" smtClean="0">
                <a:solidFill>
                  <a:prstClr val="white"/>
                </a:solidFill>
                <a:latin typeface="Times New Roman"/>
                <a:ea typeface="Times New Roman"/>
              </a:rPr>
              <a:t>Programı  </a:t>
            </a:r>
            <a:r>
              <a:rPr lang="tr-TR" sz="2400" b="1" dirty="0">
                <a:solidFill>
                  <a:prstClr val="white"/>
                </a:solidFill>
                <a:latin typeface="Times New Roman"/>
                <a:ea typeface="Times New Roman"/>
              </a:rPr>
              <a:t>(TZKOBİ)</a:t>
            </a:r>
            <a:endParaRPr lang="tr-TR" dirty="0"/>
          </a:p>
        </p:txBody>
      </p:sp>
    </p:spTree>
    <p:extLst>
      <p:ext uri="{BB962C8B-B14F-4D97-AF65-F5344CB8AC3E}">
        <p14:creationId xmlns:p14="http://schemas.microsoft.com/office/powerpoint/2010/main" val="293572477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o 4"/>
          <p:cNvGraphicFramePr>
            <a:graphicFrameLocks noGrp="1"/>
          </p:cNvGraphicFramePr>
          <p:nvPr>
            <p:extLst>
              <p:ext uri="{D42A27DB-BD31-4B8C-83A1-F6EECF244321}">
                <p14:modId xmlns:p14="http://schemas.microsoft.com/office/powerpoint/2010/main" val="3743505507"/>
              </p:ext>
            </p:extLst>
          </p:nvPr>
        </p:nvGraphicFramePr>
        <p:xfrm>
          <a:off x="323528" y="1412776"/>
          <a:ext cx="8640959" cy="5340228"/>
        </p:xfrm>
        <a:graphic>
          <a:graphicData uri="http://schemas.openxmlformats.org/drawingml/2006/table">
            <a:tbl>
              <a:tblPr firstRow="1" firstCol="1" bandRow="1">
                <a:tableStyleId>{5C22544A-7EE6-4342-B048-85BDC9FD1C3A}</a:tableStyleId>
              </a:tblPr>
              <a:tblGrid>
                <a:gridCol w="553432"/>
                <a:gridCol w="7414281"/>
                <a:gridCol w="673246"/>
              </a:tblGrid>
              <a:tr h="216024">
                <a:tc>
                  <a:txBody>
                    <a:bodyPr/>
                    <a:lstStyle/>
                    <a:p>
                      <a:pPr algn="ctr" fontAlgn="auto">
                        <a:lnSpc>
                          <a:spcPct val="115000"/>
                        </a:lnSpc>
                        <a:spcAft>
                          <a:spcPts val="0"/>
                        </a:spcAft>
                      </a:pPr>
                      <a:r>
                        <a:rPr lang="tr-TR" sz="2000" dirty="0">
                          <a:solidFill>
                            <a:schemeClr val="tx1"/>
                          </a:solidFill>
                          <a:effectLst/>
                          <a:latin typeface="Times New Roman" pitchFamily="18" charset="0"/>
                          <a:cs typeface="Times New Roman" pitchFamily="18" charset="0"/>
                        </a:rPr>
                        <a:t>4</a:t>
                      </a:r>
                      <a:endParaRPr lang="tr-TR" sz="2000" dirty="0">
                        <a:solidFill>
                          <a:schemeClr val="tx1"/>
                        </a:solidFill>
                        <a:effectLst/>
                        <a:latin typeface="Times New Roman" pitchFamily="18" charset="0"/>
                        <a:ea typeface="Times New Roman"/>
                        <a:cs typeface="Times New Roman" pitchFamily="18" charset="0"/>
                      </a:endParaRPr>
                    </a:p>
                  </a:txBody>
                  <a:tcPr marL="28166" marR="28166" marT="0" marB="0" anchor="ctr">
                    <a:solidFill>
                      <a:schemeClr val="accent1">
                        <a:lumMod val="60000"/>
                        <a:lumOff val="40000"/>
                      </a:schemeClr>
                    </a:solidFill>
                  </a:tcPr>
                </a:tc>
                <a:tc>
                  <a:txBody>
                    <a:bodyPr/>
                    <a:lstStyle/>
                    <a:p>
                      <a:pPr algn="just" fontAlgn="auto">
                        <a:lnSpc>
                          <a:spcPct val="115000"/>
                        </a:lnSpc>
                        <a:spcAft>
                          <a:spcPts val="0"/>
                        </a:spcAft>
                      </a:pPr>
                      <a:r>
                        <a:rPr lang="tr-TR" sz="2000" dirty="0">
                          <a:solidFill>
                            <a:schemeClr val="tx1"/>
                          </a:solidFill>
                          <a:effectLst/>
                          <a:latin typeface="Times New Roman" pitchFamily="18" charset="0"/>
                          <a:cs typeface="Times New Roman" pitchFamily="18" charset="0"/>
                        </a:rPr>
                        <a:t>Sürdürülebilirlik</a:t>
                      </a:r>
                      <a:endParaRPr lang="tr-TR" sz="2000" dirty="0">
                        <a:solidFill>
                          <a:schemeClr val="tx1"/>
                        </a:solidFill>
                        <a:effectLst/>
                        <a:latin typeface="Times New Roman" pitchFamily="18" charset="0"/>
                        <a:ea typeface="Times New Roman"/>
                        <a:cs typeface="Times New Roman" pitchFamily="18" charset="0"/>
                      </a:endParaRPr>
                    </a:p>
                  </a:txBody>
                  <a:tcPr marL="28166" marR="28166" marT="0" marB="0" anchor="ctr">
                    <a:solidFill>
                      <a:schemeClr val="accent1">
                        <a:lumMod val="60000"/>
                        <a:lumOff val="40000"/>
                      </a:schemeClr>
                    </a:solidFill>
                  </a:tcPr>
                </a:tc>
                <a:tc>
                  <a:txBody>
                    <a:bodyPr/>
                    <a:lstStyle/>
                    <a:p>
                      <a:pPr algn="ctr" fontAlgn="auto">
                        <a:lnSpc>
                          <a:spcPct val="115000"/>
                        </a:lnSpc>
                        <a:spcAft>
                          <a:spcPts val="0"/>
                        </a:spcAft>
                      </a:pPr>
                      <a:r>
                        <a:rPr lang="tr-TR" sz="2000" dirty="0">
                          <a:solidFill>
                            <a:schemeClr val="tx1"/>
                          </a:solidFill>
                          <a:effectLst/>
                          <a:latin typeface="Times New Roman" pitchFamily="18" charset="0"/>
                          <a:cs typeface="Times New Roman" pitchFamily="18" charset="0"/>
                        </a:rPr>
                        <a:t>15</a:t>
                      </a:r>
                      <a:endParaRPr lang="tr-TR" sz="2000" dirty="0">
                        <a:solidFill>
                          <a:schemeClr val="tx1"/>
                        </a:solidFill>
                        <a:effectLst/>
                        <a:latin typeface="Times New Roman" pitchFamily="18" charset="0"/>
                        <a:ea typeface="Times New Roman"/>
                        <a:cs typeface="Times New Roman" pitchFamily="18" charset="0"/>
                      </a:endParaRPr>
                    </a:p>
                  </a:txBody>
                  <a:tcPr marL="28166" marR="28166" marT="0" marB="0" anchor="ctr">
                    <a:solidFill>
                      <a:schemeClr val="accent1">
                        <a:lumMod val="60000"/>
                        <a:lumOff val="40000"/>
                      </a:schemeClr>
                    </a:solidFill>
                  </a:tcPr>
                </a:tc>
              </a:tr>
              <a:tr h="1484508">
                <a:tc>
                  <a:txBody>
                    <a:bodyPr/>
                    <a:lstStyle/>
                    <a:p>
                      <a:pPr algn="ctr" fontAlgn="auto">
                        <a:lnSpc>
                          <a:spcPct val="115000"/>
                        </a:lnSpc>
                        <a:spcAft>
                          <a:spcPts val="0"/>
                        </a:spcAft>
                      </a:pPr>
                      <a:r>
                        <a:rPr lang="tr-TR" sz="2000" dirty="0">
                          <a:solidFill>
                            <a:schemeClr val="tx1"/>
                          </a:solidFill>
                          <a:effectLst/>
                          <a:latin typeface="Times New Roman" pitchFamily="18" charset="0"/>
                          <a:cs typeface="Times New Roman" pitchFamily="18" charset="0"/>
                        </a:rPr>
                        <a:t>4.1</a:t>
                      </a:r>
                      <a:endParaRPr lang="tr-TR" sz="2000" dirty="0">
                        <a:solidFill>
                          <a:schemeClr val="tx1"/>
                        </a:solidFill>
                        <a:effectLst/>
                        <a:latin typeface="Times New Roman" pitchFamily="18" charset="0"/>
                        <a:ea typeface="Times New Roman"/>
                        <a:cs typeface="Times New Roman" pitchFamily="18" charset="0"/>
                      </a:endParaRPr>
                    </a:p>
                  </a:txBody>
                  <a:tcPr marL="28166" marR="28166" marT="0" marB="0" anchor="ctr">
                    <a:solidFill>
                      <a:schemeClr val="accent1">
                        <a:lumMod val="60000"/>
                        <a:lumOff val="40000"/>
                      </a:schemeClr>
                    </a:solidFill>
                  </a:tcPr>
                </a:tc>
                <a:tc>
                  <a:txBody>
                    <a:bodyPr/>
                    <a:lstStyle/>
                    <a:p>
                      <a:pPr algn="l" fontAlgn="auto">
                        <a:lnSpc>
                          <a:spcPct val="115000"/>
                        </a:lnSpc>
                        <a:spcAft>
                          <a:spcPts val="0"/>
                        </a:spcAft>
                      </a:pPr>
                      <a:r>
                        <a:rPr lang="tr-TR" sz="2000" dirty="0">
                          <a:effectLst/>
                          <a:latin typeface="Times New Roman" pitchFamily="18" charset="0"/>
                          <a:cs typeface="Times New Roman" pitchFamily="18" charset="0"/>
                        </a:rPr>
                        <a:t>Projenin, somut bir etki doğurması bekleniyor mu? </a:t>
                      </a:r>
                      <a:r>
                        <a:rPr lang="tr-TR" sz="2000" dirty="0" smtClean="0">
                          <a:effectLst/>
                          <a:latin typeface="Times New Roman" pitchFamily="18" charset="0"/>
                          <a:cs typeface="Times New Roman" pitchFamily="18" charset="0"/>
                        </a:rPr>
                        <a:t>(</a:t>
                      </a:r>
                      <a:r>
                        <a:rPr lang="tr-TR" sz="2000" dirty="0">
                          <a:effectLst/>
                          <a:latin typeface="Times New Roman" pitchFamily="18" charset="0"/>
                          <a:cs typeface="Times New Roman" pitchFamily="18" charset="0"/>
                        </a:rPr>
                        <a:t>Etkilenen işletme sayısı, faaliyetin bölgesel önemi, geçici/kalıcı oluşturulan istihdam, sosyal faydalar, teşvik edilen yeni sermaye yatırımları, bölgenin genel ekonomik ortamında sağlanan gelişmeler vb. dâhil olmak üzere)</a:t>
                      </a:r>
                      <a:endParaRPr lang="tr-TR" sz="2000" dirty="0">
                        <a:effectLst/>
                        <a:latin typeface="Times New Roman" pitchFamily="18" charset="0"/>
                        <a:ea typeface="Times New Roman"/>
                        <a:cs typeface="Times New Roman" pitchFamily="18" charset="0"/>
                      </a:endParaRPr>
                    </a:p>
                  </a:txBody>
                  <a:tcPr marL="28166" marR="28166" marT="0" marB="0" anchor="ctr"/>
                </a:tc>
                <a:tc>
                  <a:txBody>
                    <a:bodyPr/>
                    <a:lstStyle/>
                    <a:p>
                      <a:pPr algn="ctr" fontAlgn="auto">
                        <a:lnSpc>
                          <a:spcPct val="115000"/>
                        </a:lnSpc>
                        <a:spcAft>
                          <a:spcPts val="0"/>
                        </a:spcAft>
                      </a:pPr>
                      <a:r>
                        <a:rPr lang="tr-TR" sz="2000" dirty="0">
                          <a:effectLst/>
                          <a:latin typeface="Times New Roman" pitchFamily="18" charset="0"/>
                          <a:cs typeface="Times New Roman" pitchFamily="18" charset="0"/>
                        </a:rPr>
                        <a:t>5</a:t>
                      </a:r>
                      <a:endParaRPr lang="tr-TR" sz="2000" dirty="0">
                        <a:effectLst/>
                        <a:latin typeface="Times New Roman" pitchFamily="18" charset="0"/>
                        <a:ea typeface="Times New Roman"/>
                        <a:cs typeface="Times New Roman" pitchFamily="18" charset="0"/>
                      </a:endParaRPr>
                    </a:p>
                  </a:txBody>
                  <a:tcPr marL="28166" marR="28166" marT="0" marB="0" anchor="ctr"/>
                </a:tc>
              </a:tr>
              <a:tr h="1272206">
                <a:tc>
                  <a:txBody>
                    <a:bodyPr/>
                    <a:lstStyle/>
                    <a:p>
                      <a:pPr algn="ctr" fontAlgn="auto">
                        <a:lnSpc>
                          <a:spcPct val="115000"/>
                        </a:lnSpc>
                        <a:spcAft>
                          <a:spcPts val="0"/>
                        </a:spcAft>
                      </a:pPr>
                      <a:r>
                        <a:rPr lang="tr-TR" sz="2000" dirty="0">
                          <a:solidFill>
                            <a:schemeClr val="tx1"/>
                          </a:solidFill>
                          <a:effectLst/>
                          <a:latin typeface="Times New Roman" pitchFamily="18" charset="0"/>
                          <a:cs typeface="Times New Roman" pitchFamily="18" charset="0"/>
                        </a:rPr>
                        <a:t>4.2</a:t>
                      </a:r>
                      <a:endParaRPr lang="tr-TR" sz="2000" dirty="0">
                        <a:solidFill>
                          <a:schemeClr val="tx1"/>
                        </a:solidFill>
                        <a:effectLst/>
                        <a:latin typeface="Times New Roman" pitchFamily="18" charset="0"/>
                        <a:ea typeface="Times New Roman"/>
                        <a:cs typeface="Times New Roman" pitchFamily="18" charset="0"/>
                      </a:endParaRPr>
                    </a:p>
                  </a:txBody>
                  <a:tcPr marL="28166" marR="28166" marT="0" marB="0" anchor="ctr">
                    <a:solidFill>
                      <a:schemeClr val="accent1">
                        <a:lumMod val="60000"/>
                        <a:lumOff val="40000"/>
                      </a:schemeClr>
                    </a:solidFill>
                  </a:tcPr>
                </a:tc>
                <a:tc>
                  <a:txBody>
                    <a:bodyPr/>
                    <a:lstStyle/>
                    <a:p>
                      <a:pPr algn="l" fontAlgn="auto">
                        <a:lnSpc>
                          <a:spcPct val="115000"/>
                        </a:lnSpc>
                        <a:spcAft>
                          <a:spcPts val="0"/>
                        </a:spcAft>
                      </a:pPr>
                      <a:r>
                        <a:rPr lang="tr-TR" sz="2000" dirty="0">
                          <a:effectLst/>
                          <a:latin typeface="Times New Roman" pitchFamily="18" charset="0"/>
                          <a:cs typeface="Times New Roman" pitchFamily="18" charset="0"/>
                        </a:rPr>
                        <a:t>Proje potansiyel çarpan etkileri içermekte midir? </a:t>
                      </a:r>
                      <a:r>
                        <a:rPr lang="tr-TR" sz="2000" dirty="0" smtClean="0">
                          <a:effectLst/>
                          <a:latin typeface="Times New Roman" pitchFamily="18" charset="0"/>
                          <a:cs typeface="Times New Roman" pitchFamily="18" charset="0"/>
                        </a:rPr>
                        <a:t>(</a:t>
                      </a:r>
                      <a:r>
                        <a:rPr lang="tr-TR" sz="2000" dirty="0">
                          <a:effectLst/>
                          <a:latin typeface="Times New Roman" pitchFamily="18" charset="0"/>
                          <a:cs typeface="Times New Roman" pitchFamily="18" charset="0"/>
                        </a:rPr>
                        <a:t>Proje sonuçlarının; daha geniş alanları etkilemesi ile katma değer yaratacak bilgi yayılması dâhil olmak üzere içinde bulunduğu sektöre veya yan sektörlere etkisi olacak mı?) </a:t>
                      </a:r>
                      <a:endParaRPr lang="tr-TR" sz="2000" dirty="0">
                        <a:effectLst/>
                        <a:latin typeface="Times New Roman" pitchFamily="18" charset="0"/>
                        <a:ea typeface="Times New Roman"/>
                        <a:cs typeface="Times New Roman" pitchFamily="18" charset="0"/>
                      </a:endParaRPr>
                    </a:p>
                  </a:txBody>
                  <a:tcPr marL="28166" marR="28166" marT="0" marB="0" anchor="ctr"/>
                </a:tc>
                <a:tc>
                  <a:txBody>
                    <a:bodyPr/>
                    <a:lstStyle/>
                    <a:p>
                      <a:pPr algn="ctr" fontAlgn="auto">
                        <a:lnSpc>
                          <a:spcPct val="115000"/>
                        </a:lnSpc>
                        <a:spcAft>
                          <a:spcPts val="0"/>
                        </a:spcAft>
                      </a:pPr>
                      <a:r>
                        <a:rPr lang="tr-TR" sz="2000" dirty="0">
                          <a:effectLst/>
                          <a:latin typeface="Times New Roman" pitchFamily="18" charset="0"/>
                          <a:cs typeface="Times New Roman" pitchFamily="18" charset="0"/>
                        </a:rPr>
                        <a:t>5</a:t>
                      </a:r>
                      <a:endParaRPr lang="tr-TR" sz="2000" dirty="0">
                        <a:effectLst/>
                        <a:latin typeface="Times New Roman" pitchFamily="18" charset="0"/>
                        <a:ea typeface="Times New Roman"/>
                        <a:cs typeface="Times New Roman" pitchFamily="18" charset="0"/>
                      </a:endParaRPr>
                    </a:p>
                  </a:txBody>
                  <a:tcPr marL="28166" marR="28166" marT="0" marB="0" anchor="ctr"/>
                </a:tc>
              </a:tr>
              <a:tr h="1488660">
                <a:tc>
                  <a:txBody>
                    <a:bodyPr/>
                    <a:lstStyle/>
                    <a:p>
                      <a:pPr algn="ctr" fontAlgn="auto">
                        <a:lnSpc>
                          <a:spcPct val="115000"/>
                        </a:lnSpc>
                        <a:spcAft>
                          <a:spcPts val="0"/>
                        </a:spcAft>
                      </a:pPr>
                      <a:r>
                        <a:rPr lang="tr-TR" sz="2000" dirty="0">
                          <a:solidFill>
                            <a:schemeClr val="tx1"/>
                          </a:solidFill>
                          <a:effectLst/>
                          <a:latin typeface="Times New Roman" pitchFamily="18" charset="0"/>
                          <a:cs typeface="Times New Roman" pitchFamily="18" charset="0"/>
                        </a:rPr>
                        <a:t>4.3</a:t>
                      </a:r>
                      <a:endParaRPr lang="tr-TR" sz="2000" dirty="0">
                        <a:solidFill>
                          <a:schemeClr val="tx1"/>
                        </a:solidFill>
                        <a:effectLst/>
                        <a:latin typeface="Times New Roman" pitchFamily="18" charset="0"/>
                        <a:ea typeface="Times New Roman"/>
                        <a:cs typeface="Times New Roman" pitchFamily="18" charset="0"/>
                      </a:endParaRPr>
                    </a:p>
                  </a:txBody>
                  <a:tcPr marL="28166" marR="28166" marT="0" marB="0" anchor="ctr">
                    <a:solidFill>
                      <a:schemeClr val="accent1">
                        <a:lumMod val="60000"/>
                        <a:lumOff val="40000"/>
                      </a:schemeClr>
                    </a:solidFill>
                  </a:tcPr>
                </a:tc>
                <a:tc>
                  <a:txBody>
                    <a:bodyPr/>
                    <a:lstStyle/>
                    <a:p>
                      <a:pPr algn="just" fontAlgn="auto">
                        <a:lnSpc>
                          <a:spcPct val="115000"/>
                        </a:lnSpc>
                        <a:spcAft>
                          <a:spcPts val="0"/>
                        </a:spcAft>
                      </a:pPr>
                      <a:r>
                        <a:rPr lang="tr-TR" sz="2000" dirty="0">
                          <a:effectLst/>
                          <a:latin typeface="Times New Roman" pitchFamily="18" charset="0"/>
                          <a:cs typeface="Times New Roman" pitchFamily="18" charset="0"/>
                        </a:rPr>
                        <a:t>Teklif edilen projenin beklenen sonuçları sürdürülebilir mi?</a:t>
                      </a:r>
                    </a:p>
                    <a:p>
                      <a:pPr marL="342900" lvl="0" indent="-342900" algn="just">
                        <a:lnSpc>
                          <a:spcPct val="115000"/>
                        </a:lnSpc>
                        <a:spcAft>
                          <a:spcPts val="0"/>
                        </a:spcAft>
                        <a:buFont typeface="Wingdings"/>
                        <a:buChar char=""/>
                      </a:pPr>
                      <a:r>
                        <a:rPr lang="tr-TR" sz="2000" dirty="0">
                          <a:effectLst/>
                          <a:latin typeface="Times New Roman" pitchFamily="18" charset="0"/>
                          <a:cs typeface="Times New Roman" pitchFamily="18" charset="0"/>
                        </a:rPr>
                        <a:t>Faaliyetler destek bittikten sonra nasıl finanse edilecek?</a:t>
                      </a:r>
                    </a:p>
                    <a:p>
                      <a:pPr marL="342900" lvl="0" indent="-342900" algn="just">
                        <a:lnSpc>
                          <a:spcPct val="115000"/>
                        </a:lnSpc>
                        <a:spcAft>
                          <a:spcPts val="0"/>
                        </a:spcAft>
                        <a:buFont typeface="Wingdings"/>
                        <a:buChar char=""/>
                      </a:pPr>
                      <a:r>
                        <a:rPr lang="tr-TR" sz="2000" dirty="0">
                          <a:effectLst/>
                          <a:latin typeface="Times New Roman" pitchFamily="18" charset="0"/>
                          <a:cs typeface="Times New Roman" pitchFamily="18" charset="0"/>
                        </a:rPr>
                        <a:t>Proje sona erdikten sonra da faaliyetlerin işletme tarafından sağlıklı bir şekilde sürdürülmesi beklenmekte midir?</a:t>
                      </a:r>
                    </a:p>
                    <a:p>
                      <a:pPr marL="342900" lvl="0" indent="-342900" algn="just">
                        <a:lnSpc>
                          <a:spcPct val="115000"/>
                        </a:lnSpc>
                        <a:spcAft>
                          <a:spcPts val="0"/>
                        </a:spcAft>
                        <a:buFont typeface="Wingdings"/>
                        <a:buChar char=""/>
                      </a:pPr>
                      <a:r>
                        <a:rPr lang="tr-TR" sz="2000" dirty="0">
                          <a:effectLst/>
                          <a:latin typeface="Times New Roman" pitchFamily="18" charset="0"/>
                          <a:cs typeface="Times New Roman" pitchFamily="18" charset="0"/>
                        </a:rPr>
                        <a:t>Sektörün talep yapısı proje sonuçlarının sürdürülebilirliğini destekliyor mu? </a:t>
                      </a:r>
                      <a:endParaRPr lang="tr-TR" sz="2000" dirty="0">
                        <a:effectLst/>
                        <a:latin typeface="Times New Roman" pitchFamily="18" charset="0"/>
                        <a:ea typeface="Batang"/>
                        <a:cs typeface="Times New Roman" pitchFamily="18" charset="0"/>
                      </a:endParaRPr>
                    </a:p>
                  </a:txBody>
                  <a:tcPr marL="28166" marR="28166" marT="0" marB="0" anchor="ctr"/>
                </a:tc>
                <a:tc>
                  <a:txBody>
                    <a:bodyPr/>
                    <a:lstStyle/>
                    <a:p>
                      <a:pPr algn="ctr" fontAlgn="auto">
                        <a:lnSpc>
                          <a:spcPct val="115000"/>
                        </a:lnSpc>
                        <a:spcAft>
                          <a:spcPts val="0"/>
                        </a:spcAft>
                      </a:pPr>
                      <a:r>
                        <a:rPr lang="tr-TR" sz="2000" dirty="0">
                          <a:effectLst/>
                          <a:latin typeface="Times New Roman" pitchFamily="18" charset="0"/>
                          <a:cs typeface="Times New Roman" pitchFamily="18" charset="0"/>
                        </a:rPr>
                        <a:t>5</a:t>
                      </a:r>
                      <a:endParaRPr lang="tr-TR" sz="2000" dirty="0">
                        <a:effectLst/>
                        <a:latin typeface="Times New Roman" pitchFamily="18" charset="0"/>
                        <a:ea typeface="Times New Roman"/>
                        <a:cs typeface="Times New Roman" pitchFamily="18" charset="0"/>
                      </a:endParaRPr>
                    </a:p>
                  </a:txBody>
                  <a:tcPr marL="28166" marR="28166" marT="0" marB="0" anchor="ctr"/>
                </a:tc>
              </a:tr>
            </a:tbl>
          </a:graphicData>
        </a:graphic>
      </p:graphicFrame>
      <p:sp>
        <p:nvSpPr>
          <p:cNvPr id="6" name="Dikdörtgen 5"/>
          <p:cNvSpPr/>
          <p:nvPr/>
        </p:nvSpPr>
        <p:spPr>
          <a:xfrm>
            <a:off x="323528" y="792204"/>
            <a:ext cx="2880320" cy="360040"/>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smtClean="0">
                <a:solidFill>
                  <a:schemeClr val="tx1"/>
                </a:solidFill>
                <a:latin typeface="Times New Roman" pitchFamily="18" charset="0"/>
                <a:cs typeface="Times New Roman" pitchFamily="18" charset="0"/>
              </a:rPr>
              <a:t>Değerlendirme Tablosu</a:t>
            </a:r>
            <a:endParaRPr lang="tr-TR" sz="2000" b="1" dirty="0">
              <a:solidFill>
                <a:schemeClr val="tx1"/>
              </a:solidFill>
              <a:latin typeface="Times New Roman" pitchFamily="18" charset="0"/>
              <a:cs typeface="Times New Roman" pitchFamily="18" charset="0"/>
            </a:endParaRPr>
          </a:p>
        </p:txBody>
      </p:sp>
      <p:sp>
        <p:nvSpPr>
          <p:cNvPr id="7" name="Başlık 1"/>
          <p:cNvSpPr>
            <a:spLocks noGrp="1"/>
          </p:cNvSpPr>
          <p:nvPr>
            <p:ph type="title"/>
          </p:nvPr>
        </p:nvSpPr>
        <p:spPr>
          <a:xfrm>
            <a:off x="971601" y="-27384"/>
            <a:ext cx="7416823" cy="836712"/>
          </a:xfrm>
        </p:spPr>
        <p:txBody>
          <a:bodyPr>
            <a:noAutofit/>
          </a:bodyPr>
          <a:lstStyle/>
          <a:p>
            <a:pPr algn="ctr"/>
            <a:r>
              <a:rPr lang="tr-TR" sz="2400" b="1" dirty="0" smtClean="0">
                <a:solidFill>
                  <a:prstClr val="white"/>
                </a:solidFill>
                <a:latin typeface="Times New Roman"/>
                <a:ea typeface="Times New Roman"/>
              </a:rPr>
              <a:t>2015 </a:t>
            </a:r>
            <a:r>
              <a:rPr lang="tr-TR" sz="2400" b="1" dirty="0">
                <a:solidFill>
                  <a:prstClr val="white"/>
                </a:solidFill>
                <a:latin typeface="Times New Roman"/>
                <a:ea typeface="Times New Roman"/>
              </a:rPr>
              <a:t>Yılı Turizmin Geliştirilmesi Mali Destek </a:t>
            </a:r>
            <a:r>
              <a:rPr lang="tr-TR" sz="2400" b="1" dirty="0" smtClean="0">
                <a:solidFill>
                  <a:prstClr val="white"/>
                </a:solidFill>
                <a:latin typeface="Times New Roman"/>
                <a:ea typeface="Times New Roman"/>
              </a:rPr>
              <a:t/>
            </a:r>
            <a:br>
              <a:rPr lang="tr-TR" sz="2400" b="1" dirty="0" smtClean="0">
                <a:solidFill>
                  <a:prstClr val="white"/>
                </a:solidFill>
                <a:latin typeface="Times New Roman"/>
                <a:ea typeface="Times New Roman"/>
              </a:rPr>
            </a:br>
            <a:r>
              <a:rPr lang="tr-TR" sz="2400" b="1" dirty="0" smtClean="0">
                <a:solidFill>
                  <a:prstClr val="white"/>
                </a:solidFill>
                <a:latin typeface="Times New Roman"/>
                <a:ea typeface="Times New Roman"/>
              </a:rPr>
              <a:t>Programı  </a:t>
            </a:r>
            <a:r>
              <a:rPr lang="tr-TR" sz="2400" b="1" dirty="0">
                <a:solidFill>
                  <a:prstClr val="white"/>
                </a:solidFill>
                <a:latin typeface="Times New Roman"/>
                <a:ea typeface="Times New Roman"/>
              </a:rPr>
              <a:t>(TZKOBİ)</a:t>
            </a:r>
            <a:endParaRPr lang="tr-TR" dirty="0"/>
          </a:p>
        </p:txBody>
      </p:sp>
    </p:spTree>
    <p:extLst>
      <p:ext uri="{BB962C8B-B14F-4D97-AF65-F5344CB8AC3E}">
        <p14:creationId xmlns:p14="http://schemas.microsoft.com/office/powerpoint/2010/main" val="148556835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half" idx="1"/>
          </p:nvPr>
        </p:nvSpPr>
        <p:spPr>
          <a:xfrm>
            <a:off x="395536" y="908720"/>
            <a:ext cx="8424936" cy="5616624"/>
          </a:xfrm>
        </p:spPr>
        <p:txBody>
          <a:bodyPr/>
          <a:lstStyle/>
          <a:p>
            <a:endParaRPr lang="tr-TR" dirty="0"/>
          </a:p>
        </p:txBody>
      </p:sp>
      <p:graphicFrame>
        <p:nvGraphicFramePr>
          <p:cNvPr id="7" name="Tablo 6"/>
          <p:cNvGraphicFramePr>
            <a:graphicFrameLocks noGrp="1"/>
          </p:cNvGraphicFramePr>
          <p:nvPr>
            <p:extLst>
              <p:ext uri="{D42A27DB-BD31-4B8C-83A1-F6EECF244321}">
                <p14:modId xmlns:p14="http://schemas.microsoft.com/office/powerpoint/2010/main" val="1167083825"/>
              </p:ext>
            </p:extLst>
          </p:nvPr>
        </p:nvGraphicFramePr>
        <p:xfrm>
          <a:off x="467544" y="1628800"/>
          <a:ext cx="8352928" cy="4320480"/>
        </p:xfrm>
        <a:graphic>
          <a:graphicData uri="http://schemas.openxmlformats.org/drawingml/2006/table">
            <a:tbl>
              <a:tblPr firstRow="1" firstCol="1" bandRow="1">
                <a:tableStyleId>{5C22544A-7EE6-4342-B048-85BDC9FD1C3A}</a:tableStyleId>
              </a:tblPr>
              <a:tblGrid>
                <a:gridCol w="534983"/>
                <a:gridCol w="6881841"/>
                <a:gridCol w="936104"/>
              </a:tblGrid>
              <a:tr h="432048">
                <a:tc>
                  <a:txBody>
                    <a:bodyPr/>
                    <a:lstStyle/>
                    <a:p>
                      <a:pPr algn="just" fontAlgn="auto">
                        <a:lnSpc>
                          <a:spcPct val="115000"/>
                        </a:lnSpc>
                        <a:spcAft>
                          <a:spcPts val="0"/>
                        </a:spcAft>
                      </a:pPr>
                      <a:r>
                        <a:rPr lang="tr-TR" sz="2000" dirty="0">
                          <a:solidFill>
                            <a:schemeClr val="tx1"/>
                          </a:solidFill>
                          <a:effectLst/>
                          <a:latin typeface="Times New Roman" pitchFamily="18" charset="0"/>
                          <a:cs typeface="Times New Roman" pitchFamily="18" charset="0"/>
                        </a:rPr>
                        <a:t>5</a:t>
                      </a:r>
                      <a:endParaRPr lang="tr-TR" sz="2000" dirty="0">
                        <a:solidFill>
                          <a:schemeClr val="tx1"/>
                        </a:solidFill>
                        <a:effectLst/>
                        <a:latin typeface="Times New Roman" pitchFamily="18" charset="0"/>
                        <a:ea typeface="Times New Roman"/>
                        <a:cs typeface="Times New Roman" pitchFamily="18" charset="0"/>
                      </a:endParaRPr>
                    </a:p>
                  </a:txBody>
                  <a:tcPr marL="28166" marR="28166" marT="0" marB="0" anchor="ctr">
                    <a:solidFill>
                      <a:schemeClr val="accent1">
                        <a:lumMod val="60000"/>
                        <a:lumOff val="40000"/>
                      </a:schemeClr>
                    </a:solidFill>
                  </a:tcPr>
                </a:tc>
                <a:tc>
                  <a:txBody>
                    <a:bodyPr/>
                    <a:lstStyle/>
                    <a:p>
                      <a:pPr algn="just" fontAlgn="auto">
                        <a:lnSpc>
                          <a:spcPct val="115000"/>
                        </a:lnSpc>
                        <a:spcAft>
                          <a:spcPts val="0"/>
                        </a:spcAft>
                      </a:pPr>
                      <a:r>
                        <a:rPr lang="tr-TR" sz="2000" dirty="0">
                          <a:solidFill>
                            <a:schemeClr val="tx1"/>
                          </a:solidFill>
                          <a:effectLst/>
                          <a:latin typeface="Times New Roman" pitchFamily="18" charset="0"/>
                          <a:cs typeface="Times New Roman" pitchFamily="18" charset="0"/>
                        </a:rPr>
                        <a:t>Bütçe ve Maliyet etkinliği</a:t>
                      </a:r>
                      <a:endParaRPr lang="tr-TR" sz="2000" dirty="0">
                        <a:solidFill>
                          <a:schemeClr val="tx1"/>
                        </a:solidFill>
                        <a:effectLst/>
                        <a:latin typeface="Times New Roman" pitchFamily="18" charset="0"/>
                        <a:ea typeface="Times New Roman"/>
                        <a:cs typeface="Times New Roman" pitchFamily="18" charset="0"/>
                      </a:endParaRPr>
                    </a:p>
                  </a:txBody>
                  <a:tcPr marL="28166" marR="28166" marT="0" marB="0" anchor="ctr">
                    <a:solidFill>
                      <a:schemeClr val="accent1">
                        <a:lumMod val="60000"/>
                        <a:lumOff val="40000"/>
                      </a:schemeClr>
                    </a:solidFill>
                  </a:tcPr>
                </a:tc>
                <a:tc>
                  <a:txBody>
                    <a:bodyPr/>
                    <a:lstStyle/>
                    <a:p>
                      <a:pPr algn="ctr" fontAlgn="auto">
                        <a:lnSpc>
                          <a:spcPct val="115000"/>
                        </a:lnSpc>
                        <a:spcAft>
                          <a:spcPts val="0"/>
                        </a:spcAft>
                      </a:pPr>
                      <a:r>
                        <a:rPr lang="tr-TR" sz="2000" dirty="0">
                          <a:solidFill>
                            <a:schemeClr val="tx1"/>
                          </a:solidFill>
                          <a:effectLst/>
                          <a:latin typeface="Times New Roman" pitchFamily="18" charset="0"/>
                          <a:cs typeface="Times New Roman" pitchFamily="18" charset="0"/>
                        </a:rPr>
                        <a:t>10 </a:t>
                      </a:r>
                      <a:endParaRPr lang="tr-TR" sz="2000" dirty="0">
                        <a:solidFill>
                          <a:schemeClr val="tx1"/>
                        </a:solidFill>
                        <a:effectLst/>
                        <a:latin typeface="Times New Roman" pitchFamily="18" charset="0"/>
                        <a:ea typeface="Times New Roman"/>
                        <a:cs typeface="Times New Roman" pitchFamily="18" charset="0"/>
                      </a:endParaRPr>
                    </a:p>
                  </a:txBody>
                  <a:tcPr marL="28166" marR="28166" marT="0" marB="0" anchor="ctr">
                    <a:solidFill>
                      <a:schemeClr val="accent1">
                        <a:lumMod val="60000"/>
                        <a:lumOff val="40000"/>
                      </a:schemeClr>
                    </a:solidFill>
                  </a:tcPr>
                </a:tc>
              </a:tr>
              <a:tr h="864096">
                <a:tc>
                  <a:txBody>
                    <a:bodyPr/>
                    <a:lstStyle/>
                    <a:p>
                      <a:pPr algn="just" fontAlgn="auto">
                        <a:lnSpc>
                          <a:spcPct val="115000"/>
                        </a:lnSpc>
                        <a:spcAft>
                          <a:spcPts val="0"/>
                        </a:spcAft>
                      </a:pPr>
                      <a:r>
                        <a:rPr lang="tr-TR" sz="2000" dirty="0">
                          <a:solidFill>
                            <a:schemeClr val="tx1"/>
                          </a:solidFill>
                          <a:effectLst/>
                          <a:latin typeface="Times New Roman" pitchFamily="18" charset="0"/>
                          <a:cs typeface="Times New Roman" pitchFamily="18" charset="0"/>
                        </a:rPr>
                        <a:t>5.1</a:t>
                      </a:r>
                      <a:endParaRPr lang="tr-TR" sz="2000" dirty="0">
                        <a:solidFill>
                          <a:schemeClr val="tx1"/>
                        </a:solidFill>
                        <a:effectLst/>
                        <a:latin typeface="Times New Roman" pitchFamily="18" charset="0"/>
                        <a:ea typeface="Times New Roman"/>
                        <a:cs typeface="Times New Roman" pitchFamily="18" charset="0"/>
                      </a:endParaRPr>
                    </a:p>
                  </a:txBody>
                  <a:tcPr marL="28166" marR="28166" marT="0" marB="0" anchor="ctr">
                    <a:solidFill>
                      <a:schemeClr val="accent1">
                        <a:lumMod val="60000"/>
                        <a:lumOff val="40000"/>
                      </a:schemeClr>
                    </a:solidFill>
                  </a:tcPr>
                </a:tc>
                <a:tc>
                  <a:txBody>
                    <a:bodyPr/>
                    <a:lstStyle/>
                    <a:p>
                      <a:pPr algn="just" fontAlgn="auto">
                        <a:lnSpc>
                          <a:spcPct val="115000"/>
                        </a:lnSpc>
                        <a:spcAft>
                          <a:spcPts val="0"/>
                        </a:spcAft>
                      </a:pPr>
                      <a:r>
                        <a:rPr lang="tr-TR" sz="2000" dirty="0">
                          <a:effectLst/>
                          <a:latin typeface="Times New Roman" pitchFamily="18" charset="0"/>
                          <a:cs typeface="Times New Roman" pitchFamily="18" charset="0"/>
                        </a:rPr>
                        <a:t>Öngörülen harcama tutarları ile beklenen sonuçlar arasındaki ilişki uyumlu mu?</a:t>
                      </a:r>
                      <a:endParaRPr lang="tr-TR" sz="2000" dirty="0">
                        <a:effectLst/>
                        <a:latin typeface="Times New Roman" pitchFamily="18" charset="0"/>
                        <a:ea typeface="Times New Roman"/>
                        <a:cs typeface="Times New Roman" pitchFamily="18" charset="0"/>
                      </a:endParaRPr>
                    </a:p>
                  </a:txBody>
                  <a:tcPr marL="28166" marR="28166" marT="0" marB="0" anchor="ctr"/>
                </a:tc>
                <a:tc>
                  <a:txBody>
                    <a:bodyPr/>
                    <a:lstStyle/>
                    <a:p>
                      <a:pPr algn="ctr" fontAlgn="auto">
                        <a:lnSpc>
                          <a:spcPct val="115000"/>
                        </a:lnSpc>
                        <a:spcAft>
                          <a:spcPts val="0"/>
                        </a:spcAft>
                      </a:pPr>
                      <a:r>
                        <a:rPr lang="tr-TR" sz="2000" dirty="0">
                          <a:solidFill>
                            <a:schemeClr val="tx1"/>
                          </a:solidFill>
                          <a:effectLst/>
                          <a:latin typeface="Times New Roman" pitchFamily="18" charset="0"/>
                          <a:cs typeface="Times New Roman" pitchFamily="18" charset="0"/>
                        </a:rPr>
                        <a:t>5</a:t>
                      </a:r>
                      <a:endParaRPr lang="tr-TR" sz="2000" dirty="0">
                        <a:solidFill>
                          <a:schemeClr val="tx1"/>
                        </a:solidFill>
                        <a:effectLst/>
                        <a:latin typeface="Times New Roman" pitchFamily="18" charset="0"/>
                        <a:ea typeface="Times New Roman"/>
                        <a:cs typeface="Times New Roman" pitchFamily="18" charset="0"/>
                      </a:endParaRPr>
                    </a:p>
                  </a:txBody>
                  <a:tcPr marL="28166" marR="28166" marT="0" marB="0" anchor="ctr"/>
                </a:tc>
              </a:tr>
              <a:tr h="2592288">
                <a:tc>
                  <a:txBody>
                    <a:bodyPr/>
                    <a:lstStyle/>
                    <a:p>
                      <a:pPr algn="just" fontAlgn="auto">
                        <a:lnSpc>
                          <a:spcPct val="115000"/>
                        </a:lnSpc>
                        <a:spcAft>
                          <a:spcPts val="0"/>
                        </a:spcAft>
                      </a:pPr>
                      <a:r>
                        <a:rPr lang="tr-TR" sz="2000" dirty="0">
                          <a:solidFill>
                            <a:schemeClr val="tx1"/>
                          </a:solidFill>
                          <a:effectLst/>
                          <a:latin typeface="Times New Roman" pitchFamily="18" charset="0"/>
                          <a:cs typeface="Times New Roman" pitchFamily="18" charset="0"/>
                        </a:rPr>
                        <a:t>5.2</a:t>
                      </a:r>
                      <a:endParaRPr lang="tr-TR" sz="2000" dirty="0">
                        <a:solidFill>
                          <a:schemeClr val="tx1"/>
                        </a:solidFill>
                        <a:effectLst/>
                        <a:latin typeface="Times New Roman" pitchFamily="18" charset="0"/>
                        <a:ea typeface="Times New Roman"/>
                        <a:cs typeface="Times New Roman" pitchFamily="18" charset="0"/>
                      </a:endParaRPr>
                    </a:p>
                  </a:txBody>
                  <a:tcPr marL="28166" marR="28166" marT="0" marB="0" anchor="ctr">
                    <a:solidFill>
                      <a:schemeClr val="accent1">
                        <a:lumMod val="60000"/>
                        <a:lumOff val="40000"/>
                      </a:schemeClr>
                    </a:solidFill>
                  </a:tcPr>
                </a:tc>
                <a:tc>
                  <a:txBody>
                    <a:bodyPr/>
                    <a:lstStyle/>
                    <a:p>
                      <a:pPr algn="l" fontAlgn="auto">
                        <a:lnSpc>
                          <a:spcPct val="115000"/>
                        </a:lnSpc>
                        <a:spcAft>
                          <a:spcPts val="0"/>
                        </a:spcAft>
                      </a:pPr>
                      <a:r>
                        <a:rPr lang="tr-TR" sz="2000" dirty="0">
                          <a:effectLst/>
                          <a:latin typeface="Times New Roman" pitchFamily="18" charset="0"/>
                          <a:cs typeface="Times New Roman" pitchFamily="18" charset="0"/>
                        </a:rPr>
                        <a:t>Yapılması öngörülen harcamalar gerçekçi ve projenin uygulanması için gerekli mi?</a:t>
                      </a:r>
                    </a:p>
                    <a:p>
                      <a:pPr marL="342900" lvl="0" indent="-342900">
                        <a:lnSpc>
                          <a:spcPct val="115000"/>
                        </a:lnSpc>
                        <a:spcAft>
                          <a:spcPts val="0"/>
                        </a:spcAft>
                        <a:buFont typeface="Wingdings"/>
                        <a:buChar char=""/>
                      </a:pPr>
                      <a:r>
                        <a:rPr lang="tr-TR" sz="2000" dirty="0">
                          <a:effectLst/>
                          <a:latin typeface="Times New Roman" pitchFamily="18" charset="0"/>
                          <a:cs typeface="Times New Roman" pitchFamily="18" charset="0"/>
                        </a:rPr>
                        <a:t>Maliyet kalemleri teknik şartname ve proforma faturalar uyumlu mu?</a:t>
                      </a:r>
                    </a:p>
                    <a:p>
                      <a:pPr marL="342900" lvl="0" indent="-342900">
                        <a:lnSpc>
                          <a:spcPct val="115000"/>
                        </a:lnSpc>
                        <a:spcAft>
                          <a:spcPts val="0"/>
                        </a:spcAft>
                        <a:buFont typeface="Wingdings"/>
                        <a:buChar char=""/>
                      </a:pPr>
                      <a:r>
                        <a:rPr lang="tr-TR" sz="2000" dirty="0">
                          <a:effectLst/>
                          <a:latin typeface="Times New Roman" pitchFamily="18" charset="0"/>
                          <a:cs typeface="Times New Roman" pitchFamily="18" charset="0"/>
                        </a:rPr>
                        <a:t>Yapılacak yatırım ile harcamalar orantılı mı?</a:t>
                      </a:r>
                    </a:p>
                    <a:p>
                      <a:pPr marL="342900" lvl="0" indent="-342900">
                        <a:lnSpc>
                          <a:spcPct val="115000"/>
                        </a:lnSpc>
                        <a:spcAft>
                          <a:spcPts val="0"/>
                        </a:spcAft>
                        <a:buFont typeface="Wingdings"/>
                        <a:buChar char=""/>
                      </a:pPr>
                      <a:r>
                        <a:rPr lang="tr-TR" sz="2000" dirty="0">
                          <a:effectLst/>
                          <a:latin typeface="Times New Roman" pitchFamily="18" charset="0"/>
                          <a:cs typeface="Times New Roman" pitchFamily="18" charset="0"/>
                        </a:rPr>
                        <a:t>Öngörülen maliyet kalemleri projenin amacına hizmet ediyor mu?</a:t>
                      </a:r>
                      <a:endParaRPr lang="tr-TR" sz="2000" dirty="0">
                        <a:effectLst/>
                        <a:latin typeface="Times New Roman" pitchFamily="18" charset="0"/>
                        <a:ea typeface="Batang"/>
                        <a:cs typeface="Times New Roman" pitchFamily="18" charset="0"/>
                      </a:endParaRPr>
                    </a:p>
                  </a:txBody>
                  <a:tcPr marL="28166" marR="28166" marT="0" marB="0" anchor="ctr"/>
                </a:tc>
                <a:tc>
                  <a:txBody>
                    <a:bodyPr/>
                    <a:lstStyle/>
                    <a:p>
                      <a:pPr algn="ctr" fontAlgn="auto">
                        <a:lnSpc>
                          <a:spcPct val="115000"/>
                        </a:lnSpc>
                        <a:spcAft>
                          <a:spcPts val="0"/>
                        </a:spcAft>
                      </a:pPr>
                      <a:r>
                        <a:rPr lang="tr-TR" sz="2000" dirty="0">
                          <a:solidFill>
                            <a:schemeClr val="tx1"/>
                          </a:solidFill>
                          <a:effectLst/>
                          <a:latin typeface="Times New Roman" pitchFamily="18" charset="0"/>
                          <a:cs typeface="Times New Roman" pitchFamily="18" charset="0"/>
                        </a:rPr>
                        <a:t>5 </a:t>
                      </a:r>
                      <a:endParaRPr lang="tr-TR" sz="2000" dirty="0">
                        <a:solidFill>
                          <a:schemeClr val="tx1"/>
                        </a:solidFill>
                        <a:effectLst/>
                        <a:latin typeface="Times New Roman" pitchFamily="18" charset="0"/>
                        <a:ea typeface="Times New Roman"/>
                        <a:cs typeface="Times New Roman" pitchFamily="18" charset="0"/>
                      </a:endParaRPr>
                    </a:p>
                  </a:txBody>
                  <a:tcPr marL="28166" marR="28166" marT="0" marB="0" anchor="ctr"/>
                </a:tc>
              </a:tr>
              <a:tr h="432048">
                <a:tc>
                  <a:txBody>
                    <a:bodyPr/>
                    <a:lstStyle/>
                    <a:p>
                      <a:pPr>
                        <a:lnSpc>
                          <a:spcPct val="115000"/>
                        </a:lnSpc>
                      </a:pPr>
                      <a:endParaRPr lang="tr-TR" sz="2000" dirty="0">
                        <a:effectLst/>
                        <a:latin typeface="Times New Roman" pitchFamily="18" charset="0"/>
                        <a:cs typeface="Times New Roman" pitchFamily="18" charset="0"/>
                      </a:endParaRPr>
                    </a:p>
                  </a:txBody>
                  <a:tcPr marL="28166" marR="28166" marT="0" marB="0">
                    <a:solidFill>
                      <a:schemeClr val="accent1">
                        <a:lumMod val="60000"/>
                        <a:lumOff val="40000"/>
                      </a:schemeClr>
                    </a:solidFill>
                  </a:tcPr>
                </a:tc>
                <a:tc>
                  <a:txBody>
                    <a:bodyPr/>
                    <a:lstStyle/>
                    <a:p>
                      <a:pPr algn="just" fontAlgn="auto">
                        <a:lnSpc>
                          <a:spcPct val="115000"/>
                        </a:lnSpc>
                        <a:spcAft>
                          <a:spcPts val="0"/>
                        </a:spcAft>
                      </a:pPr>
                      <a:r>
                        <a:rPr lang="tr-TR" sz="2000" b="1" dirty="0">
                          <a:effectLst/>
                          <a:latin typeface="Times New Roman" pitchFamily="18" charset="0"/>
                          <a:cs typeface="Times New Roman" pitchFamily="18" charset="0"/>
                        </a:rPr>
                        <a:t> </a:t>
                      </a:r>
                      <a:r>
                        <a:rPr lang="tr-TR" sz="2000" b="1" dirty="0">
                          <a:solidFill>
                            <a:schemeClr val="tx1"/>
                          </a:solidFill>
                          <a:effectLst/>
                          <a:latin typeface="Times New Roman" pitchFamily="18" charset="0"/>
                          <a:cs typeface="Times New Roman" pitchFamily="18" charset="0"/>
                        </a:rPr>
                        <a:t>TOPLAM PUAN</a:t>
                      </a:r>
                      <a:endParaRPr lang="tr-TR" sz="2000" b="1" dirty="0">
                        <a:solidFill>
                          <a:schemeClr val="tx1"/>
                        </a:solidFill>
                        <a:effectLst/>
                        <a:latin typeface="Times New Roman" pitchFamily="18" charset="0"/>
                        <a:ea typeface="Times New Roman"/>
                        <a:cs typeface="Times New Roman" pitchFamily="18" charset="0"/>
                      </a:endParaRPr>
                    </a:p>
                  </a:txBody>
                  <a:tcPr marL="28166" marR="28166" marT="0" marB="0" anchor="ctr"/>
                </a:tc>
                <a:tc>
                  <a:txBody>
                    <a:bodyPr/>
                    <a:lstStyle/>
                    <a:p>
                      <a:pPr algn="ctr" fontAlgn="auto">
                        <a:lnSpc>
                          <a:spcPct val="115000"/>
                        </a:lnSpc>
                        <a:spcAft>
                          <a:spcPts val="0"/>
                        </a:spcAft>
                      </a:pPr>
                      <a:r>
                        <a:rPr lang="tr-TR" sz="2000" b="1" dirty="0" smtClean="0">
                          <a:effectLst/>
                          <a:latin typeface="Times New Roman" pitchFamily="18" charset="0"/>
                          <a:cs typeface="Times New Roman" pitchFamily="18" charset="0"/>
                        </a:rPr>
                        <a:t>65/100</a:t>
                      </a:r>
                      <a:endParaRPr lang="tr-TR" sz="2000" b="1" dirty="0">
                        <a:effectLst/>
                        <a:latin typeface="Times New Roman" pitchFamily="18" charset="0"/>
                        <a:ea typeface="Times New Roman"/>
                        <a:cs typeface="Times New Roman" pitchFamily="18" charset="0"/>
                      </a:endParaRPr>
                    </a:p>
                  </a:txBody>
                  <a:tcPr marL="28166" marR="28166" marT="0" marB="0" anchor="ctr">
                    <a:solidFill>
                      <a:srgbClr val="FFFF00"/>
                    </a:solidFill>
                  </a:tcPr>
                </a:tc>
              </a:tr>
            </a:tbl>
          </a:graphicData>
        </a:graphic>
      </p:graphicFrame>
      <p:sp>
        <p:nvSpPr>
          <p:cNvPr id="9" name="Dikdörtgen 8"/>
          <p:cNvSpPr/>
          <p:nvPr/>
        </p:nvSpPr>
        <p:spPr>
          <a:xfrm>
            <a:off x="467544" y="849079"/>
            <a:ext cx="2808312" cy="347673"/>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smtClean="0">
                <a:solidFill>
                  <a:schemeClr val="tx1"/>
                </a:solidFill>
                <a:latin typeface="Times New Roman" pitchFamily="18" charset="0"/>
                <a:cs typeface="Times New Roman" pitchFamily="18" charset="0"/>
              </a:rPr>
              <a:t>Değerlendirme Tablosu</a:t>
            </a:r>
            <a:endParaRPr lang="tr-TR" sz="2000" b="1" dirty="0">
              <a:solidFill>
                <a:schemeClr val="tx1"/>
              </a:solidFill>
              <a:latin typeface="Times New Roman" pitchFamily="18" charset="0"/>
              <a:cs typeface="Times New Roman" pitchFamily="18" charset="0"/>
            </a:endParaRPr>
          </a:p>
        </p:txBody>
      </p:sp>
      <p:sp>
        <p:nvSpPr>
          <p:cNvPr id="8" name="Başlık 1"/>
          <p:cNvSpPr>
            <a:spLocks noGrp="1"/>
          </p:cNvSpPr>
          <p:nvPr>
            <p:ph type="title"/>
          </p:nvPr>
        </p:nvSpPr>
        <p:spPr>
          <a:xfrm>
            <a:off x="971601" y="-27384"/>
            <a:ext cx="7416823" cy="836712"/>
          </a:xfrm>
        </p:spPr>
        <p:txBody>
          <a:bodyPr>
            <a:noAutofit/>
          </a:bodyPr>
          <a:lstStyle/>
          <a:p>
            <a:pPr algn="ctr"/>
            <a:r>
              <a:rPr lang="tr-TR" sz="2400" b="1" dirty="0" smtClean="0">
                <a:solidFill>
                  <a:prstClr val="white"/>
                </a:solidFill>
                <a:latin typeface="Times New Roman"/>
                <a:ea typeface="Times New Roman"/>
              </a:rPr>
              <a:t>2015 </a:t>
            </a:r>
            <a:r>
              <a:rPr lang="tr-TR" sz="2400" b="1" dirty="0">
                <a:solidFill>
                  <a:prstClr val="white"/>
                </a:solidFill>
                <a:latin typeface="Times New Roman"/>
                <a:ea typeface="Times New Roman"/>
              </a:rPr>
              <a:t>Yılı Turizmin Geliştirilmesi Mali Destek </a:t>
            </a:r>
            <a:r>
              <a:rPr lang="tr-TR" sz="2400" b="1" dirty="0" smtClean="0">
                <a:solidFill>
                  <a:prstClr val="white"/>
                </a:solidFill>
                <a:latin typeface="Times New Roman"/>
                <a:ea typeface="Times New Roman"/>
              </a:rPr>
              <a:t/>
            </a:r>
            <a:br>
              <a:rPr lang="tr-TR" sz="2400" b="1" dirty="0" smtClean="0">
                <a:solidFill>
                  <a:prstClr val="white"/>
                </a:solidFill>
                <a:latin typeface="Times New Roman"/>
                <a:ea typeface="Times New Roman"/>
              </a:rPr>
            </a:br>
            <a:r>
              <a:rPr lang="tr-TR" sz="2400" b="1" dirty="0" smtClean="0">
                <a:solidFill>
                  <a:prstClr val="white"/>
                </a:solidFill>
                <a:latin typeface="Times New Roman"/>
                <a:ea typeface="Times New Roman"/>
              </a:rPr>
              <a:t>Programı  </a:t>
            </a:r>
            <a:r>
              <a:rPr lang="tr-TR" sz="2400" b="1" dirty="0">
                <a:solidFill>
                  <a:prstClr val="white"/>
                </a:solidFill>
                <a:latin typeface="Times New Roman"/>
                <a:ea typeface="Times New Roman"/>
              </a:rPr>
              <a:t>(TZKOBİ)</a:t>
            </a:r>
            <a:endParaRPr lang="tr-TR" dirty="0"/>
          </a:p>
        </p:txBody>
      </p:sp>
    </p:spTree>
    <p:extLst>
      <p:ext uri="{BB962C8B-B14F-4D97-AF65-F5344CB8AC3E}">
        <p14:creationId xmlns:p14="http://schemas.microsoft.com/office/powerpoint/2010/main" val="186939513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Yer Tutucusu 4"/>
          <p:cNvSpPr>
            <a:spLocks noGrp="1"/>
          </p:cNvSpPr>
          <p:nvPr>
            <p:ph type="body" sz="half" idx="1"/>
          </p:nvPr>
        </p:nvSpPr>
        <p:spPr>
          <a:xfrm>
            <a:off x="611560" y="1628800"/>
            <a:ext cx="8108950" cy="4320480"/>
          </a:xfrm>
          <a:prstGeom prst="rect">
            <a:avLst/>
          </a:prstGeom>
          <a:solidFill>
            <a:schemeClr val="accent1">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marL="0" indent="0">
              <a:buNone/>
            </a:pPr>
            <a:r>
              <a:rPr lang="tr-TR" sz="2000" b="1" dirty="0">
                <a:solidFill>
                  <a:schemeClr val="tx1"/>
                </a:solidFill>
                <a:latin typeface="Times New Roman" pitchFamily="18" charset="0"/>
                <a:cs typeface="Times New Roman" pitchFamily="18" charset="0"/>
              </a:rPr>
              <a:t>Değerlendirme tablosu dikkate alındığında, aşağıdaki hususları içeren başvurular diğer başvurulara göre daha yüksek puan alacaktır.</a:t>
            </a:r>
            <a:endParaRPr lang="tr-TR" sz="2000" dirty="0">
              <a:solidFill>
                <a:schemeClr val="tx1"/>
              </a:solidFill>
              <a:latin typeface="Times New Roman" pitchFamily="18" charset="0"/>
              <a:cs typeface="Times New Roman" pitchFamily="18" charset="0"/>
            </a:endParaRPr>
          </a:p>
          <a:p>
            <a:pPr>
              <a:buFont typeface="Arial" pitchFamily="34" charset="0"/>
              <a:buChar char="•"/>
            </a:pPr>
            <a:r>
              <a:rPr lang="tr-TR" sz="2000" dirty="0">
                <a:solidFill>
                  <a:schemeClr val="tx1"/>
                </a:solidFill>
                <a:latin typeface="Times New Roman" pitchFamily="18" charset="0"/>
                <a:cs typeface="Times New Roman" pitchFamily="18" charset="0"/>
              </a:rPr>
              <a:t>Teklif çağrısının amaç ve önceliklerine hizmet eden </a:t>
            </a:r>
            <a:r>
              <a:rPr lang="tr-TR" sz="2000" dirty="0" smtClean="0">
                <a:solidFill>
                  <a:schemeClr val="tx1"/>
                </a:solidFill>
                <a:latin typeface="Times New Roman" pitchFamily="18" charset="0"/>
                <a:cs typeface="Times New Roman" pitchFamily="18" charset="0"/>
              </a:rPr>
              <a:t>başvurular</a:t>
            </a:r>
          </a:p>
          <a:p>
            <a:pPr>
              <a:buFont typeface="Arial" pitchFamily="34" charset="0"/>
              <a:buChar char="•"/>
            </a:pPr>
            <a:r>
              <a:rPr lang="tr-TR" sz="2000" dirty="0" smtClean="0">
                <a:solidFill>
                  <a:schemeClr val="tx1"/>
                </a:solidFill>
                <a:latin typeface="Times New Roman" pitchFamily="18" charset="0"/>
                <a:cs typeface="Times New Roman" pitchFamily="18" charset="0"/>
              </a:rPr>
              <a:t>Bölge </a:t>
            </a:r>
            <a:r>
              <a:rPr lang="tr-TR" sz="2000" dirty="0">
                <a:solidFill>
                  <a:schemeClr val="tx1"/>
                </a:solidFill>
                <a:latin typeface="Times New Roman" pitchFamily="18" charset="0"/>
                <a:cs typeface="Times New Roman" pitchFamily="18" charset="0"/>
              </a:rPr>
              <a:t>Planı ve il turizm </a:t>
            </a:r>
            <a:r>
              <a:rPr lang="tr-TR" sz="2000" dirty="0" err="1">
                <a:solidFill>
                  <a:schemeClr val="tx1"/>
                </a:solidFill>
                <a:latin typeface="Times New Roman" pitchFamily="18" charset="0"/>
                <a:cs typeface="Times New Roman" pitchFamily="18" charset="0"/>
              </a:rPr>
              <a:t>master</a:t>
            </a:r>
            <a:r>
              <a:rPr lang="tr-TR" sz="2000" dirty="0">
                <a:solidFill>
                  <a:schemeClr val="tx1"/>
                </a:solidFill>
                <a:latin typeface="Times New Roman" pitchFamily="18" charset="0"/>
                <a:cs typeface="Times New Roman" pitchFamily="18" charset="0"/>
              </a:rPr>
              <a:t> planlarında yer alan hususlara yönelik </a:t>
            </a:r>
            <a:r>
              <a:rPr lang="tr-TR" sz="2000" dirty="0" smtClean="0">
                <a:solidFill>
                  <a:schemeClr val="tx1"/>
                </a:solidFill>
                <a:latin typeface="Times New Roman" pitchFamily="18" charset="0"/>
                <a:cs typeface="Times New Roman" pitchFamily="18" charset="0"/>
              </a:rPr>
              <a:t>başvurular</a:t>
            </a:r>
          </a:p>
          <a:p>
            <a:pPr>
              <a:buFont typeface="Arial" pitchFamily="34" charset="0"/>
              <a:buChar char="•"/>
            </a:pPr>
            <a:r>
              <a:rPr lang="tr-TR" sz="2000" dirty="0" smtClean="0">
                <a:solidFill>
                  <a:schemeClr val="tx1"/>
                </a:solidFill>
                <a:latin typeface="Times New Roman" pitchFamily="18" charset="0"/>
                <a:cs typeface="Times New Roman" pitchFamily="18" charset="0"/>
              </a:rPr>
              <a:t>İşletmelerde </a:t>
            </a:r>
            <a:r>
              <a:rPr lang="tr-TR" sz="2000" dirty="0">
                <a:solidFill>
                  <a:schemeClr val="tx1"/>
                </a:solidFill>
                <a:latin typeface="Times New Roman" pitchFamily="18" charset="0"/>
                <a:cs typeface="Times New Roman" pitchFamily="18" charset="0"/>
              </a:rPr>
              <a:t>hizmet kapasitesi ve kalitesi artışını hedefleyen </a:t>
            </a:r>
            <a:r>
              <a:rPr lang="tr-TR" sz="2000" dirty="0" smtClean="0">
                <a:solidFill>
                  <a:schemeClr val="tx1"/>
                </a:solidFill>
                <a:latin typeface="Times New Roman" pitchFamily="18" charset="0"/>
                <a:cs typeface="Times New Roman" pitchFamily="18" charset="0"/>
              </a:rPr>
              <a:t>başvurular</a:t>
            </a:r>
          </a:p>
          <a:p>
            <a:pPr>
              <a:buFont typeface="Arial" pitchFamily="34" charset="0"/>
              <a:buChar char="•"/>
            </a:pPr>
            <a:r>
              <a:rPr lang="tr-TR" sz="2000" dirty="0" smtClean="0">
                <a:solidFill>
                  <a:schemeClr val="tx1"/>
                </a:solidFill>
                <a:latin typeface="Times New Roman" pitchFamily="18" charset="0"/>
                <a:cs typeface="Times New Roman" pitchFamily="18" charset="0"/>
              </a:rPr>
              <a:t>Hizmet </a:t>
            </a:r>
            <a:r>
              <a:rPr lang="tr-TR" sz="2000" dirty="0">
                <a:solidFill>
                  <a:schemeClr val="tx1"/>
                </a:solidFill>
                <a:latin typeface="Times New Roman" pitchFamily="18" charset="0"/>
                <a:cs typeface="Times New Roman" pitchFamily="18" charset="0"/>
              </a:rPr>
              <a:t>çeşitlendirmesi hedefleyen başvurular ( yenilikçi hizmet sunumu, konsept değişikliği/eklenmesi, turistik aktivite eklenmesi turizm vb</a:t>
            </a:r>
            <a:r>
              <a:rPr lang="tr-TR" sz="2000" dirty="0" smtClean="0">
                <a:solidFill>
                  <a:schemeClr val="tx1"/>
                </a:solidFill>
                <a:latin typeface="Times New Roman" pitchFamily="18" charset="0"/>
                <a:cs typeface="Times New Roman" pitchFamily="18" charset="0"/>
              </a:rPr>
              <a:t>.)</a:t>
            </a:r>
          </a:p>
          <a:p>
            <a:pPr>
              <a:buFont typeface="Arial" pitchFamily="34" charset="0"/>
              <a:buChar char="•"/>
            </a:pPr>
            <a:r>
              <a:rPr lang="tr-TR" sz="2000" dirty="0" smtClean="0">
                <a:solidFill>
                  <a:schemeClr val="tx1"/>
                </a:solidFill>
                <a:latin typeface="Times New Roman" pitchFamily="18" charset="0"/>
                <a:cs typeface="Times New Roman" pitchFamily="18" charset="0"/>
              </a:rPr>
              <a:t>Kalite </a:t>
            </a:r>
            <a:r>
              <a:rPr lang="tr-TR" sz="2000" dirty="0">
                <a:solidFill>
                  <a:schemeClr val="tx1"/>
                </a:solidFill>
                <a:latin typeface="Times New Roman" pitchFamily="18" charset="0"/>
                <a:cs typeface="Times New Roman" pitchFamily="18" charset="0"/>
              </a:rPr>
              <a:t>artışı hedefleyen başvurular (yıldız artırılması, kalite belgesi/sertifika alımı vb</a:t>
            </a:r>
            <a:r>
              <a:rPr lang="tr-TR" sz="2000" dirty="0" smtClean="0">
                <a:solidFill>
                  <a:schemeClr val="tx1"/>
                </a:solidFill>
                <a:latin typeface="Times New Roman" pitchFamily="18" charset="0"/>
                <a:cs typeface="Times New Roman" pitchFamily="18" charset="0"/>
              </a:rPr>
              <a:t>.)</a:t>
            </a:r>
          </a:p>
          <a:p>
            <a:pPr>
              <a:buFont typeface="Arial" pitchFamily="34" charset="0"/>
              <a:buChar char="•"/>
            </a:pPr>
            <a:r>
              <a:rPr lang="tr-TR" sz="2000" dirty="0" smtClean="0">
                <a:solidFill>
                  <a:schemeClr val="tx1"/>
                </a:solidFill>
                <a:latin typeface="Times New Roman" pitchFamily="18" charset="0"/>
                <a:cs typeface="Times New Roman" pitchFamily="18" charset="0"/>
              </a:rPr>
              <a:t>Kayıtlı </a:t>
            </a:r>
            <a:r>
              <a:rPr lang="tr-TR" sz="2000" dirty="0">
                <a:solidFill>
                  <a:schemeClr val="tx1"/>
                </a:solidFill>
                <a:latin typeface="Times New Roman" pitchFamily="18" charset="0"/>
                <a:cs typeface="Times New Roman" pitchFamily="18" charset="0"/>
              </a:rPr>
              <a:t>istihdamın artırılmasını amaçlayan </a:t>
            </a:r>
            <a:r>
              <a:rPr lang="tr-TR" sz="2000" dirty="0" smtClean="0">
                <a:solidFill>
                  <a:schemeClr val="tx1"/>
                </a:solidFill>
                <a:latin typeface="Times New Roman" pitchFamily="18" charset="0"/>
                <a:cs typeface="Times New Roman" pitchFamily="18" charset="0"/>
              </a:rPr>
              <a:t>başvurular</a:t>
            </a:r>
          </a:p>
          <a:p>
            <a:pPr>
              <a:buFont typeface="Arial" pitchFamily="34" charset="0"/>
              <a:buChar char="•"/>
            </a:pPr>
            <a:r>
              <a:rPr lang="en-GB" sz="2000" dirty="0" err="1" smtClean="0">
                <a:solidFill>
                  <a:schemeClr val="tx1"/>
                </a:solidFill>
                <a:latin typeface="Times New Roman" pitchFamily="18" charset="0"/>
                <a:cs typeface="Times New Roman" pitchFamily="18" charset="0"/>
              </a:rPr>
              <a:t>Sunulan</a:t>
            </a:r>
            <a:r>
              <a:rPr lang="en-GB" sz="2000" dirty="0" smtClean="0">
                <a:solidFill>
                  <a:schemeClr val="tx1"/>
                </a:solidFill>
                <a:latin typeface="Times New Roman" pitchFamily="18" charset="0"/>
                <a:cs typeface="Times New Roman" pitchFamily="18" charset="0"/>
              </a:rPr>
              <a:t> </a:t>
            </a:r>
            <a:r>
              <a:rPr lang="en-GB" sz="2000" dirty="0" err="1">
                <a:solidFill>
                  <a:schemeClr val="tx1"/>
                </a:solidFill>
                <a:latin typeface="Times New Roman" pitchFamily="18" charset="0"/>
                <a:cs typeface="Times New Roman" pitchFamily="18" charset="0"/>
              </a:rPr>
              <a:t>teknik</a:t>
            </a:r>
            <a:r>
              <a:rPr lang="en-GB" sz="2000" dirty="0">
                <a:solidFill>
                  <a:schemeClr val="tx1"/>
                </a:solidFill>
                <a:latin typeface="Times New Roman" pitchFamily="18" charset="0"/>
                <a:cs typeface="Times New Roman" pitchFamily="18" charset="0"/>
              </a:rPr>
              <a:t> </a:t>
            </a:r>
            <a:r>
              <a:rPr lang="en-GB" sz="2000" dirty="0" err="1">
                <a:solidFill>
                  <a:schemeClr val="tx1"/>
                </a:solidFill>
                <a:latin typeface="Times New Roman" pitchFamily="18" charset="0"/>
                <a:cs typeface="Times New Roman" pitchFamily="18" charset="0"/>
              </a:rPr>
              <a:t>şartname</a:t>
            </a:r>
            <a:r>
              <a:rPr lang="en-GB" sz="2000" dirty="0">
                <a:solidFill>
                  <a:schemeClr val="tx1"/>
                </a:solidFill>
                <a:latin typeface="Times New Roman" pitchFamily="18" charset="0"/>
                <a:cs typeface="Times New Roman" pitchFamily="18" charset="0"/>
              </a:rPr>
              <a:t> </a:t>
            </a:r>
            <a:r>
              <a:rPr lang="en-GB" sz="2000" dirty="0" err="1">
                <a:solidFill>
                  <a:schemeClr val="tx1"/>
                </a:solidFill>
                <a:latin typeface="Times New Roman" pitchFamily="18" charset="0"/>
                <a:cs typeface="Times New Roman" pitchFamily="18" charset="0"/>
              </a:rPr>
              <a:t>ve</a:t>
            </a:r>
            <a:r>
              <a:rPr lang="en-GB" sz="2000" dirty="0">
                <a:solidFill>
                  <a:schemeClr val="tx1"/>
                </a:solidFill>
                <a:latin typeface="Times New Roman" pitchFamily="18" charset="0"/>
                <a:cs typeface="Times New Roman" pitchFamily="18" charset="0"/>
              </a:rPr>
              <a:t> </a:t>
            </a:r>
            <a:r>
              <a:rPr lang="en-GB" sz="2000" dirty="0" err="1">
                <a:solidFill>
                  <a:schemeClr val="tx1"/>
                </a:solidFill>
                <a:latin typeface="Times New Roman" pitchFamily="18" charset="0"/>
                <a:cs typeface="Times New Roman" pitchFamily="18" charset="0"/>
              </a:rPr>
              <a:t>proforma</a:t>
            </a:r>
            <a:r>
              <a:rPr lang="en-GB" sz="2000" dirty="0">
                <a:solidFill>
                  <a:schemeClr val="tx1"/>
                </a:solidFill>
                <a:latin typeface="Times New Roman" pitchFamily="18" charset="0"/>
                <a:cs typeface="Times New Roman" pitchFamily="18" charset="0"/>
              </a:rPr>
              <a:t> </a:t>
            </a:r>
            <a:r>
              <a:rPr lang="en-GB" sz="2000" dirty="0" err="1">
                <a:solidFill>
                  <a:schemeClr val="tx1"/>
                </a:solidFill>
                <a:latin typeface="Times New Roman" pitchFamily="18" charset="0"/>
                <a:cs typeface="Times New Roman" pitchFamily="18" charset="0"/>
              </a:rPr>
              <a:t>faturalar</a:t>
            </a:r>
            <a:r>
              <a:rPr lang="en-GB" sz="2000" dirty="0">
                <a:solidFill>
                  <a:schemeClr val="tx1"/>
                </a:solidFill>
                <a:latin typeface="Times New Roman" pitchFamily="18" charset="0"/>
                <a:cs typeface="Times New Roman" pitchFamily="18" charset="0"/>
              </a:rPr>
              <a:t> </a:t>
            </a:r>
            <a:r>
              <a:rPr lang="en-GB" sz="2000" dirty="0" err="1">
                <a:solidFill>
                  <a:schemeClr val="tx1"/>
                </a:solidFill>
                <a:latin typeface="Times New Roman" pitchFamily="18" charset="0"/>
                <a:cs typeface="Times New Roman" pitchFamily="18" charset="0"/>
              </a:rPr>
              <a:t>ile</a:t>
            </a:r>
            <a:r>
              <a:rPr lang="en-GB" sz="2000" dirty="0">
                <a:solidFill>
                  <a:schemeClr val="tx1"/>
                </a:solidFill>
                <a:latin typeface="Times New Roman" pitchFamily="18" charset="0"/>
                <a:cs typeface="Times New Roman" pitchFamily="18" charset="0"/>
              </a:rPr>
              <a:t> </a:t>
            </a:r>
            <a:r>
              <a:rPr lang="en-GB" sz="2000" dirty="0" err="1">
                <a:solidFill>
                  <a:schemeClr val="tx1"/>
                </a:solidFill>
                <a:latin typeface="Times New Roman" pitchFamily="18" charset="0"/>
                <a:cs typeface="Times New Roman" pitchFamily="18" charset="0"/>
              </a:rPr>
              <a:t>bütçede</a:t>
            </a:r>
            <a:r>
              <a:rPr lang="en-GB" sz="2000" dirty="0">
                <a:solidFill>
                  <a:schemeClr val="tx1"/>
                </a:solidFill>
                <a:latin typeface="Times New Roman" pitchFamily="18" charset="0"/>
                <a:cs typeface="Times New Roman" pitchFamily="18" charset="0"/>
              </a:rPr>
              <a:t> </a:t>
            </a:r>
            <a:r>
              <a:rPr lang="en-GB" sz="2000" dirty="0" err="1">
                <a:solidFill>
                  <a:schemeClr val="tx1"/>
                </a:solidFill>
                <a:latin typeface="Times New Roman" pitchFamily="18" charset="0"/>
                <a:cs typeface="Times New Roman" pitchFamily="18" charset="0"/>
              </a:rPr>
              <a:t>yer</a:t>
            </a:r>
            <a:r>
              <a:rPr lang="en-GB" sz="2000" dirty="0">
                <a:solidFill>
                  <a:schemeClr val="tx1"/>
                </a:solidFill>
                <a:latin typeface="Times New Roman" pitchFamily="18" charset="0"/>
                <a:cs typeface="Times New Roman" pitchFamily="18" charset="0"/>
              </a:rPr>
              <a:t> </a:t>
            </a:r>
            <a:r>
              <a:rPr lang="en-GB" sz="2000" dirty="0" err="1">
                <a:solidFill>
                  <a:schemeClr val="tx1"/>
                </a:solidFill>
                <a:latin typeface="Times New Roman" pitchFamily="18" charset="0"/>
                <a:cs typeface="Times New Roman" pitchFamily="18" charset="0"/>
              </a:rPr>
              <a:t>alan</a:t>
            </a:r>
            <a:r>
              <a:rPr lang="en-GB" sz="2000" dirty="0">
                <a:solidFill>
                  <a:schemeClr val="tx1"/>
                </a:solidFill>
                <a:latin typeface="Times New Roman" pitchFamily="18" charset="0"/>
                <a:cs typeface="Times New Roman" pitchFamily="18" charset="0"/>
              </a:rPr>
              <a:t> </a:t>
            </a:r>
            <a:r>
              <a:rPr lang="en-GB" sz="2000" dirty="0" err="1">
                <a:solidFill>
                  <a:schemeClr val="tx1"/>
                </a:solidFill>
                <a:latin typeface="Times New Roman" pitchFamily="18" charset="0"/>
                <a:cs typeface="Times New Roman" pitchFamily="18" charset="0"/>
              </a:rPr>
              <a:t>maliyet</a:t>
            </a:r>
            <a:r>
              <a:rPr lang="en-GB" sz="2000" dirty="0">
                <a:solidFill>
                  <a:schemeClr val="tx1"/>
                </a:solidFill>
                <a:latin typeface="Times New Roman" pitchFamily="18" charset="0"/>
                <a:cs typeface="Times New Roman" pitchFamily="18" charset="0"/>
              </a:rPr>
              <a:t> </a:t>
            </a:r>
            <a:r>
              <a:rPr lang="en-GB" sz="2000" dirty="0" err="1">
                <a:solidFill>
                  <a:schemeClr val="tx1"/>
                </a:solidFill>
                <a:latin typeface="Times New Roman" pitchFamily="18" charset="0"/>
                <a:cs typeface="Times New Roman" pitchFamily="18" charset="0"/>
              </a:rPr>
              <a:t>kalemlerini</a:t>
            </a:r>
            <a:r>
              <a:rPr lang="en-GB" sz="2000" dirty="0">
                <a:solidFill>
                  <a:schemeClr val="tx1"/>
                </a:solidFill>
                <a:latin typeface="Times New Roman" pitchFamily="18" charset="0"/>
                <a:cs typeface="Times New Roman" pitchFamily="18" charset="0"/>
              </a:rPr>
              <a:t> </a:t>
            </a:r>
            <a:r>
              <a:rPr lang="en-GB" sz="2000" dirty="0" err="1">
                <a:solidFill>
                  <a:schemeClr val="tx1"/>
                </a:solidFill>
                <a:latin typeface="Times New Roman" pitchFamily="18" charset="0"/>
                <a:cs typeface="Times New Roman" pitchFamily="18" charset="0"/>
              </a:rPr>
              <a:t>doğrulayabilen</a:t>
            </a:r>
            <a:r>
              <a:rPr lang="en-GB" sz="2000" dirty="0">
                <a:solidFill>
                  <a:schemeClr val="tx1"/>
                </a:solidFill>
                <a:latin typeface="Times New Roman" pitchFamily="18" charset="0"/>
                <a:cs typeface="Times New Roman" pitchFamily="18" charset="0"/>
              </a:rPr>
              <a:t> </a:t>
            </a:r>
            <a:r>
              <a:rPr lang="en-GB" sz="2000" dirty="0" err="1">
                <a:solidFill>
                  <a:schemeClr val="tx1"/>
                </a:solidFill>
                <a:latin typeface="Times New Roman" pitchFamily="18" charset="0"/>
                <a:cs typeface="Times New Roman" pitchFamily="18" charset="0"/>
              </a:rPr>
              <a:t>başvurular</a:t>
            </a:r>
            <a:endParaRPr lang="tr-TR" sz="2000" dirty="0">
              <a:solidFill>
                <a:schemeClr val="tx1"/>
              </a:solidFill>
              <a:latin typeface="Times New Roman" pitchFamily="18" charset="0"/>
              <a:cs typeface="Times New Roman" pitchFamily="18" charset="0"/>
            </a:endParaRPr>
          </a:p>
        </p:txBody>
      </p:sp>
      <p:sp>
        <p:nvSpPr>
          <p:cNvPr id="7" name="Dikdörtgen 6"/>
          <p:cNvSpPr/>
          <p:nvPr/>
        </p:nvSpPr>
        <p:spPr>
          <a:xfrm>
            <a:off x="467544" y="820852"/>
            <a:ext cx="5544616" cy="457200"/>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solidFill>
                  <a:schemeClr val="tx1"/>
                </a:solidFill>
                <a:latin typeface="Times New Roman" pitchFamily="18" charset="0"/>
                <a:cs typeface="Times New Roman" pitchFamily="18" charset="0"/>
              </a:rPr>
              <a:t>Değerlendirme Aşamasına İlişkin Önemli Bilgi</a:t>
            </a:r>
          </a:p>
        </p:txBody>
      </p:sp>
      <p:sp>
        <p:nvSpPr>
          <p:cNvPr id="6" name="Başlık 1"/>
          <p:cNvSpPr>
            <a:spLocks noGrp="1"/>
          </p:cNvSpPr>
          <p:nvPr>
            <p:ph type="title"/>
          </p:nvPr>
        </p:nvSpPr>
        <p:spPr>
          <a:xfrm>
            <a:off x="971601" y="-27384"/>
            <a:ext cx="7416823" cy="836712"/>
          </a:xfrm>
        </p:spPr>
        <p:txBody>
          <a:bodyPr>
            <a:noAutofit/>
          </a:bodyPr>
          <a:lstStyle/>
          <a:p>
            <a:pPr algn="ctr"/>
            <a:r>
              <a:rPr lang="tr-TR" sz="2400" b="1" dirty="0" smtClean="0">
                <a:solidFill>
                  <a:prstClr val="white"/>
                </a:solidFill>
                <a:latin typeface="Times New Roman"/>
                <a:ea typeface="Times New Roman"/>
              </a:rPr>
              <a:t>2015 </a:t>
            </a:r>
            <a:r>
              <a:rPr lang="tr-TR" sz="2400" b="1" dirty="0">
                <a:solidFill>
                  <a:prstClr val="white"/>
                </a:solidFill>
                <a:latin typeface="Times New Roman"/>
                <a:ea typeface="Times New Roman"/>
              </a:rPr>
              <a:t>Yılı Turizmin Geliştirilmesi Mali Destek </a:t>
            </a:r>
            <a:r>
              <a:rPr lang="tr-TR" sz="2400" b="1" dirty="0" smtClean="0">
                <a:solidFill>
                  <a:prstClr val="white"/>
                </a:solidFill>
                <a:latin typeface="Times New Roman"/>
                <a:ea typeface="Times New Roman"/>
              </a:rPr>
              <a:t/>
            </a:r>
            <a:br>
              <a:rPr lang="tr-TR" sz="2400" b="1" dirty="0" smtClean="0">
                <a:solidFill>
                  <a:prstClr val="white"/>
                </a:solidFill>
                <a:latin typeface="Times New Roman"/>
                <a:ea typeface="Times New Roman"/>
              </a:rPr>
            </a:br>
            <a:r>
              <a:rPr lang="tr-TR" sz="2400" b="1" dirty="0" smtClean="0">
                <a:solidFill>
                  <a:prstClr val="white"/>
                </a:solidFill>
                <a:latin typeface="Times New Roman"/>
                <a:ea typeface="Times New Roman"/>
              </a:rPr>
              <a:t>Programı  </a:t>
            </a:r>
            <a:r>
              <a:rPr lang="tr-TR" sz="2400" b="1" dirty="0">
                <a:solidFill>
                  <a:prstClr val="white"/>
                </a:solidFill>
                <a:latin typeface="Times New Roman"/>
                <a:ea typeface="Times New Roman"/>
              </a:rPr>
              <a:t>(TZKOBİ)</a:t>
            </a:r>
            <a:endParaRPr lang="tr-TR" dirty="0"/>
          </a:p>
        </p:txBody>
      </p:sp>
    </p:spTree>
    <p:extLst>
      <p:ext uri="{BB962C8B-B14F-4D97-AF65-F5344CB8AC3E}">
        <p14:creationId xmlns:p14="http://schemas.microsoft.com/office/powerpoint/2010/main" val="117296064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598062" y="1340768"/>
            <a:ext cx="8136904" cy="4896544"/>
          </a:xfrm>
          <a:prstGeom prst="rect">
            <a:avLst/>
          </a:prstGeom>
          <a:solidFill>
            <a:schemeClr val="accent1">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fontAlgn="base">
              <a:buFont typeface="Arial" pitchFamily="34" charset="0"/>
              <a:buChar char="•"/>
            </a:pPr>
            <a:r>
              <a:rPr lang="tr-TR" sz="2000" dirty="0" smtClean="0">
                <a:solidFill>
                  <a:schemeClr val="tx1"/>
                </a:solidFill>
                <a:latin typeface="Times New Roman" pitchFamily="18" charset="0"/>
                <a:cs typeface="Times New Roman" pitchFamily="18" charset="0"/>
              </a:rPr>
              <a:t>01.07.2014 tarihinden önce kurulmuş olan ve faaliyette olan tüm KOBİ’ler başvuru yapabilir.</a:t>
            </a:r>
          </a:p>
          <a:p>
            <a:pPr marL="285750" lvl="0" indent="-285750" fontAlgn="base">
              <a:buFont typeface="Arial" pitchFamily="34" charset="0"/>
              <a:buChar char="•"/>
            </a:pPr>
            <a:r>
              <a:rPr lang="tr-TR" sz="2000" dirty="0" smtClean="0">
                <a:solidFill>
                  <a:schemeClr val="tx1"/>
                </a:solidFill>
                <a:latin typeface="Times New Roman" pitchFamily="18" charset="0"/>
                <a:cs typeface="Times New Roman" pitchFamily="18" charset="0"/>
              </a:rPr>
              <a:t>TR63 Bölgesi dışında olan KOBİ’ler, TR63 Bölgesinde ilgili kurum ve kuruluşlara şube kaydını yaptırarak başvuru yapabilirler. </a:t>
            </a:r>
            <a:endParaRPr lang="tr-TR" sz="2000" dirty="0">
              <a:solidFill>
                <a:schemeClr val="tx1"/>
              </a:solidFill>
              <a:latin typeface="Times New Roman" pitchFamily="18" charset="0"/>
              <a:cs typeface="Times New Roman" pitchFamily="18" charset="0"/>
            </a:endParaRPr>
          </a:p>
          <a:p>
            <a:pPr marL="342900" lvl="0" indent="-342900" fontAlgn="base">
              <a:buFont typeface="Arial" pitchFamily="34" charset="0"/>
              <a:buChar char="•"/>
            </a:pPr>
            <a:r>
              <a:rPr lang="tr-TR" sz="2000" dirty="0" smtClean="0">
                <a:solidFill>
                  <a:schemeClr val="tx1"/>
                </a:solidFill>
                <a:latin typeface="Times New Roman" pitchFamily="18" charset="0"/>
                <a:cs typeface="Times New Roman" pitchFamily="18" charset="0"/>
              </a:rPr>
              <a:t>Proje başvurularında «Turizm Tesislerinin Belgelendirilmesine ve Niteliklerine İlişkin Yönetmelik» hükümlerine dikkat edilmelidir.</a:t>
            </a:r>
            <a:endParaRPr lang="tr-TR" sz="2000" dirty="0">
              <a:solidFill>
                <a:schemeClr val="tx1"/>
              </a:solidFill>
              <a:latin typeface="Times New Roman" pitchFamily="18" charset="0"/>
              <a:cs typeface="Times New Roman" pitchFamily="18" charset="0"/>
            </a:endParaRPr>
          </a:p>
          <a:p>
            <a:pPr marL="285750" lvl="0" indent="-285750" fontAlgn="base">
              <a:buFont typeface="Arial" pitchFamily="34" charset="0"/>
              <a:buChar char="•"/>
            </a:pPr>
            <a:r>
              <a:rPr lang="tr-TR" sz="2000" dirty="0" smtClean="0">
                <a:solidFill>
                  <a:schemeClr val="tx1"/>
                </a:solidFill>
                <a:latin typeface="Times New Roman" pitchFamily="18" charset="0"/>
                <a:cs typeface="Times New Roman" pitchFamily="18" charset="0"/>
              </a:rPr>
              <a:t>Proje ile ilgili her türlü harcamanın, Ajans ile sözleşme tarihi ve proje bitiş tarihi arasında yapılması ve belgelendirilmesi gerekmektedir.</a:t>
            </a:r>
          </a:p>
          <a:p>
            <a:pPr marL="285750" lvl="0" indent="-285750" fontAlgn="base">
              <a:buFont typeface="Arial" pitchFamily="34" charset="0"/>
              <a:buChar char="•"/>
            </a:pPr>
            <a:r>
              <a:rPr lang="tr-TR" sz="2000" dirty="0" smtClean="0">
                <a:solidFill>
                  <a:schemeClr val="tx1"/>
                </a:solidFill>
                <a:latin typeface="Times New Roman" pitchFamily="18" charset="0"/>
                <a:cs typeface="Times New Roman" pitchFamily="18" charset="0"/>
              </a:rPr>
              <a:t>Proje kapsamında harcama öngörülen tüm mal ve hizmet alımları için teknik şartname ve proforma fatura sunulmalıdır.  </a:t>
            </a:r>
            <a:endParaRPr lang="tr-TR" sz="2000" dirty="0">
              <a:solidFill>
                <a:schemeClr val="tx1"/>
              </a:solidFill>
              <a:latin typeface="Times New Roman" pitchFamily="18" charset="0"/>
              <a:cs typeface="Times New Roman" pitchFamily="18" charset="0"/>
            </a:endParaRPr>
          </a:p>
          <a:p>
            <a:pPr marL="285750" lvl="0" indent="-285750" fontAlgn="base">
              <a:buFont typeface="Arial" pitchFamily="34" charset="0"/>
              <a:buChar char="•"/>
            </a:pPr>
            <a:r>
              <a:rPr lang="tr-TR" sz="2000" dirty="0" smtClean="0">
                <a:solidFill>
                  <a:schemeClr val="tx1"/>
                </a:solidFill>
                <a:latin typeface="Times New Roman" pitchFamily="18" charset="0"/>
                <a:cs typeface="Times New Roman" pitchFamily="18" charset="0"/>
              </a:rPr>
              <a:t>Projenin uygulanabilmesi amacıyla alınması gereken her türlü yasal izin ve ruhsatlar ile hazırlanması gereken proje ve diğer teknik çalışmalar sözleşme aşamasına kadar tamamlanmalıdır.</a:t>
            </a:r>
          </a:p>
          <a:p>
            <a:pPr marL="285750" lvl="0" indent="-285750" fontAlgn="base">
              <a:buFont typeface="Arial" pitchFamily="34" charset="0"/>
              <a:buChar char="•"/>
            </a:pPr>
            <a:r>
              <a:rPr lang="tr-TR" sz="2000" dirty="0" smtClean="0">
                <a:solidFill>
                  <a:schemeClr val="tx1"/>
                </a:solidFill>
                <a:latin typeface="Times New Roman" pitchFamily="18" charset="0"/>
                <a:cs typeface="Times New Roman" pitchFamily="18" charset="0"/>
              </a:rPr>
              <a:t>Mevcut işletmelerde yenilikçi bir yaklaşım benimsemeyen (konsept değişikliği, yıldız artırımı, yeni aktivite) sadece tefrişata dayalı projelerin yeterli puan alamayacağı göz önünde tutulmalıdır.</a:t>
            </a:r>
            <a:endParaRPr lang="tr-TR" sz="2000" dirty="0">
              <a:solidFill>
                <a:schemeClr val="tx1"/>
              </a:solidFill>
              <a:latin typeface="Times New Roman" pitchFamily="18" charset="0"/>
              <a:cs typeface="Times New Roman" pitchFamily="18" charset="0"/>
            </a:endParaRPr>
          </a:p>
        </p:txBody>
      </p:sp>
      <p:sp>
        <p:nvSpPr>
          <p:cNvPr id="6" name="Başlık 1"/>
          <p:cNvSpPr>
            <a:spLocks noGrp="1"/>
          </p:cNvSpPr>
          <p:nvPr>
            <p:ph type="title"/>
          </p:nvPr>
        </p:nvSpPr>
        <p:spPr>
          <a:xfrm>
            <a:off x="971601" y="-27384"/>
            <a:ext cx="7416823" cy="836712"/>
          </a:xfrm>
        </p:spPr>
        <p:txBody>
          <a:bodyPr>
            <a:noAutofit/>
          </a:bodyPr>
          <a:lstStyle/>
          <a:p>
            <a:pPr algn="ctr"/>
            <a:r>
              <a:rPr lang="tr-TR" sz="2400" b="1" dirty="0" smtClean="0">
                <a:solidFill>
                  <a:prstClr val="white"/>
                </a:solidFill>
                <a:latin typeface="Times New Roman"/>
                <a:ea typeface="Times New Roman"/>
              </a:rPr>
              <a:t>2015 </a:t>
            </a:r>
            <a:r>
              <a:rPr lang="tr-TR" sz="2400" b="1" dirty="0">
                <a:solidFill>
                  <a:prstClr val="white"/>
                </a:solidFill>
                <a:latin typeface="Times New Roman"/>
                <a:ea typeface="Times New Roman"/>
              </a:rPr>
              <a:t>Yılı Turizmin Geliştirilmesi Mali Destek </a:t>
            </a:r>
            <a:r>
              <a:rPr lang="tr-TR" sz="2400" b="1" dirty="0" smtClean="0">
                <a:solidFill>
                  <a:prstClr val="white"/>
                </a:solidFill>
                <a:latin typeface="Times New Roman"/>
                <a:ea typeface="Times New Roman"/>
              </a:rPr>
              <a:t/>
            </a:r>
            <a:br>
              <a:rPr lang="tr-TR" sz="2400" b="1" dirty="0" smtClean="0">
                <a:solidFill>
                  <a:prstClr val="white"/>
                </a:solidFill>
                <a:latin typeface="Times New Roman"/>
                <a:ea typeface="Times New Roman"/>
              </a:rPr>
            </a:br>
            <a:r>
              <a:rPr lang="tr-TR" sz="2400" b="1" dirty="0" smtClean="0">
                <a:solidFill>
                  <a:prstClr val="white"/>
                </a:solidFill>
                <a:latin typeface="Times New Roman"/>
                <a:ea typeface="Times New Roman"/>
              </a:rPr>
              <a:t>Programı  </a:t>
            </a:r>
            <a:r>
              <a:rPr lang="tr-TR" sz="2400" b="1" dirty="0">
                <a:solidFill>
                  <a:prstClr val="white"/>
                </a:solidFill>
                <a:latin typeface="Times New Roman"/>
                <a:ea typeface="Times New Roman"/>
              </a:rPr>
              <a:t>(TZKOBİ)</a:t>
            </a:r>
            <a:endParaRPr lang="tr-TR" dirty="0"/>
          </a:p>
        </p:txBody>
      </p:sp>
      <p:sp>
        <p:nvSpPr>
          <p:cNvPr id="2" name="Dikdörtgen 1"/>
          <p:cNvSpPr/>
          <p:nvPr/>
        </p:nvSpPr>
        <p:spPr>
          <a:xfrm>
            <a:off x="598062" y="847622"/>
            <a:ext cx="1381650" cy="349130"/>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smtClean="0">
                <a:solidFill>
                  <a:schemeClr val="tx1"/>
                </a:solidFill>
                <a:latin typeface="Times New Roman" pitchFamily="18" charset="0"/>
                <a:cs typeface="Times New Roman" pitchFamily="18" charset="0"/>
              </a:rPr>
              <a:t>Önemli!!!</a:t>
            </a:r>
            <a:r>
              <a:rPr lang="tr-TR" sz="2000" dirty="0" smtClean="0">
                <a:solidFill>
                  <a:schemeClr val="tx1"/>
                </a:solidFill>
                <a:latin typeface="Times New Roman" pitchFamily="18" charset="0"/>
                <a:cs typeface="Times New Roman" pitchFamily="18" charset="0"/>
              </a:rPr>
              <a:t> </a:t>
            </a:r>
            <a:endParaRPr lang="tr-TR" sz="2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02937894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607" y="116632"/>
            <a:ext cx="7272809" cy="648073"/>
          </a:xfrm>
        </p:spPr>
        <p:txBody>
          <a:bodyPr>
            <a:normAutofit/>
          </a:bodyPr>
          <a:lstStyle/>
          <a:p>
            <a:pPr algn="ctr"/>
            <a:r>
              <a:rPr lang="tr-TR" sz="2400" b="1" dirty="0" smtClean="0">
                <a:solidFill>
                  <a:schemeClr val="bg1"/>
                </a:solidFill>
                <a:latin typeface="Times New Roman" pitchFamily="18" charset="0"/>
                <a:cs typeface="Times New Roman" pitchFamily="18" charset="0"/>
              </a:rPr>
              <a:t>Programlara Başvuru</a:t>
            </a:r>
            <a:endParaRPr lang="tr-TR" sz="2400" b="1" dirty="0">
              <a:solidFill>
                <a:schemeClr val="bg1"/>
              </a:solidFill>
              <a:latin typeface="Times New Roman" pitchFamily="18" charset="0"/>
              <a:cs typeface="Times New Roman" pitchFamily="18" charset="0"/>
            </a:endParaRPr>
          </a:p>
        </p:txBody>
      </p:sp>
      <p:pic>
        <p:nvPicPr>
          <p:cNvPr id="5" name="Picture 2" descr="C:\Users\tugce.altun@dogaka.gov.tr\Downloads\Kays-logo.png"/>
          <p:cNvPicPr>
            <a:picLocks noChangeAspect="1" noChangeArrowheads="1"/>
          </p:cNvPicPr>
          <p:nvPr/>
        </p:nvPicPr>
        <p:blipFill>
          <a:blip r:embed="rId2"/>
          <a:srcRect/>
          <a:stretch>
            <a:fillRect/>
          </a:stretch>
        </p:blipFill>
        <p:spPr bwMode="auto">
          <a:xfrm>
            <a:off x="755576" y="1628800"/>
            <a:ext cx="8033546" cy="2286016"/>
          </a:xfrm>
          <a:prstGeom prst="rect">
            <a:avLst/>
          </a:prstGeom>
          <a:noFill/>
        </p:spPr>
      </p:pic>
      <p:sp>
        <p:nvSpPr>
          <p:cNvPr id="6" name="Yuvarlatılmış Dikdörtgen 5"/>
          <p:cNvSpPr/>
          <p:nvPr/>
        </p:nvSpPr>
        <p:spPr>
          <a:xfrm>
            <a:off x="899592" y="4509120"/>
            <a:ext cx="6881418" cy="914400"/>
          </a:xfrm>
          <a:prstGeom prst="roundRect">
            <a:avLst/>
          </a:prstGeom>
          <a:solidFill>
            <a:schemeClr val="accent1">
              <a:lumMod val="60000"/>
              <a:lumOff val="40000"/>
            </a:schemeClr>
          </a:solidFill>
          <a:ln w="25400" cap="flat" cmpd="sng" algn="ctr">
            <a:solidFill>
              <a:schemeClr val="bg1"/>
            </a:solidFill>
            <a:prstDash val="solid"/>
          </a:ln>
          <a:effectLst/>
        </p:spPr>
        <p:txBody>
          <a:bodyPr rtlCol="0" anchor="ctr"/>
          <a:lstStyle>
            <a:defPPr>
              <a:defRPr lang="tr-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Başvurular</a:t>
            </a:r>
            <a:r>
              <a:rPr kumimoji="0" lang="tr-TR" sz="20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tr-TR"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KAYS </a:t>
            </a:r>
            <a:r>
              <a:rPr kumimoji="0" lang="tr-TR" sz="20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üzerinden kabul </a:t>
            </a:r>
            <a:r>
              <a:rPr kumimoji="0" lang="tr-TR"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edilmektedir. </a:t>
            </a:r>
            <a:endParaRPr kumimoji="0" lang="tr-TR" sz="20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9136586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Yer Tutucusu 5"/>
          <p:cNvSpPr>
            <a:spLocks noGrp="1"/>
          </p:cNvSpPr>
          <p:nvPr>
            <p:ph type="body" sz="half" idx="1"/>
          </p:nvPr>
        </p:nvSpPr>
        <p:spPr>
          <a:xfrm>
            <a:off x="310564" y="908721"/>
            <a:ext cx="2677260" cy="288032"/>
          </a:xfrm>
          <a:prstGeom prst="rect">
            <a:avLst/>
          </a:prstGeom>
          <a:solidFill>
            <a:schemeClr val="accent1">
              <a:lumMod val="20000"/>
              <a:lumOff val="80000"/>
            </a:schemeClr>
          </a:solidFill>
          <a:ln>
            <a:solidFill>
              <a:schemeClr val="bg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buNone/>
            </a:pPr>
            <a:r>
              <a:rPr lang="tr-TR" sz="2000" b="1" dirty="0" smtClean="0">
                <a:solidFill>
                  <a:schemeClr val="tx1"/>
                </a:solidFill>
                <a:latin typeface="Times New Roman" pitchFamily="18" charset="0"/>
                <a:cs typeface="Times New Roman" pitchFamily="18" charset="0"/>
              </a:rPr>
              <a:t>Kimler Başvurabilir? </a:t>
            </a:r>
            <a:endParaRPr lang="tr-TR" sz="2000" b="1" dirty="0">
              <a:solidFill>
                <a:schemeClr val="tx1"/>
              </a:solidFill>
              <a:latin typeface="Times New Roman" pitchFamily="18" charset="0"/>
              <a:cs typeface="Times New Roman" pitchFamily="18" charset="0"/>
            </a:endParaRPr>
          </a:p>
        </p:txBody>
      </p:sp>
      <p:sp>
        <p:nvSpPr>
          <p:cNvPr id="5" name="Dikdörtgen 4"/>
          <p:cNvSpPr/>
          <p:nvPr/>
        </p:nvSpPr>
        <p:spPr>
          <a:xfrm>
            <a:off x="325906" y="1412776"/>
            <a:ext cx="8640960" cy="648072"/>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r>
              <a:rPr lang="tr-TR" sz="2000" b="1" dirty="0">
                <a:solidFill>
                  <a:schemeClr val="tx1"/>
                </a:solidFill>
                <a:latin typeface="Times New Roman" pitchFamily="18" charset="0"/>
                <a:cs typeface="Times New Roman" pitchFamily="18" charset="0"/>
              </a:rPr>
              <a:t>Kamu Kurum ve </a:t>
            </a:r>
            <a:r>
              <a:rPr lang="tr-TR" sz="2000" b="1" dirty="0" smtClean="0">
                <a:solidFill>
                  <a:schemeClr val="tx1"/>
                </a:solidFill>
                <a:latin typeface="Times New Roman" pitchFamily="18" charset="0"/>
                <a:cs typeface="Times New Roman" pitchFamily="18" charset="0"/>
              </a:rPr>
              <a:t>Kuruluşları: </a:t>
            </a:r>
            <a:r>
              <a:rPr lang="tr-TR" sz="2000" dirty="0" smtClean="0">
                <a:solidFill>
                  <a:schemeClr val="tx1"/>
                </a:solidFill>
                <a:latin typeface="Times New Roman" pitchFamily="18" charset="0"/>
                <a:cs typeface="Times New Roman" pitchFamily="18" charset="0"/>
              </a:rPr>
              <a:t>Valilikler, Kaymakamlıklar, Bölge Müdürlükleri, İl/ İlçe Müdürlükleri ve diğer </a:t>
            </a:r>
            <a:r>
              <a:rPr lang="tr-TR" sz="2000" dirty="0">
                <a:solidFill>
                  <a:schemeClr val="tx1"/>
                </a:solidFill>
                <a:latin typeface="Times New Roman" pitchFamily="18" charset="0"/>
                <a:cs typeface="Times New Roman" pitchFamily="18" charset="0"/>
              </a:rPr>
              <a:t>kamu kurumlarının ilde bulunan en üst birimleri </a:t>
            </a:r>
          </a:p>
        </p:txBody>
      </p:sp>
      <p:sp>
        <p:nvSpPr>
          <p:cNvPr id="8" name="Dikdörtgen 7"/>
          <p:cNvSpPr/>
          <p:nvPr/>
        </p:nvSpPr>
        <p:spPr>
          <a:xfrm>
            <a:off x="337204" y="2284616"/>
            <a:ext cx="8640960" cy="568319"/>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r>
              <a:rPr lang="tr-TR" sz="2000" b="1" dirty="0">
                <a:solidFill>
                  <a:schemeClr val="tx1"/>
                </a:solidFill>
                <a:latin typeface="Times New Roman" pitchFamily="18" charset="0"/>
                <a:cs typeface="Times New Roman" pitchFamily="18" charset="0"/>
              </a:rPr>
              <a:t>Yerel </a:t>
            </a:r>
            <a:r>
              <a:rPr lang="tr-TR" sz="2000" b="1" dirty="0" smtClean="0">
                <a:solidFill>
                  <a:schemeClr val="tx1"/>
                </a:solidFill>
                <a:latin typeface="Times New Roman" pitchFamily="18" charset="0"/>
                <a:cs typeface="Times New Roman" pitchFamily="18" charset="0"/>
              </a:rPr>
              <a:t>Yönetimler: </a:t>
            </a:r>
            <a:r>
              <a:rPr lang="tr-TR" sz="2000" dirty="0" smtClean="0">
                <a:solidFill>
                  <a:schemeClr val="tx1"/>
                </a:solidFill>
                <a:latin typeface="Times New Roman" pitchFamily="18" charset="0"/>
                <a:cs typeface="Times New Roman" pitchFamily="18" charset="0"/>
              </a:rPr>
              <a:t>Büyükşehir Belediyeleri, İl </a:t>
            </a:r>
            <a:r>
              <a:rPr lang="tr-TR" sz="2000" dirty="0">
                <a:solidFill>
                  <a:schemeClr val="tx1"/>
                </a:solidFill>
                <a:latin typeface="Times New Roman" pitchFamily="18" charset="0"/>
                <a:cs typeface="Times New Roman" pitchFamily="18" charset="0"/>
              </a:rPr>
              <a:t>ve İlçe </a:t>
            </a:r>
            <a:r>
              <a:rPr lang="tr-TR" sz="2000" dirty="0" smtClean="0">
                <a:solidFill>
                  <a:schemeClr val="tx1"/>
                </a:solidFill>
                <a:latin typeface="Times New Roman" pitchFamily="18" charset="0"/>
                <a:cs typeface="Times New Roman" pitchFamily="18" charset="0"/>
              </a:rPr>
              <a:t>Belediyeleri, İl Özel İdareleri </a:t>
            </a:r>
            <a:endParaRPr lang="tr-TR" sz="2000" dirty="0">
              <a:solidFill>
                <a:schemeClr val="tx1"/>
              </a:solidFill>
              <a:latin typeface="Times New Roman" pitchFamily="18" charset="0"/>
              <a:cs typeface="Times New Roman" pitchFamily="18" charset="0"/>
            </a:endParaRPr>
          </a:p>
        </p:txBody>
      </p:sp>
      <p:sp>
        <p:nvSpPr>
          <p:cNvPr id="9" name="Dikdörtgen 8"/>
          <p:cNvSpPr/>
          <p:nvPr/>
        </p:nvSpPr>
        <p:spPr>
          <a:xfrm>
            <a:off x="310564" y="2992849"/>
            <a:ext cx="8640960" cy="360040"/>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r>
              <a:rPr lang="tr-TR" sz="2000" b="1" dirty="0" smtClean="0">
                <a:solidFill>
                  <a:schemeClr val="tx1"/>
                </a:solidFill>
                <a:latin typeface="Times New Roman" pitchFamily="18" charset="0"/>
                <a:cs typeface="Times New Roman" pitchFamily="18" charset="0"/>
              </a:rPr>
              <a:t>Üniversiteler </a:t>
            </a:r>
            <a:r>
              <a:rPr lang="tr-TR" sz="2000" dirty="0" smtClean="0">
                <a:solidFill>
                  <a:schemeClr val="tx1"/>
                </a:solidFill>
                <a:latin typeface="Times New Roman" pitchFamily="18" charset="0"/>
                <a:cs typeface="Times New Roman" pitchFamily="18" charset="0"/>
              </a:rPr>
              <a:t>(Rektörlük) </a:t>
            </a:r>
            <a:endParaRPr lang="tr-TR" sz="2000" dirty="0">
              <a:solidFill>
                <a:schemeClr val="tx1"/>
              </a:solidFill>
              <a:latin typeface="Times New Roman" pitchFamily="18" charset="0"/>
              <a:cs typeface="Times New Roman" pitchFamily="18" charset="0"/>
            </a:endParaRPr>
          </a:p>
        </p:txBody>
      </p:sp>
      <p:sp>
        <p:nvSpPr>
          <p:cNvPr id="10" name="Dikdörtgen 9"/>
          <p:cNvSpPr/>
          <p:nvPr/>
        </p:nvSpPr>
        <p:spPr>
          <a:xfrm>
            <a:off x="337739" y="3501008"/>
            <a:ext cx="8640960" cy="1008112"/>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r>
              <a:rPr lang="tr-TR" sz="2000" b="1" dirty="0">
                <a:solidFill>
                  <a:schemeClr val="tx1"/>
                </a:solidFill>
                <a:latin typeface="Times New Roman" pitchFamily="18" charset="0"/>
                <a:cs typeface="Times New Roman" pitchFamily="18" charset="0"/>
              </a:rPr>
              <a:t>Kamu Kurumu Niteliğindeki Meslek </a:t>
            </a:r>
            <a:r>
              <a:rPr lang="tr-TR" sz="2000" b="1" dirty="0" smtClean="0">
                <a:solidFill>
                  <a:schemeClr val="tx1"/>
                </a:solidFill>
                <a:latin typeface="Times New Roman" pitchFamily="18" charset="0"/>
                <a:cs typeface="Times New Roman" pitchFamily="18" charset="0"/>
              </a:rPr>
              <a:t>Kuruluşları: </a:t>
            </a:r>
            <a:r>
              <a:rPr lang="tr-TR" sz="2000" dirty="0" smtClean="0">
                <a:solidFill>
                  <a:schemeClr val="tx1"/>
                </a:solidFill>
                <a:latin typeface="Times New Roman" pitchFamily="18" charset="0"/>
                <a:cs typeface="Times New Roman" pitchFamily="18" charset="0"/>
              </a:rPr>
              <a:t>Odalar </a:t>
            </a:r>
            <a:r>
              <a:rPr lang="tr-TR" sz="2000" dirty="0">
                <a:solidFill>
                  <a:schemeClr val="tx1"/>
                </a:solidFill>
                <a:latin typeface="Times New Roman" pitchFamily="18" charset="0"/>
                <a:cs typeface="Times New Roman" pitchFamily="18" charset="0"/>
              </a:rPr>
              <a:t>ve Borsalar (Ticaret ve Sanayi Odaları, Ziraat Odası, Ticaret Borsası, Esnaf ve Sanatkârlar Odaları vb</a:t>
            </a:r>
            <a:r>
              <a:rPr lang="tr-TR" sz="2000" dirty="0" smtClean="0">
                <a:solidFill>
                  <a:schemeClr val="tx1"/>
                </a:solidFill>
                <a:latin typeface="Times New Roman" pitchFamily="18" charset="0"/>
                <a:cs typeface="Times New Roman" pitchFamily="18" charset="0"/>
              </a:rPr>
              <a:t>.) Meslek </a:t>
            </a:r>
            <a:r>
              <a:rPr lang="tr-TR" sz="2000" dirty="0">
                <a:solidFill>
                  <a:schemeClr val="tx1"/>
                </a:solidFill>
                <a:latin typeface="Times New Roman" pitchFamily="18" charset="0"/>
                <a:cs typeface="Times New Roman" pitchFamily="18" charset="0"/>
              </a:rPr>
              <a:t>Odaları</a:t>
            </a:r>
          </a:p>
        </p:txBody>
      </p:sp>
      <p:sp>
        <p:nvSpPr>
          <p:cNvPr id="11" name="Dikdörtgen 10"/>
          <p:cNvSpPr/>
          <p:nvPr/>
        </p:nvSpPr>
        <p:spPr>
          <a:xfrm>
            <a:off x="310564" y="4653136"/>
            <a:ext cx="8640960" cy="744132"/>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r>
              <a:rPr lang="tr-TR" sz="2000" b="1" dirty="0">
                <a:solidFill>
                  <a:schemeClr val="tx1"/>
                </a:solidFill>
                <a:latin typeface="Times New Roman" pitchFamily="18" charset="0"/>
                <a:cs typeface="Times New Roman" pitchFamily="18" charset="0"/>
              </a:rPr>
              <a:t>Birlikler ve </a:t>
            </a:r>
            <a:r>
              <a:rPr lang="tr-TR" sz="2000" b="1" dirty="0" smtClean="0">
                <a:solidFill>
                  <a:schemeClr val="tx1"/>
                </a:solidFill>
                <a:latin typeface="Times New Roman" pitchFamily="18" charset="0"/>
                <a:cs typeface="Times New Roman" pitchFamily="18" charset="0"/>
              </a:rPr>
              <a:t>Kooperatifler: </a:t>
            </a:r>
            <a:r>
              <a:rPr lang="tr-TR" sz="2000" dirty="0" smtClean="0">
                <a:solidFill>
                  <a:schemeClr val="tx1"/>
                </a:solidFill>
                <a:latin typeface="Times New Roman" pitchFamily="18" charset="0"/>
                <a:cs typeface="Times New Roman" pitchFamily="18" charset="0"/>
              </a:rPr>
              <a:t>Hatay</a:t>
            </a:r>
            <a:r>
              <a:rPr lang="tr-TR" sz="2000" dirty="0">
                <a:solidFill>
                  <a:schemeClr val="tx1"/>
                </a:solidFill>
                <a:latin typeface="Times New Roman" pitchFamily="18" charset="0"/>
                <a:cs typeface="Times New Roman" pitchFamily="18" charset="0"/>
              </a:rPr>
              <a:t>, Kahramanmaraş ve Osmaniye illerinde merkezleri veya yasal şubesi bulunan, kar amacı gütmeyen Birlik ve Kooperatifler</a:t>
            </a:r>
          </a:p>
        </p:txBody>
      </p:sp>
      <p:sp>
        <p:nvSpPr>
          <p:cNvPr id="12" name="Dikdörtgen 11"/>
          <p:cNvSpPr/>
          <p:nvPr/>
        </p:nvSpPr>
        <p:spPr>
          <a:xfrm>
            <a:off x="310564" y="5589240"/>
            <a:ext cx="8640960" cy="648072"/>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r>
              <a:rPr lang="tr-TR" sz="2000" b="1" dirty="0">
                <a:solidFill>
                  <a:schemeClr val="tx1"/>
                </a:solidFill>
                <a:latin typeface="Times New Roman" pitchFamily="18" charset="0"/>
                <a:cs typeface="Times New Roman" pitchFamily="18" charset="0"/>
              </a:rPr>
              <a:t>Sivil Toplum </a:t>
            </a:r>
            <a:r>
              <a:rPr lang="tr-TR" sz="2000" b="1" dirty="0" smtClean="0">
                <a:solidFill>
                  <a:schemeClr val="tx1"/>
                </a:solidFill>
                <a:latin typeface="Times New Roman" pitchFamily="18" charset="0"/>
                <a:cs typeface="Times New Roman" pitchFamily="18" charset="0"/>
              </a:rPr>
              <a:t>Kuruluşları</a:t>
            </a:r>
            <a:r>
              <a:rPr lang="tr-TR" sz="2000" dirty="0" smtClean="0">
                <a:solidFill>
                  <a:schemeClr val="tx1"/>
                </a:solidFill>
                <a:latin typeface="Times New Roman" pitchFamily="18" charset="0"/>
                <a:cs typeface="Times New Roman" pitchFamily="18" charset="0"/>
              </a:rPr>
              <a:t>: Dernek</a:t>
            </a:r>
            <a:r>
              <a:rPr lang="tr-TR" sz="2000" dirty="0">
                <a:solidFill>
                  <a:schemeClr val="tx1"/>
                </a:solidFill>
                <a:latin typeface="Times New Roman" pitchFamily="18" charset="0"/>
                <a:cs typeface="Times New Roman" pitchFamily="18" charset="0"/>
              </a:rPr>
              <a:t>, Vakıf, Sendika </a:t>
            </a:r>
            <a:r>
              <a:rPr lang="tr-TR" sz="2000" dirty="0" smtClean="0">
                <a:solidFill>
                  <a:schemeClr val="tx1"/>
                </a:solidFill>
                <a:latin typeface="Times New Roman" pitchFamily="18" charset="0"/>
                <a:cs typeface="Times New Roman" pitchFamily="18" charset="0"/>
              </a:rPr>
              <a:t>vb.</a:t>
            </a:r>
            <a:endParaRPr lang="tr-TR" sz="2000" dirty="0">
              <a:solidFill>
                <a:schemeClr val="tx1"/>
              </a:solidFill>
              <a:latin typeface="Times New Roman" pitchFamily="18" charset="0"/>
              <a:cs typeface="Times New Roman" pitchFamily="18" charset="0"/>
            </a:endParaRPr>
          </a:p>
        </p:txBody>
      </p:sp>
      <p:sp>
        <p:nvSpPr>
          <p:cNvPr id="13" name="Başlık 1"/>
          <p:cNvSpPr>
            <a:spLocks noGrp="1"/>
          </p:cNvSpPr>
          <p:nvPr>
            <p:ph type="title"/>
          </p:nvPr>
        </p:nvSpPr>
        <p:spPr>
          <a:xfrm>
            <a:off x="1043608" y="-1"/>
            <a:ext cx="7344816" cy="692697"/>
          </a:xfrm>
        </p:spPr>
        <p:txBody>
          <a:bodyPr>
            <a:normAutofit fontScale="90000"/>
          </a:bodyPr>
          <a:lstStyle/>
          <a:p>
            <a:pPr algn="ctr"/>
            <a:r>
              <a:rPr lang="tr-TR" sz="2400" b="1" dirty="0" smtClean="0">
                <a:solidFill>
                  <a:schemeClr val="bg1"/>
                </a:solidFill>
                <a:latin typeface="Times New Roman" pitchFamily="18" charset="0"/>
                <a:cs typeface="Times New Roman" pitchFamily="18" charset="0"/>
              </a:rPr>
              <a:t>2015 Yılı Turizm Altyapısının Geliştirilmesi Küçük Ölçekli Altyapı Mali Destek Programı (TZKAMU)</a:t>
            </a:r>
            <a:endParaRPr lang="tr-TR" sz="2400" dirty="0">
              <a:latin typeface="Times New Roman" pitchFamily="18" charset="0"/>
              <a:cs typeface="Times New Roman" pitchFamily="18" charset="0"/>
            </a:endParaRPr>
          </a:p>
        </p:txBody>
      </p:sp>
    </p:spTree>
    <p:extLst>
      <p:ext uri="{BB962C8B-B14F-4D97-AF65-F5344CB8AC3E}">
        <p14:creationId xmlns:p14="http://schemas.microsoft.com/office/powerpoint/2010/main" val="102744131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15616" y="116633"/>
            <a:ext cx="7344816" cy="648072"/>
          </a:xfrm>
        </p:spPr>
        <p:txBody>
          <a:bodyPr/>
          <a:lstStyle/>
          <a:p>
            <a:pPr algn="ctr"/>
            <a:r>
              <a:rPr lang="tr-TR" sz="2400" b="1" dirty="0">
                <a:solidFill>
                  <a:prstClr val="white"/>
                </a:solidFill>
                <a:latin typeface="Times New Roman" pitchFamily="18" charset="0"/>
                <a:cs typeface="Times New Roman" pitchFamily="18" charset="0"/>
              </a:rPr>
              <a:t>Programlara Başvuru</a:t>
            </a:r>
            <a:endParaRPr lang="tr-TR" dirty="0"/>
          </a:p>
        </p:txBody>
      </p:sp>
      <p:sp>
        <p:nvSpPr>
          <p:cNvPr id="5" name="Dikdörtgen 4"/>
          <p:cNvSpPr/>
          <p:nvPr/>
        </p:nvSpPr>
        <p:spPr>
          <a:xfrm>
            <a:off x="638734" y="1772816"/>
            <a:ext cx="8082199" cy="4176464"/>
          </a:xfrm>
          <a:prstGeom prst="rect">
            <a:avLst/>
          </a:prstGeom>
          <a:solidFill>
            <a:schemeClr val="accent1">
              <a:lumMod val="60000"/>
              <a:lumOff val="40000"/>
            </a:schemeClr>
          </a:solidFill>
          <a:ln>
            <a:noFill/>
          </a:ln>
          <a:effectLst>
            <a:glow rad="635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tr-TR" sz="2000" dirty="0" smtClean="0">
              <a:solidFill>
                <a:schemeClr val="tx1"/>
              </a:solidFill>
              <a:latin typeface="Times New Roman" pitchFamily="18" charset="0"/>
              <a:cs typeface="Times New Roman" pitchFamily="18" charset="0"/>
            </a:endParaRPr>
          </a:p>
          <a:p>
            <a:pPr algn="just"/>
            <a:endParaRPr lang="tr-TR" sz="2000" dirty="0">
              <a:solidFill>
                <a:schemeClr val="tx1"/>
              </a:solidFill>
              <a:latin typeface="Times New Roman" pitchFamily="18" charset="0"/>
              <a:cs typeface="Times New Roman" pitchFamily="18" charset="0"/>
            </a:endParaRPr>
          </a:p>
          <a:p>
            <a:pPr marL="342900" indent="-342900" algn="just">
              <a:buFont typeface="Arial" pitchFamily="34" charset="0"/>
              <a:buChar char="•"/>
            </a:pPr>
            <a:r>
              <a:rPr lang="tr-TR" sz="2000" dirty="0" smtClean="0">
                <a:solidFill>
                  <a:schemeClr val="tx1"/>
                </a:solidFill>
                <a:latin typeface="Times New Roman" pitchFamily="18" charset="0"/>
                <a:cs typeface="Times New Roman" pitchFamily="18" charset="0"/>
              </a:rPr>
              <a:t>Proje başvuruları </a:t>
            </a:r>
            <a:r>
              <a:rPr lang="tr-TR" sz="2000" b="1" dirty="0" smtClean="0">
                <a:solidFill>
                  <a:schemeClr val="tx1"/>
                </a:solidFill>
                <a:latin typeface="Times New Roman" pitchFamily="18" charset="0"/>
                <a:cs typeface="Times New Roman" pitchFamily="18" charset="0"/>
              </a:rPr>
              <a:t>22 Nisan 2015 saat 23.59</a:t>
            </a:r>
            <a:r>
              <a:rPr lang="tr-TR" sz="2000" dirty="0" smtClean="0">
                <a:solidFill>
                  <a:schemeClr val="tx1"/>
                </a:solidFill>
                <a:latin typeface="Times New Roman" pitchFamily="18" charset="0"/>
                <a:cs typeface="Times New Roman" pitchFamily="18" charset="0"/>
              </a:rPr>
              <a:t>’a KAYS üzerinden hazırlanmalı ve onaylanmalıdır. Bu tarihten sonra </a:t>
            </a:r>
            <a:r>
              <a:rPr lang="tr-TR" sz="2000" b="1" dirty="0" smtClean="0">
                <a:solidFill>
                  <a:schemeClr val="tx1"/>
                </a:solidFill>
                <a:latin typeface="Times New Roman" pitchFamily="18" charset="0"/>
                <a:cs typeface="Times New Roman" pitchFamily="18" charset="0"/>
              </a:rPr>
              <a:t>sistem otomatik olarak kapanacak ve sistem üzerinden projeye dair hiçbir işlem yapılmayacaktır.</a:t>
            </a:r>
          </a:p>
          <a:p>
            <a:pPr marL="342900" indent="-342900" algn="just">
              <a:buFont typeface="Arial" pitchFamily="34" charset="0"/>
              <a:buChar char="•"/>
            </a:pPr>
            <a:endParaRPr lang="tr-TR" sz="2000" b="1" dirty="0">
              <a:solidFill>
                <a:schemeClr val="tx1"/>
              </a:solidFill>
              <a:latin typeface="Times New Roman" pitchFamily="18" charset="0"/>
              <a:cs typeface="Times New Roman" pitchFamily="18" charset="0"/>
            </a:endParaRPr>
          </a:p>
          <a:p>
            <a:pPr marL="342900" indent="-342900" algn="just">
              <a:buFont typeface="Arial" pitchFamily="34" charset="0"/>
              <a:buChar char="•"/>
            </a:pPr>
            <a:r>
              <a:rPr lang="tr-TR" sz="2000" dirty="0" smtClean="0">
                <a:solidFill>
                  <a:schemeClr val="tx1"/>
                </a:solidFill>
                <a:latin typeface="Times New Roman" pitchFamily="18" charset="0"/>
                <a:cs typeface="Times New Roman" pitchFamily="18" charset="0"/>
              </a:rPr>
              <a:t>KAYS üzerinden onaylanmayan ve </a:t>
            </a:r>
            <a:r>
              <a:rPr lang="tr-TR" sz="2000" b="1" dirty="0" smtClean="0">
                <a:solidFill>
                  <a:schemeClr val="tx1"/>
                </a:solidFill>
                <a:latin typeface="Times New Roman" pitchFamily="18" charset="0"/>
                <a:cs typeface="Times New Roman" pitchFamily="18" charset="0"/>
              </a:rPr>
              <a:t>taslak olarak kalan ve/veya matbu olarak Ajansa teslim edilmeyen projeler</a:t>
            </a:r>
            <a:r>
              <a:rPr lang="tr-TR" sz="2000" dirty="0" smtClean="0">
                <a:solidFill>
                  <a:schemeClr val="tx1"/>
                </a:solidFill>
                <a:latin typeface="Times New Roman" pitchFamily="18" charset="0"/>
                <a:cs typeface="Times New Roman" pitchFamily="18" charset="0"/>
              </a:rPr>
              <a:t> değerlendirmeye alınmayacaktır. </a:t>
            </a:r>
          </a:p>
          <a:p>
            <a:pPr marL="342900" indent="-342900" algn="just">
              <a:buFont typeface="Arial" pitchFamily="34" charset="0"/>
              <a:buChar char="•"/>
            </a:pPr>
            <a:endParaRPr lang="tr-TR" sz="2000" dirty="0" smtClean="0">
              <a:solidFill>
                <a:schemeClr val="tx1"/>
              </a:solidFill>
              <a:latin typeface="Times New Roman" pitchFamily="18" charset="0"/>
              <a:cs typeface="Times New Roman" pitchFamily="18" charset="0"/>
            </a:endParaRPr>
          </a:p>
          <a:p>
            <a:pPr marL="342900" indent="-342900" algn="just">
              <a:buFont typeface="Arial" pitchFamily="34" charset="0"/>
              <a:buChar char="•"/>
            </a:pPr>
            <a:r>
              <a:rPr lang="tr-TR" sz="2000" dirty="0" smtClean="0">
                <a:solidFill>
                  <a:schemeClr val="tx1"/>
                </a:solidFill>
                <a:latin typeface="Times New Roman" pitchFamily="18" charset="0"/>
                <a:cs typeface="Times New Roman" pitchFamily="18" charset="0"/>
              </a:rPr>
              <a:t>Projenin KAYS üzerinden alınan çıktıları destekleyici belgelerle birlikte elden veya kargo/posta yolu ile </a:t>
            </a:r>
            <a:r>
              <a:rPr lang="tr-TR" sz="2000" b="1" dirty="0" smtClean="0">
                <a:solidFill>
                  <a:schemeClr val="tx1"/>
                </a:solidFill>
                <a:latin typeface="Times New Roman" pitchFamily="18" charset="0"/>
                <a:cs typeface="Times New Roman" pitchFamily="18" charset="0"/>
              </a:rPr>
              <a:t>30 </a:t>
            </a:r>
            <a:r>
              <a:rPr lang="tr-TR" sz="2000" b="1" smtClean="0">
                <a:solidFill>
                  <a:schemeClr val="tx1"/>
                </a:solidFill>
                <a:latin typeface="Times New Roman" pitchFamily="18" charset="0"/>
                <a:cs typeface="Times New Roman" pitchFamily="18" charset="0"/>
              </a:rPr>
              <a:t>Nisan 2015 </a:t>
            </a:r>
            <a:r>
              <a:rPr lang="tr-TR" sz="2000" b="1" dirty="0" smtClean="0">
                <a:solidFill>
                  <a:schemeClr val="tx1"/>
                </a:solidFill>
                <a:latin typeface="Times New Roman" pitchFamily="18" charset="0"/>
                <a:cs typeface="Times New Roman" pitchFamily="18" charset="0"/>
              </a:rPr>
              <a:t>saat 17.00</a:t>
            </a:r>
            <a:r>
              <a:rPr lang="tr-TR" sz="2000" dirty="0" smtClean="0">
                <a:solidFill>
                  <a:schemeClr val="tx1"/>
                </a:solidFill>
                <a:latin typeface="Times New Roman" pitchFamily="18" charset="0"/>
                <a:cs typeface="Times New Roman" pitchFamily="18" charset="0"/>
              </a:rPr>
              <a:t>’a kadar Ajansa teslim edilmelidir.</a:t>
            </a:r>
          </a:p>
          <a:p>
            <a:pPr marL="342900" indent="-342900" algn="just">
              <a:buFont typeface="Arial" pitchFamily="34" charset="0"/>
              <a:buChar char="•"/>
            </a:pPr>
            <a:endParaRPr lang="tr-TR" sz="2000" dirty="0">
              <a:solidFill>
                <a:schemeClr val="tx1"/>
              </a:solidFill>
              <a:latin typeface="Times New Roman" pitchFamily="18" charset="0"/>
              <a:cs typeface="Times New Roman" pitchFamily="18" charset="0"/>
            </a:endParaRPr>
          </a:p>
          <a:p>
            <a:pPr algn="just"/>
            <a:endParaRPr lang="tr-TR" sz="2000" dirty="0" smtClean="0">
              <a:solidFill>
                <a:schemeClr val="tx1"/>
              </a:solidFill>
              <a:latin typeface="Times New Roman" pitchFamily="18" charset="0"/>
              <a:cs typeface="Times New Roman" pitchFamily="18" charset="0"/>
            </a:endParaRPr>
          </a:p>
          <a:p>
            <a:pPr algn="just"/>
            <a:r>
              <a:rPr lang="tr-TR" sz="2000" dirty="0" smtClean="0">
                <a:solidFill>
                  <a:schemeClr val="tx1"/>
                </a:solidFill>
                <a:latin typeface="Times New Roman" pitchFamily="18" charset="0"/>
                <a:cs typeface="Times New Roman" pitchFamily="18" charset="0"/>
              </a:rPr>
              <a:t> </a:t>
            </a:r>
            <a:r>
              <a:rPr lang="tr-TR" sz="2000" b="1" dirty="0" smtClean="0">
                <a:solidFill>
                  <a:schemeClr val="tx1"/>
                </a:solidFill>
                <a:latin typeface="Times New Roman" pitchFamily="18" charset="0"/>
                <a:cs typeface="Times New Roman" pitchFamily="18" charset="0"/>
              </a:rPr>
              <a:t>  </a:t>
            </a:r>
            <a:endParaRPr lang="tr-TR" sz="2000" b="1" dirty="0">
              <a:solidFill>
                <a:schemeClr val="tx1"/>
              </a:solidFill>
              <a:latin typeface="Times New Roman" pitchFamily="18" charset="0"/>
              <a:cs typeface="Times New Roman" pitchFamily="18" charset="0"/>
            </a:endParaRPr>
          </a:p>
        </p:txBody>
      </p:sp>
      <p:sp>
        <p:nvSpPr>
          <p:cNvPr id="6" name="Dikdörtgen 5"/>
          <p:cNvSpPr/>
          <p:nvPr/>
        </p:nvSpPr>
        <p:spPr>
          <a:xfrm>
            <a:off x="395536" y="836712"/>
            <a:ext cx="2520280" cy="403480"/>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chemeClr val="tx1"/>
                </a:solidFill>
                <a:latin typeface="Times New Roman" pitchFamily="18" charset="0"/>
                <a:cs typeface="Times New Roman" pitchFamily="18" charset="0"/>
              </a:rPr>
              <a:t>Önemli Hatırlatma</a:t>
            </a:r>
            <a:endParaRPr lang="tr-TR" sz="2000" b="1" dirty="0">
              <a:solidFill>
                <a:schemeClr val="tx1"/>
              </a:solidFill>
              <a:latin typeface="Times New Roman" pitchFamily="18" charset="0"/>
              <a:cs typeface="Times New Roman" pitchFamily="18"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2812" y="836712"/>
            <a:ext cx="1393193"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189139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15615" y="0"/>
            <a:ext cx="7128793" cy="836713"/>
          </a:xfrm>
        </p:spPr>
        <p:txBody>
          <a:bodyPr>
            <a:normAutofit/>
          </a:bodyPr>
          <a:lstStyle/>
          <a:p>
            <a:pPr algn="ctr"/>
            <a:r>
              <a:rPr lang="tr-TR" sz="2400" b="1" dirty="0" smtClean="0">
                <a:solidFill>
                  <a:schemeClr val="bg1"/>
                </a:solidFill>
                <a:latin typeface="Times New Roman" pitchFamily="18" charset="0"/>
                <a:cs typeface="Times New Roman" pitchFamily="18" charset="0"/>
              </a:rPr>
              <a:t>Başvuru Adresleri </a:t>
            </a:r>
            <a:endParaRPr lang="tr-TR" sz="2400" b="1" dirty="0">
              <a:solidFill>
                <a:schemeClr val="bg1"/>
              </a:solidFill>
              <a:latin typeface="Times New Roman" pitchFamily="18" charset="0"/>
              <a:cs typeface="Times New Roman" pitchFamily="18" charset="0"/>
            </a:endParaRPr>
          </a:p>
        </p:txBody>
      </p:sp>
      <p:sp>
        <p:nvSpPr>
          <p:cNvPr id="3" name="Metin Yer Tutucusu 2"/>
          <p:cNvSpPr>
            <a:spLocks noGrp="1"/>
          </p:cNvSpPr>
          <p:nvPr>
            <p:ph type="body" sz="half" idx="1"/>
          </p:nvPr>
        </p:nvSpPr>
        <p:spPr>
          <a:xfrm>
            <a:off x="566738" y="908720"/>
            <a:ext cx="8325742" cy="5616624"/>
          </a:xfrm>
        </p:spPr>
        <p:txBody>
          <a:bodyPr/>
          <a:lstStyle/>
          <a:p>
            <a:pPr marL="0" indent="0">
              <a:buNone/>
            </a:pPr>
            <a:r>
              <a:rPr lang="tr-TR" dirty="0"/>
              <a:t>	</a:t>
            </a:r>
            <a:r>
              <a:rPr lang="tr-TR" dirty="0" smtClean="0"/>
              <a:t>		</a:t>
            </a:r>
            <a:r>
              <a:rPr lang="tr-TR" sz="2000" b="1" dirty="0" smtClean="0">
                <a:latin typeface="Times New Roman" pitchFamily="18" charset="0"/>
                <a:cs typeface="Times New Roman" pitchFamily="18" charset="0"/>
              </a:rPr>
              <a:t>Hatay İli Başvuruları İçin</a:t>
            </a:r>
          </a:p>
          <a:p>
            <a:pPr marL="0" indent="0">
              <a:buNone/>
            </a:pPr>
            <a:endParaRPr lang="tr-TR" sz="2000" b="1" dirty="0">
              <a:latin typeface="Times New Roman" pitchFamily="18" charset="0"/>
              <a:cs typeface="Times New Roman" pitchFamily="18" charset="0"/>
            </a:endParaRPr>
          </a:p>
          <a:p>
            <a:pPr marL="0" indent="0">
              <a:buNone/>
            </a:pPr>
            <a:endParaRPr lang="tr-TR" sz="2000" b="1" dirty="0" smtClean="0">
              <a:latin typeface="Times New Roman" pitchFamily="18" charset="0"/>
              <a:cs typeface="Times New Roman" pitchFamily="18" charset="0"/>
            </a:endParaRPr>
          </a:p>
          <a:p>
            <a:pPr marL="0" indent="0">
              <a:buNone/>
            </a:pPr>
            <a:endParaRPr lang="tr-TR" sz="2000" b="1" dirty="0">
              <a:latin typeface="Times New Roman" pitchFamily="18" charset="0"/>
              <a:cs typeface="Times New Roman" pitchFamily="18" charset="0"/>
            </a:endParaRPr>
          </a:p>
          <a:p>
            <a:pPr marL="0" indent="0">
              <a:buNone/>
            </a:pPr>
            <a:endParaRPr lang="tr-TR" sz="2000" b="1" dirty="0" smtClean="0">
              <a:latin typeface="Times New Roman" pitchFamily="18" charset="0"/>
              <a:cs typeface="Times New Roman" pitchFamily="18" charset="0"/>
            </a:endParaRPr>
          </a:p>
          <a:p>
            <a:pPr marL="0" indent="0">
              <a:buNone/>
            </a:pPr>
            <a:r>
              <a:rPr lang="tr-TR" sz="2000" b="1" dirty="0" smtClean="0">
                <a:latin typeface="Times New Roman" pitchFamily="18" charset="0"/>
                <a:cs typeface="Times New Roman" pitchFamily="18" charset="0"/>
              </a:rPr>
              <a:t>		Kahramanmaraş </a:t>
            </a:r>
            <a:r>
              <a:rPr lang="tr-TR" sz="2000" b="1" dirty="0">
                <a:latin typeface="Times New Roman" pitchFamily="18" charset="0"/>
                <a:cs typeface="Times New Roman" pitchFamily="18" charset="0"/>
              </a:rPr>
              <a:t>İli Başvuruları İçin</a:t>
            </a:r>
          </a:p>
          <a:p>
            <a:pPr marL="0" indent="0">
              <a:buNone/>
            </a:pPr>
            <a:endParaRPr lang="tr-TR" sz="2000" b="1" dirty="0">
              <a:latin typeface="Times New Roman" pitchFamily="18" charset="0"/>
              <a:cs typeface="Times New Roman" pitchFamily="18" charset="0"/>
            </a:endParaRPr>
          </a:p>
          <a:p>
            <a:pPr marL="0" indent="0">
              <a:buNone/>
            </a:pPr>
            <a:endParaRPr lang="tr-TR" sz="2000" b="1" dirty="0" smtClean="0">
              <a:latin typeface="Times New Roman" pitchFamily="18" charset="0"/>
              <a:cs typeface="Times New Roman" pitchFamily="18" charset="0"/>
            </a:endParaRPr>
          </a:p>
          <a:p>
            <a:pPr marL="0" indent="0">
              <a:buNone/>
            </a:pPr>
            <a:endParaRPr lang="tr-TR" sz="2000" b="1" dirty="0">
              <a:latin typeface="Times New Roman" pitchFamily="18" charset="0"/>
              <a:cs typeface="Times New Roman" pitchFamily="18" charset="0"/>
            </a:endParaRPr>
          </a:p>
          <a:p>
            <a:pPr marL="0" indent="0">
              <a:buNone/>
            </a:pPr>
            <a:endParaRPr lang="tr-TR" sz="2000" b="1" dirty="0" smtClean="0">
              <a:latin typeface="Times New Roman" pitchFamily="18" charset="0"/>
              <a:cs typeface="Times New Roman" pitchFamily="18" charset="0"/>
            </a:endParaRPr>
          </a:p>
          <a:p>
            <a:pPr marL="0" indent="0">
              <a:buNone/>
            </a:pPr>
            <a:r>
              <a:rPr lang="tr-TR" sz="2000" b="1" dirty="0" smtClean="0">
                <a:latin typeface="Times New Roman" pitchFamily="18" charset="0"/>
                <a:cs typeface="Times New Roman" pitchFamily="18" charset="0"/>
              </a:rPr>
              <a:t>		      Osmaniye </a:t>
            </a:r>
            <a:r>
              <a:rPr lang="tr-TR" sz="2000" b="1" dirty="0">
                <a:latin typeface="Times New Roman" pitchFamily="18" charset="0"/>
                <a:cs typeface="Times New Roman" pitchFamily="18" charset="0"/>
              </a:rPr>
              <a:t>İli Başvuruları İçin  </a:t>
            </a:r>
          </a:p>
          <a:p>
            <a:pPr marL="0" indent="0">
              <a:buNone/>
            </a:pPr>
            <a:endParaRPr lang="tr-TR" sz="2000" b="1" dirty="0">
              <a:latin typeface="Times New Roman" pitchFamily="18" charset="0"/>
              <a:cs typeface="Times New Roman" pitchFamily="18" charset="0"/>
            </a:endParaRPr>
          </a:p>
          <a:p>
            <a:pPr marL="0" indent="0">
              <a:buNone/>
            </a:pPr>
            <a:endParaRPr lang="tr-TR" sz="2000" b="1" dirty="0" smtClean="0">
              <a:latin typeface="Times New Roman" pitchFamily="18" charset="0"/>
              <a:cs typeface="Times New Roman" pitchFamily="18" charset="0"/>
            </a:endParaRPr>
          </a:p>
          <a:p>
            <a:pPr marL="0" indent="0">
              <a:buNone/>
            </a:pPr>
            <a:endParaRPr lang="tr-TR" sz="2000" b="1" dirty="0">
              <a:latin typeface="Times New Roman" pitchFamily="18" charset="0"/>
              <a:cs typeface="Times New Roman" pitchFamily="18" charset="0"/>
            </a:endParaRPr>
          </a:p>
          <a:p>
            <a:pPr marL="0" indent="0">
              <a:buNone/>
            </a:pPr>
            <a:endParaRPr lang="tr-TR" sz="2000" b="1" dirty="0" smtClean="0">
              <a:latin typeface="Times New Roman" pitchFamily="18" charset="0"/>
              <a:cs typeface="Times New Roman" pitchFamily="18" charset="0"/>
            </a:endParaRPr>
          </a:p>
        </p:txBody>
      </p:sp>
      <p:sp>
        <p:nvSpPr>
          <p:cNvPr id="16" name="Dikdörtgen 15"/>
          <p:cNvSpPr/>
          <p:nvPr/>
        </p:nvSpPr>
        <p:spPr>
          <a:xfrm>
            <a:off x="899592" y="1319630"/>
            <a:ext cx="7704856" cy="1173266"/>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tx1"/>
                </a:solidFill>
                <a:latin typeface="Times New Roman" pitchFamily="18" charset="0"/>
                <a:cs typeface="Times New Roman" pitchFamily="18" charset="0"/>
              </a:rPr>
              <a:t>Doğu Akdeniz Kalkınma Ajansı Genel Sekreterliği</a:t>
            </a:r>
          </a:p>
          <a:p>
            <a:pPr algn="ctr"/>
            <a:r>
              <a:rPr lang="tr-TR" sz="2000" dirty="0">
                <a:solidFill>
                  <a:schemeClr val="tx1"/>
                </a:solidFill>
                <a:latin typeface="Times New Roman" pitchFamily="18" charset="0"/>
                <a:cs typeface="Times New Roman" pitchFamily="18" charset="0"/>
              </a:rPr>
              <a:t>Yavuz Sultan Selim Cad. Birinci Tabakhane Sok. No: 20 31050</a:t>
            </a:r>
          </a:p>
          <a:p>
            <a:pPr algn="ctr"/>
            <a:r>
              <a:rPr lang="tr-TR" sz="2000" dirty="0">
                <a:solidFill>
                  <a:schemeClr val="tx1"/>
                </a:solidFill>
                <a:latin typeface="Times New Roman" pitchFamily="18" charset="0"/>
                <a:cs typeface="Times New Roman" pitchFamily="18" charset="0"/>
              </a:rPr>
              <a:t>Antakya / HATAY</a:t>
            </a:r>
          </a:p>
        </p:txBody>
      </p:sp>
      <p:sp>
        <p:nvSpPr>
          <p:cNvPr id="17" name="Dikdörtgen 16"/>
          <p:cNvSpPr/>
          <p:nvPr/>
        </p:nvSpPr>
        <p:spPr>
          <a:xfrm>
            <a:off x="899592" y="3212976"/>
            <a:ext cx="7704856" cy="1224136"/>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tx1"/>
                </a:solidFill>
                <a:latin typeface="Times New Roman" pitchFamily="18" charset="0"/>
                <a:cs typeface="Times New Roman" pitchFamily="18" charset="0"/>
              </a:rPr>
              <a:t>Doğu Akdeniz Kalkınma Ajansı Kahramanmaraş Yatırım Destek Ofisi</a:t>
            </a:r>
          </a:p>
          <a:p>
            <a:pPr algn="ctr"/>
            <a:r>
              <a:rPr lang="tr-TR" sz="2000" dirty="0">
                <a:solidFill>
                  <a:schemeClr val="tx1"/>
                </a:solidFill>
                <a:latin typeface="Times New Roman" pitchFamily="18" charset="0"/>
                <a:cs typeface="Times New Roman" pitchFamily="18" charset="0"/>
              </a:rPr>
              <a:t>Yenişehir Mah. Trabzon Cad. Hafız Ali Efendi Meydanı, İl Müftülük Binası 2. Kat</a:t>
            </a:r>
          </a:p>
          <a:p>
            <a:pPr algn="ctr"/>
            <a:r>
              <a:rPr lang="tr-TR" sz="2000" dirty="0">
                <a:solidFill>
                  <a:schemeClr val="tx1"/>
                </a:solidFill>
                <a:latin typeface="Times New Roman" pitchFamily="18" charset="0"/>
                <a:cs typeface="Times New Roman" pitchFamily="18" charset="0"/>
              </a:rPr>
              <a:t>Merkez/ KAHRAMANMARAŞ</a:t>
            </a:r>
          </a:p>
        </p:txBody>
      </p:sp>
      <p:sp>
        <p:nvSpPr>
          <p:cNvPr id="18" name="Dikdörtgen 17"/>
          <p:cNvSpPr/>
          <p:nvPr/>
        </p:nvSpPr>
        <p:spPr>
          <a:xfrm>
            <a:off x="899592" y="5085184"/>
            <a:ext cx="7704856" cy="1130424"/>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tx1"/>
                </a:solidFill>
                <a:latin typeface="Times New Roman" pitchFamily="18" charset="0"/>
                <a:cs typeface="Times New Roman" pitchFamily="18" charset="0"/>
              </a:rPr>
              <a:t>Doğu Akdeniz Kalkınma Ajansı Osmaniye Yatırım Destek Ofisi</a:t>
            </a:r>
          </a:p>
          <a:p>
            <a:pPr algn="ctr"/>
            <a:r>
              <a:rPr lang="tr-TR" sz="2000" dirty="0">
                <a:solidFill>
                  <a:schemeClr val="tx1"/>
                </a:solidFill>
                <a:latin typeface="Times New Roman" pitchFamily="18" charset="0"/>
                <a:cs typeface="Times New Roman" pitchFamily="18" charset="0"/>
              </a:rPr>
              <a:t>Adnan Menderes Bulvarı, Ticaret ve Sanayi Odası Binası Kat 3</a:t>
            </a:r>
          </a:p>
          <a:p>
            <a:pPr algn="ctr"/>
            <a:r>
              <a:rPr lang="tr-TR" sz="2000" dirty="0">
                <a:solidFill>
                  <a:schemeClr val="tx1"/>
                </a:solidFill>
                <a:latin typeface="Times New Roman" pitchFamily="18" charset="0"/>
                <a:cs typeface="Times New Roman" pitchFamily="18" charset="0"/>
              </a:rPr>
              <a:t>Merkez / OSMANİYE</a:t>
            </a:r>
          </a:p>
        </p:txBody>
      </p:sp>
    </p:spTree>
    <p:extLst>
      <p:ext uri="{BB962C8B-B14F-4D97-AF65-F5344CB8AC3E}">
        <p14:creationId xmlns:p14="http://schemas.microsoft.com/office/powerpoint/2010/main" val="30679665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15615" y="116633"/>
            <a:ext cx="7344817" cy="576064"/>
          </a:xfrm>
        </p:spPr>
        <p:txBody>
          <a:bodyPr>
            <a:normAutofit/>
          </a:bodyPr>
          <a:lstStyle/>
          <a:p>
            <a:pPr algn="ctr"/>
            <a:r>
              <a:rPr lang="tr-TR" sz="2400" b="1" dirty="0" smtClean="0">
                <a:solidFill>
                  <a:schemeClr val="bg1"/>
                </a:solidFill>
                <a:latin typeface="Times New Roman" pitchFamily="18" charset="0"/>
                <a:cs typeface="Times New Roman" pitchFamily="18" charset="0"/>
              </a:rPr>
              <a:t>Sorularınız ve Ayrıntılı Bilgi İçin </a:t>
            </a:r>
            <a:endParaRPr lang="tr-TR" sz="2400" b="1" dirty="0">
              <a:solidFill>
                <a:schemeClr val="bg1"/>
              </a:solidFill>
              <a:latin typeface="Times New Roman" pitchFamily="18" charset="0"/>
              <a:cs typeface="Times New Roman" pitchFamily="18" charset="0"/>
            </a:endParaRPr>
          </a:p>
        </p:txBody>
      </p:sp>
      <p:sp>
        <p:nvSpPr>
          <p:cNvPr id="5" name="Dikdörtgen 4"/>
          <p:cNvSpPr/>
          <p:nvPr/>
        </p:nvSpPr>
        <p:spPr>
          <a:xfrm>
            <a:off x="827584" y="1556792"/>
            <a:ext cx="7920880" cy="3456384"/>
          </a:xfrm>
          <a:prstGeom prst="rect">
            <a:avLst/>
          </a:prstGeom>
          <a:solidFill>
            <a:schemeClr val="accent1">
              <a:lumMod val="60000"/>
              <a:lumOff val="40000"/>
            </a:schemeClr>
          </a:solidFill>
          <a:ln>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000" dirty="0">
                <a:solidFill>
                  <a:schemeClr val="tx1"/>
                </a:solidFill>
                <a:latin typeface="Times New Roman" pitchFamily="18" charset="0"/>
                <a:cs typeface="Times New Roman" pitchFamily="18" charset="0"/>
              </a:rPr>
              <a:t>Sorularınızı, teklif çağrısının referans numarasını açık bir şekilde belirterek, elektronik posta ya da faks ile aşağıdaki adrese veya faks numarasına gönderebilirsiniz:</a:t>
            </a:r>
          </a:p>
          <a:p>
            <a:pPr algn="just"/>
            <a:endParaRPr lang="tr-TR" sz="2000" b="1" dirty="0" smtClean="0">
              <a:solidFill>
                <a:schemeClr val="tx1"/>
              </a:solidFill>
              <a:latin typeface="Times New Roman" pitchFamily="18" charset="0"/>
              <a:cs typeface="Times New Roman" pitchFamily="18" charset="0"/>
            </a:endParaRPr>
          </a:p>
          <a:p>
            <a:pPr algn="just"/>
            <a:r>
              <a:rPr lang="tr-TR" sz="2000" b="1" dirty="0" smtClean="0">
                <a:solidFill>
                  <a:schemeClr val="tx1"/>
                </a:solidFill>
                <a:latin typeface="Times New Roman" pitchFamily="18" charset="0"/>
                <a:cs typeface="Times New Roman" pitchFamily="18" charset="0"/>
              </a:rPr>
              <a:t>İnternet Adresi: www.dogaka.gov.tr</a:t>
            </a:r>
          </a:p>
          <a:p>
            <a:pPr algn="just"/>
            <a:r>
              <a:rPr lang="tr-TR" sz="2000" b="1" dirty="0" smtClean="0">
                <a:solidFill>
                  <a:schemeClr val="tx1"/>
                </a:solidFill>
                <a:latin typeface="Times New Roman" pitchFamily="18" charset="0"/>
                <a:cs typeface="Times New Roman" pitchFamily="18" charset="0"/>
              </a:rPr>
              <a:t>E-posta </a:t>
            </a:r>
            <a:r>
              <a:rPr lang="tr-TR" sz="2000" b="1" dirty="0">
                <a:solidFill>
                  <a:schemeClr val="tx1"/>
                </a:solidFill>
                <a:latin typeface="Times New Roman" pitchFamily="18" charset="0"/>
                <a:cs typeface="Times New Roman" pitchFamily="18" charset="0"/>
              </a:rPr>
              <a:t>adresi: pyb@dogaka.gov.tr</a:t>
            </a:r>
          </a:p>
          <a:p>
            <a:pPr algn="just"/>
            <a:r>
              <a:rPr lang="tr-TR" sz="2000" b="1" dirty="0">
                <a:solidFill>
                  <a:schemeClr val="tx1"/>
                </a:solidFill>
                <a:latin typeface="Times New Roman" pitchFamily="18" charset="0"/>
                <a:cs typeface="Times New Roman" pitchFamily="18" charset="0"/>
              </a:rPr>
              <a:t>Faks: 0 (326) 225 14 52</a:t>
            </a:r>
            <a:endParaRPr lang="tr-TR" sz="2000" dirty="0">
              <a:solidFill>
                <a:schemeClr val="tx1"/>
              </a:solidFill>
              <a:latin typeface="Times New Roman" pitchFamily="18" charset="0"/>
              <a:cs typeface="Times New Roman" pitchFamily="18" charset="0"/>
            </a:endParaRPr>
          </a:p>
        </p:txBody>
      </p:sp>
      <p:pic>
        <p:nvPicPr>
          <p:cNvPr id="20482" name="Picture 2" descr="https://encrypted-tbn3.gstatic.com/images?q=tbn:ANd9GcQ7Ndy18rkff--wNADdiSFwjBZgEgVv4TuhYgxqSE6C0nbkCsY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5013176"/>
            <a:ext cx="2232248"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5797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619672" y="1724325"/>
            <a:ext cx="6048672" cy="3312368"/>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smtClean="0">
                <a:solidFill>
                  <a:schemeClr val="tx1"/>
                </a:solidFill>
                <a:latin typeface="Times New Roman" pitchFamily="18" charset="0"/>
                <a:cs typeface="Times New Roman" pitchFamily="18" charset="0"/>
              </a:rPr>
              <a:t>Teşekkür </a:t>
            </a:r>
            <a:r>
              <a:rPr lang="tr-TR" sz="3200" b="1" smtClean="0">
                <a:solidFill>
                  <a:schemeClr val="tx1"/>
                </a:solidFill>
                <a:latin typeface="Times New Roman" pitchFamily="18" charset="0"/>
                <a:cs typeface="Times New Roman" pitchFamily="18" charset="0"/>
              </a:rPr>
              <a:t>Ederiz. </a:t>
            </a:r>
            <a:r>
              <a:rPr lang="tr-TR" sz="2000" b="1" smtClean="0">
                <a:solidFill>
                  <a:schemeClr val="tx1"/>
                </a:solidFill>
                <a:latin typeface="Times New Roman" pitchFamily="18" charset="0"/>
                <a:cs typeface="Times New Roman" pitchFamily="18" charset="0"/>
              </a:rPr>
              <a:t> </a:t>
            </a:r>
            <a:endParaRPr lang="tr-TR" sz="24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765448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half" idx="1"/>
          </p:nvPr>
        </p:nvSpPr>
        <p:spPr>
          <a:xfrm>
            <a:off x="323528" y="908720"/>
            <a:ext cx="8712968" cy="5616624"/>
          </a:xfrm>
        </p:spPr>
        <p:txBody>
          <a:bodyPr>
            <a:normAutofit fontScale="70000" lnSpcReduction="20000"/>
          </a:bodyPr>
          <a:lstStyle/>
          <a:p>
            <a:pPr marL="0" indent="0" algn="just" fontAlgn="base">
              <a:lnSpc>
                <a:spcPct val="115000"/>
              </a:lnSpc>
              <a:spcBef>
                <a:spcPts val="600"/>
              </a:spcBef>
              <a:spcAft>
                <a:spcPts val="600"/>
              </a:spcAft>
              <a:buNone/>
            </a:pPr>
            <a:endParaRPr lang="tr-TR" b="1" dirty="0" smtClean="0">
              <a:latin typeface="Times New Roman"/>
              <a:ea typeface="Times New Roman"/>
              <a:cs typeface="Times New Roman"/>
            </a:endParaRPr>
          </a:p>
          <a:p>
            <a:pPr marL="0" indent="0" algn="just" fontAlgn="base">
              <a:lnSpc>
                <a:spcPct val="115000"/>
              </a:lnSpc>
              <a:spcBef>
                <a:spcPts val="600"/>
              </a:spcBef>
              <a:spcAft>
                <a:spcPts val="600"/>
              </a:spcAft>
              <a:buNone/>
            </a:pPr>
            <a:r>
              <a:rPr lang="tr-TR" sz="2600" b="1" dirty="0" smtClean="0">
                <a:latin typeface="Times New Roman" pitchFamily="18" charset="0"/>
                <a:ea typeface="Times New Roman"/>
                <a:cs typeface="Times New Roman" pitchFamily="18" charset="0"/>
              </a:rPr>
              <a:t>Destek </a:t>
            </a:r>
            <a:r>
              <a:rPr lang="tr-TR" sz="2600" b="1" dirty="0">
                <a:latin typeface="Times New Roman" pitchFamily="18" charset="0"/>
                <a:ea typeface="Times New Roman"/>
                <a:cs typeface="Times New Roman" pitchFamily="18" charset="0"/>
              </a:rPr>
              <a:t>almaya hak kazanabilmek için, başvuru sahipleri aşağıda belirtilen koşulların tümüne uymalıdır:</a:t>
            </a:r>
            <a:endParaRPr lang="tr-TR" sz="2600" dirty="0">
              <a:latin typeface="Times New Roman" pitchFamily="18" charset="0"/>
              <a:ea typeface="Calibri"/>
              <a:cs typeface="Times New Roman" pitchFamily="18" charset="0"/>
            </a:endParaRPr>
          </a:p>
          <a:p>
            <a:pPr marL="342900" lvl="0" indent="-342900" algn="just" fontAlgn="base">
              <a:spcBef>
                <a:spcPts val="600"/>
              </a:spcBef>
              <a:spcAft>
                <a:spcPts val="600"/>
              </a:spcAft>
              <a:buFont typeface="+mj-lt"/>
              <a:buAutoNum type="arabicPeriod"/>
            </a:pPr>
            <a:r>
              <a:rPr lang="tr-TR" sz="2600" b="1" u="sng" dirty="0">
                <a:latin typeface="Times New Roman" pitchFamily="18" charset="0"/>
                <a:ea typeface="Times New Roman"/>
                <a:cs typeface="Times New Roman" pitchFamily="18" charset="0"/>
              </a:rPr>
              <a:t>Kar amacı gütmeyen </a:t>
            </a:r>
            <a:r>
              <a:rPr lang="tr-TR" sz="2600" dirty="0">
                <a:latin typeface="Times New Roman" pitchFamily="18" charset="0"/>
                <a:ea typeface="Times New Roman"/>
                <a:cs typeface="Times New Roman" pitchFamily="18" charset="0"/>
              </a:rPr>
              <a:t>kurum veya kuruluş olması,</a:t>
            </a:r>
            <a:endParaRPr lang="tr-TR" sz="2600" dirty="0">
              <a:latin typeface="Times New Roman" pitchFamily="18" charset="0"/>
              <a:ea typeface="Batang"/>
              <a:cs typeface="Times New Roman" pitchFamily="18" charset="0"/>
            </a:endParaRPr>
          </a:p>
          <a:p>
            <a:pPr marL="342900" lvl="0" indent="-342900" algn="just" fontAlgn="base">
              <a:spcBef>
                <a:spcPts val="600"/>
              </a:spcBef>
              <a:spcAft>
                <a:spcPts val="600"/>
              </a:spcAft>
              <a:buFont typeface="+mj-lt"/>
              <a:buAutoNum type="arabicPeriod"/>
            </a:pPr>
            <a:r>
              <a:rPr lang="tr-TR" sz="2600" dirty="0">
                <a:latin typeface="Times New Roman" pitchFamily="18" charset="0"/>
                <a:ea typeface="Times New Roman"/>
                <a:cs typeface="Times New Roman" pitchFamily="18" charset="0"/>
              </a:rPr>
              <a:t>Sivil Toplum Kuruluşu, Kooperatif ve Birliklerin </a:t>
            </a:r>
            <a:r>
              <a:rPr lang="tr-TR" sz="2600" b="1" u="sng" dirty="0">
                <a:latin typeface="Times New Roman" pitchFamily="18" charset="0"/>
                <a:ea typeface="Times New Roman"/>
                <a:cs typeface="Times New Roman" pitchFamily="18" charset="0"/>
              </a:rPr>
              <a:t>01.01.2014 tarihinden önce </a:t>
            </a:r>
            <a:r>
              <a:rPr lang="tr-TR" sz="2600" dirty="0">
                <a:latin typeface="Times New Roman" pitchFamily="18" charset="0"/>
                <a:ea typeface="Times New Roman"/>
                <a:cs typeface="Times New Roman" pitchFamily="18" charset="0"/>
              </a:rPr>
              <a:t>kurulmuş ve faaliyette olması,</a:t>
            </a:r>
            <a:endParaRPr lang="tr-TR" sz="2600" dirty="0">
              <a:latin typeface="Times New Roman" pitchFamily="18" charset="0"/>
              <a:ea typeface="Batang"/>
              <a:cs typeface="Times New Roman" pitchFamily="18" charset="0"/>
            </a:endParaRPr>
          </a:p>
          <a:p>
            <a:pPr marL="342900" lvl="0" indent="-342900" algn="just" fontAlgn="base">
              <a:spcBef>
                <a:spcPts val="600"/>
              </a:spcBef>
              <a:spcAft>
                <a:spcPts val="600"/>
              </a:spcAft>
              <a:buFont typeface="+mj-lt"/>
              <a:buAutoNum type="arabicPeriod"/>
            </a:pPr>
            <a:r>
              <a:rPr lang="tr-TR" sz="2600" dirty="0">
                <a:latin typeface="Times New Roman" pitchFamily="18" charset="0"/>
                <a:ea typeface="Times New Roman"/>
                <a:cs typeface="Times New Roman" pitchFamily="18" charset="0"/>
              </a:rPr>
              <a:t>Proje faaliyetinin proje sunan kurum/kuruluşun </a:t>
            </a:r>
            <a:r>
              <a:rPr lang="tr-TR" sz="2600" b="1" u="sng" dirty="0">
                <a:latin typeface="Times New Roman" pitchFamily="18" charset="0"/>
                <a:ea typeface="Times New Roman"/>
                <a:cs typeface="Times New Roman" pitchFamily="18" charset="0"/>
              </a:rPr>
              <a:t>görev ve yetki alanı </a:t>
            </a:r>
            <a:r>
              <a:rPr lang="tr-TR" sz="2600" dirty="0">
                <a:latin typeface="Times New Roman" pitchFamily="18" charset="0"/>
                <a:ea typeface="Times New Roman"/>
                <a:cs typeface="Times New Roman" pitchFamily="18" charset="0"/>
              </a:rPr>
              <a:t>içerisinde bulunması,</a:t>
            </a:r>
            <a:endParaRPr lang="tr-TR" sz="2600" dirty="0">
              <a:latin typeface="Times New Roman" pitchFamily="18" charset="0"/>
              <a:ea typeface="Batang"/>
              <a:cs typeface="Times New Roman" pitchFamily="18" charset="0"/>
            </a:endParaRPr>
          </a:p>
          <a:p>
            <a:pPr marL="342900" lvl="0" indent="-342900" algn="just" fontAlgn="base">
              <a:spcBef>
                <a:spcPts val="600"/>
              </a:spcBef>
              <a:spcAft>
                <a:spcPts val="600"/>
              </a:spcAft>
              <a:buFont typeface="+mj-lt"/>
              <a:buAutoNum type="arabicPeriod"/>
            </a:pPr>
            <a:r>
              <a:rPr lang="tr-TR" sz="2600" dirty="0">
                <a:latin typeface="Times New Roman" pitchFamily="18" charset="0"/>
                <a:ea typeface="Times New Roman"/>
                <a:cs typeface="Times New Roman" pitchFamily="18" charset="0"/>
              </a:rPr>
              <a:t>Ajansın faaliyet gösterdiği TR63 Düzey 2 Bölgesinde (Hatay, Kahramanmaraş ve Osmaniye) kayıtlı olmaları veya merkezlerinin ya da yasal şubelerinin bu bölgelerde bulunması,</a:t>
            </a:r>
            <a:endParaRPr lang="tr-TR" sz="2600" dirty="0">
              <a:latin typeface="Times New Roman" pitchFamily="18" charset="0"/>
              <a:ea typeface="Batang"/>
              <a:cs typeface="Times New Roman" pitchFamily="18" charset="0"/>
            </a:endParaRPr>
          </a:p>
          <a:p>
            <a:pPr marL="342900" lvl="0" indent="-342900" algn="just" fontAlgn="base">
              <a:spcBef>
                <a:spcPts val="600"/>
              </a:spcBef>
              <a:spcAft>
                <a:spcPts val="600"/>
              </a:spcAft>
              <a:buFont typeface="+mj-lt"/>
              <a:buAutoNum type="arabicPeriod"/>
            </a:pPr>
            <a:r>
              <a:rPr lang="tr-TR" sz="2600" dirty="0">
                <a:latin typeface="Times New Roman" pitchFamily="18" charset="0"/>
                <a:ea typeface="Times New Roman"/>
                <a:cs typeface="Times New Roman" pitchFamily="18" charset="0"/>
              </a:rPr>
              <a:t>Projenin hazırlığından ve yönetiminden (eğer varsa ortakları ile birlikte) </a:t>
            </a:r>
            <a:r>
              <a:rPr lang="tr-TR" sz="2600" b="1" u="sng" dirty="0">
                <a:latin typeface="Times New Roman" pitchFamily="18" charset="0"/>
                <a:ea typeface="Times New Roman"/>
                <a:cs typeface="Times New Roman" pitchFamily="18" charset="0"/>
              </a:rPr>
              <a:t>doğrudan sorumlu olması</a:t>
            </a:r>
            <a:r>
              <a:rPr lang="tr-TR" sz="2600" b="1" dirty="0">
                <a:latin typeface="Times New Roman" pitchFamily="18" charset="0"/>
                <a:ea typeface="Times New Roman"/>
                <a:cs typeface="Times New Roman" pitchFamily="18" charset="0"/>
              </a:rPr>
              <a:t>,</a:t>
            </a:r>
            <a:r>
              <a:rPr lang="tr-TR" sz="2600" dirty="0">
                <a:latin typeface="Times New Roman" pitchFamily="18" charset="0"/>
                <a:ea typeface="Times New Roman"/>
                <a:cs typeface="Times New Roman" pitchFamily="18" charset="0"/>
              </a:rPr>
              <a:t> aracı olarak hareket etmemesi,</a:t>
            </a:r>
            <a:endParaRPr lang="tr-TR" sz="2600" dirty="0">
              <a:latin typeface="Times New Roman" pitchFamily="18" charset="0"/>
              <a:ea typeface="Batang"/>
              <a:cs typeface="Times New Roman" pitchFamily="18" charset="0"/>
            </a:endParaRPr>
          </a:p>
          <a:p>
            <a:pPr marL="342900" lvl="0" indent="-342900" algn="just" fontAlgn="base">
              <a:spcBef>
                <a:spcPts val="600"/>
              </a:spcBef>
              <a:spcAft>
                <a:spcPts val="600"/>
              </a:spcAft>
              <a:buFont typeface="+mj-lt"/>
              <a:buAutoNum type="arabicPeriod"/>
            </a:pPr>
            <a:r>
              <a:rPr lang="tr-TR" sz="2600" dirty="0">
                <a:latin typeface="Times New Roman" pitchFamily="18" charset="0"/>
                <a:ea typeface="Times New Roman"/>
                <a:cs typeface="Times New Roman" pitchFamily="18" charset="0"/>
              </a:rPr>
              <a:t>Proje ve Faaliyet Destekleme Yönetmeliği’nde öngörülen </a:t>
            </a:r>
            <a:r>
              <a:rPr lang="tr-TR" sz="2600" b="1" u="sng" dirty="0">
                <a:latin typeface="Times New Roman" pitchFamily="18" charset="0"/>
                <a:ea typeface="Times New Roman"/>
                <a:cs typeface="Times New Roman" pitchFamily="18" charset="0"/>
              </a:rPr>
              <a:t>proje hesabını kendi adına açma, bu hesaba para aktarma ve bu hesaptan para harcama yapma </a:t>
            </a:r>
            <a:r>
              <a:rPr lang="tr-TR" sz="2600" dirty="0">
                <a:latin typeface="Times New Roman" pitchFamily="18" charset="0"/>
                <a:ea typeface="Times New Roman"/>
                <a:cs typeface="Times New Roman" pitchFamily="18" charset="0"/>
              </a:rPr>
              <a:t>ehliyetine sahip olması,</a:t>
            </a:r>
            <a:endParaRPr lang="tr-TR" sz="2600" dirty="0">
              <a:latin typeface="Times New Roman" pitchFamily="18" charset="0"/>
              <a:ea typeface="Batang"/>
              <a:cs typeface="Times New Roman" pitchFamily="18" charset="0"/>
            </a:endParaRPr>
          </a:p>
          <a:p>
            <a:pPr marL="342900" lvl="0" indent="-342900" algn="just" fontAlgn="base">
              <a:spcBef>
                <a:spcPts val="600"/>
              </a:spcBef>
              <a:spcAft>
                <a:spcPts val="600"/>
              </a:spcAft>
              <a:buFont typeface="+mj-lt"/>
              <a:buAutoNum type="arabicPeriod"/>
            </a:pPr>
            <a:r>
              <a:rPr lang="tr-TR" sz="2600" dirty="0">
                <a:latin typeface="Times New Roman" pitchFamily="18" charset="0"/>
                <a:ea typeface="Times New Roman"/>
                <a:cs typeface="Times New Roman" pitchFamily="18" charset="0"/>
              </a:rPr>
              <a:t>İnşa edilecek veya geliştirilecek </a:t>
            </a:r>
            <a:r>
              <a:rPr lang="tr-TR" sz="2600" b="1" u="sng" dirty="0">
                <a:latin typeface="Times New Roman" pitchFamily="18" charset="0"/>
                <a:ea typeface="Times New Roman"/>
                <a:cs typeface="Times New Roman" pitchFamily="18" charset="0"/>
              </a:rPr>
              <a:t>altyapının kanuni sahibi ve/veya yasal yetkilisi</a:t>
            </a:r>
            <a:r>
              <a:rPr lang="tr-TR" sz="2600" u="sng" dirty="0">
                <a:latin typeface="Times New Roman" pitchFamily="18" charset="0"/>
                <a:ea typeface="Times New Roman"/>
                <a:cs typeface="Times New Roman" pitchFamily="18" charset="0"/>
              </a:rPr>
              <a:t> </a:t>
            </a:r>
            <a:r>
              <a:rPr lang="tr-TR" sz="2600" dirty="0">
                <a:latin typeface="Times New Roman" pitchFamily="18" charset="0"/>
                <a:ea typeface="Times New Roman"/>
                <a:cs typeface="Times New Roman" pitchFamily="18" charset="0"/>
              </a:rPr>
              <a:t>olması ve tüm potansiyel kullanıcılara, altyapıya eşit şartlarda erişim sağlamayı garanti etmesi</a:t>
            </a:r>
            <a:r>
              <a:rPr lang="tr-TR" sz="2600" dirty="0" smtClean="0">
                <a:latin typeface="Times New Roman" pitchFamily="18" charset="0"/>
                <a:ea typeface="Times New Roman"/>
                <a:cs typeface="Times New Roman" pitchFamily="18" charset="0"/>
              </a:rPr>
              <a:t>.</a:t>
            </a:r>
            <a:endParaRPr lang="tr-TR" sz="2600" dirty="0">
              <a:latin typeface="Times New Roman" pitchFamily="18" charset="0"/>
              <a:ea typeface="Batang"/>
              <a:cs typeface="Times New Roman" pitchFamily="18" charset="0"/>
            </a:endParaRPr>
          </a:p>
        </p:txBody>
      </p:sp>
      <p:sp>
        <p:nvSpPr>
          <p:cNvPr id="7" name="Dikdörtgen 6"/>
          <p:cNvSpPr/>
          <p:nvPr/>
        </p:nvSpPr>
        <p:spPr>
          <a:xfrm>
            <a:off x="395536" y="1040160"/>
            <a:ext cx="3456384" cy="372616"/>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chemeClr val="tx1"/>
                </a:solidFill>
                <a:latin typeface="Times New Roman" pitchFamily="18" charset="0"/>
                <a:cs typeface="Times New Roman" pitchFamily="18" charset="0"/>
              </a:rPr>
              <a:t>Başvuru Sahibi Kriterleri</a:t>
            </a:r>
            <a:endParaRPr lang="tr-TR" sz="2000" b="1" dirty="0">
              <a:solidFill>
                <a:schemeClr val="tx1"/>
              </a:solidFill>
              <a:latin typeface="Times New Roman" pitchFamily="18" charset="0"/>
              <a:cs typeface="Times New Roman" pitchFamily="18" charset="0"/>
            </a:endParaRPr>
          </a:p>
        </p:txBody>
      </p:sp>
      <p:sp>
        <p:nvSpPr>
          <p:cNvPr id="6" name="Başlık 1"/>
          <p:cNvSpPr>
            <a:spLocks noGrp="1"/>
          </p:cNvSpPr>
          <p:nvPr>
            <p:ph type="title"/>
          </p:nvPr>
        </p:nvSpPr>
        <p:spPr>
          <a:xfrm>
            <a:off x="1043608" y="-1"/>
            <a:ext cx="7344816" cy="692697"/>
          </a:xfrm>
        </p:spPr>
        <p:txBody>
          <a:bodyPr>
            <a:normAutofit fontScale="90000"/>
          </a:bodyPr>
          <a:lstStyle/>
          <a:p>
            <a:pPr algn="ctr"/>
            <a:r>
              <a:rPr lang="tr-TR" sz="2400" b="1" dirty="0" smtClean="0">
                <a:solidFill>
                  <a:schemeClr val="bg1"/>
                </a:solidFill>
                <a:latin typeface="Times New Roman" pitchFamily="18" charset="0"/>
                <a:cs typeface="Times New Roman" pitchFamily="18" charset="0"/>
              </a:rPr>
              <a:t>2015 Yılı Turizm Altyapısının Geliştirilmesi Küçük Ölçekli Altyapı Mali Destek Programı (TZKAMU)</a:t>
            </a:r>
            <a:endParaRPr lang="tr-TR" sz="2400" dirty="0">
              <a:latin typeface="Times New Roman" pitchFamily="18" charset="0"/>
              <a:cs typeface="Times New Roman" pitchFamily="18" charset="0"/>
            </a:endParaRPr>
          </a:p>
        </p:txBody>
      </p:sp>
    </p:spTree>
    <p:extLst>
      <p:ext uri="{BB962C8B-B14F-4D97-AF65-F5344CB8AC3E}">
        <p14:creationId xmlns:p14="http://schemas.microsoft.com/office/powerpoint/2010/main" val="27280383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Yer Tutucusu 4"/>
          <p:cNvSpPr>
            <a:spLocks noGrp="1"/>
          </p:cNvSpPr>
          <p:nvPr>
            <p:ph type="body" sz="half" idx="1"/>
          </p:nvPr>
        </p:nvSpPr>
        <p:spPr>
          <a:xfrm>
            <a:off x="323528" y="836712"/>
            <a:ext cx="3744663" cy="288032"/>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buNone/>
            </a:pPr>
            <a:r>
              <a:rPr lang="tr-TR" sz="2000" b="1" dirty="0" smtClean="0">
                <a:solidFill>
                  <a:schemeClr val="tx1"/>
                </a:solidFill>
                <a:latin typeface="Times New Roman" pitchFamily="18" charset="0"/>
                <a:cs typeface="Times New Roman" pitchFamily="18" charset="0"/>
              </a:rPr>
              <a:t>Hatay Örnek Proje Konuları</a:t>
            </a:r>
            <a:endParaRPr lang="tr-TR" sz="2000" b="1" dirty="0">
              <a:solidFill>
                <a:schemeClr val="tx1"/>
              </a:solidFill>
              <a:latin typeface="Times New Roman" pitchFamily="18" charset="0"/>
              <a:cs typeface="Times New Roman" pitchFamily="18" charset="0"/>
            </a:endParaRPr>
          </a:p>
        </p:txBody>
      </p:sp>
      <p:sp>
        <p:nvSpPr>
          <p:cNvPr id="6" name="Dikdörtgen 5"/>
          <p:cNvSpPr/>
          <p:nvPr/>
        </p:nvSpPr>
        <p:spPr>
          <a:xfrm>
            <a:off x="554119" y="1556792"/>
            <a:ext cx="8064896" cy="923330"/>
          </a:xfrm>
          <a:prstGeom prst="rect">
            <a:avLst/>
          </a:prstGeom>
        </p:spPr>
        <p:txBody>
          <a:bodyPr wrap="square">
            <a:spAutoFit/>
          </a:bodyPr>
          <a:lstStyle/>
          <a:p>
            <a:pPr lvl="0"/>
            <a:endParaRPr lang="tr-TR" dirty="0"/>
          </a:p>
          <a:p>
            <a:pPr lvl="0"/>
            <a:endParaRPr lang="tr-TR" dirty="0"/>
          </a:p>
          <a:p>
            <a:pPr lvl="0"/>
            <a:endParaRPr lang="tr-TR" dirty="0"/>
          </a:p>
        </p:txBody>
      </p:sp>
      <p:sp>
        <p:nvSpPr>
          <p:cNvPr id="7" name="Dikdörtgen 6"/>
          <p:cNvSpPr/>
          <p:nvPr/>
        </p:nvSpPr>
        <p:spPr>
          <a:xfrm>
            <a:off x="266087" y="1277274"/>
            <a:ext cx="8640960" cy="5524589"/>
          </a:xfrm>
          <a:prstGeom prst="rect">
            <a:avLst/>
          </a:prstGeom>
        </p:spPr>
        <p:txBody>
          <a:bodyPr wrap="square">
            <a:spAutoFit/>
          </a:bodyPr>
          <a:lstStyle/>
          <a:p>
            <a:pPr lvl="0" algn="just"/>
            <a:endParaRPr lang="tr-TR" sz="2000" b="1" dirty="0" smtClean="0">
              <a:latin typeface="Times New Roman" pitchFamily="18" charset="0"/>
              <a:cs typeface="Times New Roman" pitchFamily="18" charset="0"/>
            </a:endParaRPr>
          </a:p>
          <a:p>
            <a:pPr lvl="0" algn="just"/>
            <a:endParaRPr lang="tr-TR" sz="2000" b="1" dirty="0">
              <a:latin typeface="Times New Roman" pitchFamily="18" charset="0"/>
              <a:cs typeface="Times New Roman" pitchFamily="18" charset="0"/>
            </a:endParaRPr>
          </a:p>
          <a:p>
            <a:pPr lvl="0" algn="just"/>
            <a:endParaRPr lang="tr-TR" sz="2000" b="1" dirty="0" smtClean="0">
              <a:latin typeface="Times New Roman" pitchFamily="18" charset="0"/>
              <a:cs typeface="Times New Roman" pitchFamily="18" charset="0"/>
            </a:endParaRPr>
          </a:p>
          <a:p>
            <a:pPr lvl="0" algn="just"/>
            <a:endParaRPr lang="tr-TR" sz="2000" b="1" dirty="0" smtClean="0">
              <a:latin typeface="Times New Roman" pitchFamily="18" charset="0"/>
              <a:cs typeface="Times New Roman" pitchFamily="18" charset="0"/>
            </a:endParaRPr>
          </a:p>
          <a:p>
            <a:pPr lvl="0" algn="just"/>
            <a:endParaRPr lang="tr-TR" sz="2000" b="1" dirty="0" smtClean="0">
              <a:latin typeface="Times New Roman" pitchFamily="18" charset="0"/>
              <a:cs typeface="Times New Roman" pitchFamily="18" charset="0"/>
            </a:endParaRPr>
          </a:p>
          <a:p>
            <a:pPr algn="just">
              <a:spcAft>
                <a:spcPts val="600"/>
              </a:spcAft>
            </a:pPr>
            <a:r>
              <a:rPr lang="tr-TR" sz="2000" b="1" dirty="0" smtClean="0">
                <a:latin typeface="Times New Roman" pitchFamily="18" charset="0"/>
                <a:cs typeface="Times New Roman" pitchFamily="18" charset="0"/>
              </a:rPr>
              <a:t>1. </a:t>
            </a:r>
            <a:r>
              <a:rPr lang="tr-TR" sz="2000" dirty="0">
                <a:latin typeface="Times New Roman" pitchFamily="18" charset="0"/>
                <a:cs typeface="Times New Roman" pitchFamily="18" charset="0"/>
              </a:rPr>
              <a:t>St. Pierre </a:t>
            </a:r>
            <a:r>
              <a:rPr lang="tr-TR" sz="2000" dirty="0" smtClean="0">
                <a:latin typeface="Times New Roman" pitchFamily="18" charset="0"/>
                <a:cs typeface="Times New Roman" pitchFamily="18" charset="0"/>
              </a:rPr>
              <a:t>Kilisesi, Barlaam </a:t>
            </a:r>
            <a:r>
              <a:rPr lang="tr-TR" sz="2000" dirty="0">
                <a:latin typeface="Times New Roman" pitchFamily="18" charset="0"/>
                <a:cs typeface="Times New Roman" pitchFamily="18" charset="0"/>
              </a:rPr>
              <a:t>Manastırı, </a:t>
            </a:r>
            <a:r>
              <a:rPr lang="tr-TR" sz="2000" dirty="0" smtClean="0">
                <a:latin typeface="Times New Roman" pitchFamily="18" charset="0"/>
                <a:cs typeface="Times New Roman" pitchFamily="18" charset="0"/>
              </a:rPr>
              <a:t>Habib-i </a:t>
            </a:r>
            <a:r>
              <a:rPr lang="tr-TR" sz="2000" dirty="0">
                <a:latin typeface="Times New Roman" pitchFamily="18" charset="0"/>
                <a:cs typeface="Times New Roman" pitchFamily="18" charset="0"/>
              </a:rPr>
              <a:t>Neccar </a:t>
            </a:r>
            <a:r>
              <a:rPr lang="tr-TR" sz="2000" dirty="0" smtClean="0">
                <a:latin typeface="Times New Roman" pitchFamily="18" charset="0"/>
                <a:cs typeface="Times New Roman" pitchFamily="18" charset="0"/>
              </a:rPr>
              <a:t>Camii, </a:t>
            </a:r>
            <a:r>
              <a:rPr lang="tr-TR" sz="2000" dirty="0">
                <a:latin typeface="Times New Roman" pitchFamily="18" charset="0"/>
                <a:cs typeface="Times New Roman" pitchFamily="18" charset="0"/>
              </a:rPr>
              <a:t>Musa Ağacı, Hızır Makamı, Ortodoks, Protestan, Katolik kiliseleri ve havralarının fiziki altyapı eksikliklerinin tamamlanarak ulusal ve uluslararası tur programlarında yer almalarının sağlanması,</a:t>
            </a:r>
          </a:p>
          <a:p>
            <a:pPr algn="just"/>
            <a:r>
              <a:rPr lang="tr-TR" sz="2000" b="1" dirty="0">
                <a:latin typeface="Times New Roman" pitchFamily="18" charset="0"/>
                <a:cs typeface="Times New Roman" pitchFamily="18" charset="0"/>
              </a:rPr>
              <a:t>2. </a:t>
            </a:r>
            <a:r>
              <a:rPr lang="tr-TR" sz="2000" dirty="0" err="1">
                <a:latin typeface="Times New Roman" pitchFamily="18" charset="0"/>
                <a:cs typeface="Times New Roman" pitchFamily="18" charset="0"/>
              </a:rPr>
              <a:t>Titus</a:t>
            </a:r>
            <a:r>
              <a:rPr lang="tr-TR" sz="2000" dirty="0">
                <a:latin typeface="Times New Roman" pitchFamily="18" charset="0"/>
                <a:cs typeface="Times New Roman" pitchFamily="18" charset="0"/>
              </a:rPr>
              <a:t> Tüneli’nin yürüyüş parkurunun geliştirilmesi, ışıklandırma çalışmalarının yapılması, </a:t>
            </a:r>
          </a:p>
          <a:p>
            <a:pPr lvl="0" algn="just"/>
            <a:endParaRPr lang="tr-TR" sz="2000" dirty="0">
              <a:latin typeface="Times New Roman" pitchFamily="18" charset="0"/>
              <a:cs typeface="Times New Roman" pitchFamily="18" charset="0"/>
            </a:endParaRPr>
          </a:p>
          <a:p>
            <a:pPr lvl="0" algn="just"/>
            <a:endParaRPr lang="tr-TR" sz="2000" dirty="0" smtClean="0">
              <a:latin typeface="Times New Roman" pitchFamily="18" charset="0"/>
              <a:cs typeface="Times New Roman" pitchFamily="18" charset="0"/>
            </a:endParaRPr>
          </a:p>
          <a:p>
            <a:pPr lvl="0" algn="just"/>
            <a:endParaRPr lang="tr-TR" sz="2000" dirty="0">
              <a:latin typeface="Times New Roman" pitchFamily="18" charset="0"/>
              <a:cs typeface="Times New Roman" pitchFamily="18" charset="0"/>
            </a:endParaRPr>
          </a:p>
          <a:p>
            <a:pPr lvl="0" algn="just"/>
            <a:r>
              <a:rPr lang="tr-TR" sz="2000" dirty="0" smtClean="0">
                <a:latin typeface="Times New Roman" pitchFamily="18" charset="0"/>
                <a:cs typeface="Times New Roman" pitchFamily="18" charset="0"/>
              </a:rPr>
              <a:t>					</a:t>
            </a:r>
            <a:endParaRPr lang="tr-TR" sz="2000" dirty="0">
              <a:latin typeface="Times New Roman" pitchFamily="18" charset="0"/>
              <a:cs typeface="Times New Roman" pitchFamily="18" charset="0"/>
            </a:endParaRPr>
          </a:p>
          <a:p>
            <a:pPr lvl="0" algn="just"/>
            <a:endParaRPr lang="tr-TR" sz="2000" b="1" dirty="0" smtClean="0">
              <a:latin typeface="Times New Roman" pitchFamily="18" charset="0"/>
              <a:cs typeface="Times New Roman" pitchFamily="18" charset="0"/>
            </a:endParaRPr>
          </a:p>
          <a:p>
            <a:pPr lvl="0" algn="just"/>
            <a:r>
              <a:rPr lang="tr-TR" sz="1400" b="1" dirty="0" smtClean="0">
                <a:latin typeface="Times New Roman" pitchFamily="18" charset="0"/>
                <a:cs typeface="Times New Roman" pitchFamily="18" charset="0"/>
              </a:rPr>
              <a:t>                </a:t>
            </a:r>
          </a:p>
          <a:p>
            <a:pPr lvl="0" algn="just"/>
            <a:r>
              <a:rPr lang="tr-TR" sz="1400" b="1" dirty="0">
                <a:latin typeface="Times New Roman" pitchFamily="18" charset="0"/>
                <a:cs typeface="Times New Roman" pitchFamily="18" charset="0"/>
              </a:rPr>
              <a:t>	</a:t>
            </a:r>
            <a:r>
              <a:rPr lang="tr-TR" sz="1400" b="1" dirty="0" smtClean="0">
                <a:latin typeface="Times New Roman" pitchFamily="18" charset="0"/>
                <a:cs typeface="Times New Roman" pitchFamily="18" charset="0"/>
              </a:rPr>
              <a:t>                    Habib-i Neccar Camii			                </a:t>
            </a:r>
            <a:r>
              <a:rPr lang="tr-TR" sz="1400" b="1" dirty="0" err="1" smtClean="0">
                <a:latin typeface="Times New Roman" pitchFamily="18" charset="0"/>
                <a:cs typeface="Times New Roman" pitchFamily="18" charset="0"/>
              </a:rPr>
              <a:t>Titüs</a:t>
            </a:r>
            <a:r>
              <a:rPr lang="tr-TR" sz="1400" b="1" dirty="0" smtClean="0">
                <a:latin typeface="Times New Roman" pitchFamily="18" charset="0"/>
                <a:cs typeface="Times New Roman" pitchFamily="18" charset="0"/>
              </a:rPr>
              <a:t> Tüneli</a:t>
            </a:r>
            <a:endParaRPr lang="tr-TR" sz="1400" b="1" dirty="0">
              <a:latin typeface="Times New Roman" pitchFamily="18" charset="0"/>
              <a:cs typeface="Times New Roman" pitchFamily="18" charset="0"/>
            </a:endParaRPr>
          </a:p>
        </p:txBody>
      </p:sp>
      <p:sp>
        <p:nvSpPr>
          <p:cNvPr id="8" name="Dikdörtgen 7"/>
          <p:cNvSpPr/>
          <p:nvPr/>
        </p:nvSpPr>
        <p:spPr>
          <a:xfrm>
            <a:off x="405194" y="1337467"/>
            <a:ext cx="8477628" cy="1290178"/>
          </a:xfrm>
          <a:prstGeom prst="rect">
            <a:avLst/>
          </a:prstGeom>
          <a:solidFill>
            <a:schemeClr val="accent1">
              <a:lumMod val="60000"/>
              <a:lumOff val="40000"/>
            </a:schemeClr>
          </a:solidFill>
          <a:ln>
            <a:noFill/>
          </a:ln>
          <a:effectLst>
            <a:glow rad="635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tr-TR" sz="2000" b="1" dirty="0" smtClean="0">
                <a:solidFill>
                  <a:schemeClr val="tx1"/>
                </a:solidFill>
                <a:latin typeface="Times New Roman" pitchFamily="18" charset="0"/>
                <a:cs typeface="Times New Roman" pitchFamily="18" charset="0"/>
              </a:rPr>
              <a:t>Öncelik 1: </a:t>
            </a:r>
            <a:r>
              <a:rPr lang="tr-TR" sz="2000" dirty="0" smtClean="0">
                <a:solidFill>
                  <a:schemeClr val="tx1"/>
                </a:solidFill>
                <a:latin typeface="Times New Roman" pitchFamily="18" charset="0"/>
                <a:cs typeface="Times New Roman" pitchFamily="18" charset="0"/>
              </a:rPr>
              <a:t>Turizm </a:t>
            </a:r>
            <a:r>
              <a:rPr lang="tr-TR" sz="2000" dirty="0">
                <a:solidFill>
                  <a:schemeClr val="tx1"/>
                </a:solidFill>
                <a:latin typeface="Times New Roman" pitchFamily="18" charset="0"/>
                <a:cs typeface="Times New Roman" pitchFamily="18" charset="0"/>
              </a:rPr>
              <a:t>sektöründe fiziki, beşeri, teknolojik ve kurumsal altyapının </a:t>
            </a:r>
            <a:r>
              <a:rPr lang="tr-TR" sz="2000" dirty="0" smtClean="0">
                <a:solidFill>
                  <a:schemeClr val="tx1"/>
                </a:solidFill>
                <a:latin typeface="Times New Roman" pitchFamily="18" charset="0"/>
                <a:cs typeface="Times New Roman" pitchFamily="18" charset="0"/>
              </a:rPr>
              <a:t>iyileştirilmesi</a:t>
            </a:r>
          </a:p>
          <a:p>
            <a:pPr algn="just"/>
            <a:r>
              <a:rPr lang="tr-TR" sz="2000" b="1" dirty="0" smtClean="0">
                <a:solidFill>
                  <a:schemeClr val="tx1"/>
                </a:solidFill>
                <a:latin typeface="Times New Roman" pitchFamily="18" charset="0"/>
                <a:cs typeface="Times New Roman" pitchFamily="18" charset="0"/>
              </a:rPr>
              <a:t>Öncelik 2:</a:t>
            </a:r>
            <a:r>
              <a:rPr lang="tr-TR" sz="2000" dirty="0" smtClean="0">
                <a:solidFill>
                  <a:schemeClr val="tx1"/>
                </a:solidFill>
                <a:latin typeface="Times New Roman" pitchFamily="18" charset="0"/>
                <a:cs typeface="Times New Roman" pitchFamily="18" charset="0"/>
              </a:rPr>
              <a:t> Turizmin çeşitlendirilmesi ve alternatif turizm olanaklarının artırılması</a:t>
            </a:r>
          </a:p>
          <a:p>
            <a:pPr algn="ctr"/>
            <a:endParaRPr lang="tr-TR" sz="2000" dirty="0">
              <a:solidFill>
                <a:schemeClr val="tx1"/>
              </a:solidFill>
              <a:latin typeface="Times New Roman" pitchFamily="18" charset="0"/>
              <a:cs typeface="Times New Roman" pitchFamily="18" charset="0"/>
            </a:endParaRPr>
          </a:p>
          <a:p>
            <a:pPr algn="ctr"/>
            <a:r>
              <a:rPr lang="tr-TR" sz="2000" dirty="0" smtClean="0"/>
              <a:t>  </a:t>
            </a:r>
            <a:endParaRPr lang="tr-TR" sz="2000" dirty="0"/>
          </a:p>
        </p:txBody>
      </p:sp>
      <p:sp>
        <p:nvSpPr>
          <p:cNvPr id="10" name="Başlık 1"/>
          <p:cNvSpPr>
            <a:spLocks noGrp="1"/>
          </p:cNvSpPr>
          <p:nvPr>
            <p:ph type="title"/>
          </p:nvPr>
        </p:nvSpPr>
        <p:spPr>
          <a:xfrm>
            <a:off x="1043608" y="-1"/>
            <a:ext cx="7344816" cy="692697"/>
          </a:xfrm>
        </p:spPr>
        <p:txBody>
          <a:bodyPr>
            <a:normAutofit fontScale="90000"/>
          </a:bodyPr>
          <a:lstStyle/>
          <a:p>
            <a:pPr algn="ctr"/>
            <a:r>
              <a:rPr lang="tr-TR" sz="2400" b="1" dirty="0" smtClean="0">
                <a:solidFill>
                  <a:schemeClr val="bg1"/>
                </a:solidFill>
                <a:latin typeface="Times New Roman" pitchFamily="18" charset="0"/>
                <a:cs typeface="Times New Roman" pitchFamily="18" charset="0"/>
              </a:rPr>
              <a:t>2015 Yılı Turizm Altyapısının Geliştirilmesi Küçük Ölçekli Altyapı Mali Destek Programı (TZKAMU)</a:t>
            </a:r>
            <a:endParaRPr lang="tr-TR" sz="2400" dirty="0">
              <a:latin typeface="Times New Roman" pitchFamily="18" charset="0"/>
              <a:cs typeface="Times New Roman" pitchFamily="18" charset="0"/>
            </a:endParaRPr>
          </a:p>
        </p:txBody>
      </p:sp>
      <p:pic>
        <p:nvPicPr>
          <p:cNvPr id="1026" name="Picture 2" descr="F:\oguz.alibekiroglu\Desktop\images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4797152"/>
            <a:ext cx="3522712" cy="166744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F:\oguz.alibekiroglu\Desktop\indir (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4797152"/>
            <a:ext cx="3182919" cy="1617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0415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half" idx="1"/>
          </p:nvPr>
        </p:nvSpPr>
        <p:spPr>
          <a:xfrm>
            <a:off x="323528" y="836712"/>
            <a:ext cx="8712968" cy="6021288"/>
          </a:xfrm>
        </p:spPr>
        <p:txBody>
          <a:bodyPr>
            <a:normAutofit/>
          </a:bodyPr>
          <a:lstStyle/>
          <a:p>
            <a:pPr marL="0" indent="0" algn="just">
              <a:spcBef>
                <a:spcPts val="0"/>
              </a:spcBef>
              <a:buClrTx/>
              <a:buNone/>
            </a:pPr>
            <a:endParaRPr lang="tr-TR" sz="2000" b="1" dirty="0" smtClean="0">
              <a:solidFill>
                <a:prstClr val="black"/>
              </a:solidFill>
              <a:latin typeface="Times New Roman" pitchFamily="18" charset="0"/>
              <a:cs typeface="Times New Roman" pitchFamily="18" charset="0"/>
            </a:endParaRPr>
          </a:p>
          <a:p>
            <a:pPr marL="0" indent="0" algn="just">
              <a:spcBef>
                <a:spcPts val="0"/>
              </a:spcBef>
              <a:buClrTx/>
              <a:buNone/>
            </a:pPr>
            <a:r>
              <a:rPr lang="tr-TR" sz="2000" b="1" dirty="0" smtClean="0">
                <a:solidFill>
                  <a:prstClr val="black"/>
                </a:solidFill>
                <a:latin typeface="Times New Roman" pitchFamily="18" charset="0"/>
                <a:cs typeface="Times New Roman" pitchFamily="18" charset="0"/>
              </a:rPr>
              <a:t>3. </a:t>
            </a:r>
            <a:r>
              <a:rPr lang="tr-TR" sz="2000" dirty="0">
                <a:latin typeface="Times New Roman" pitchFamily="18" charset="0"/>
                <a:cs typeface="Times New Roman" pitchFamily="18" charset="0"/>
              </a:rPr>
              <a:t>Hatay’daki tarihi çarşıların (Uzun Çarşı vb.) çevre düzenleme çalışmaları yapılarak, özgün el sanatları sergi ve satışı merkezi, alışveriş mekânları olarak düzenlemelerinin yapılması ve/veya sunulan hizmetlerin kalitesinin artırılması,</a:t>
            </a:r>
          </a:p>
          <a:p>
            <a:pPr marL="0" indent="0" algn="just">
              <a:spcBef>
                <a:spcPts val="0"/>
              </a:spcBef>
              <a:buClrTx/>
              <a:buNone/>
            </a:pPr>
            <a:r>
              <a:rPr lang="tr-TR" sz="2000" b="1" dirty="0" smtClean="0">
                <a:latin typeface="Times New Roman" pitchFamily="18" charset="0"/>
                <a:cs typeface="Times New Roman" pitchFamily="18" charset="0"/>
              </a:rPr>
              <a:t>4</a:t>
            </a:r>
            <a:r>
              <a:rPr lang="tr-TR" sz="2000" dirty="0" smtClean="0">
                <a:latin typeface="Times New Roman" pitchFamily="18" charset="0"/>
                <a:cs typeface="Times New Roman" pitchFamily="18" charset="0"/>
              </a:rPr>
              <a:t>. </a:t>
            </a:r>
            <a:r>
              <a:rPr lang="tr-TR" sz="2000" dirty="0">
                <a:latin typeface="Times New Roman" pitchFamily="18" charset="0"/>
                <a:cs typeface="Times New Roman" pitchFamily="18" charset="0"/>
              </a:rPr>
              <a:t>Samandağ ve Arsuz plajlarında sahil düzenlemelerinin yapılarak mavi bayrak alımının sağlanması ve özel sektör yatırımlarının teşvik edilmesi</a:t>
            </a:r>
            <a:r>
              <a:rPr lang="tr-TR" sz="2000" dirty="0" smtClean="0">
                <a:latin typeface="Times New Roman" pitchFamily="18" charset="0"/>
                <a:cs typeface="Times New Roman" pitchFamily="18" charset="0"/>
              </a:rPr>
              <a:t>,</a:t>
            </a:r>
          </a:p>
          <a:p>
            <a:pPr marL="0" lvl="0" indent="0" algn="just">
              <a:spcBef>
                <a:spcPts val="0"/>
              </a:spcBef>
              <a:buClrTx/>
              <a:buNone/>
            </a:pPr>
            <a:r>
              <a:rPr lang="tr-TR" sz="2000" b="1" dirty="0">
                <a:latin typeface="Times New Roman" pitchFamily="18" charset="0"/>
                <a:cs typeface="Times New Roman" pitchFamily="18" charset="0"/>
              </a:rPr>
              <a:t>5</a:t>
            </a:r>
            <a:r>
              <a:rPr lang="tr-TR" sz="2000" dirty="0">
                <a:latin typeface="Times New Roman" pitchFamily="18" charset="0"/>
                <a:cs typeface="Times New Roman" pitchFamily="18" charset="0"/>
              </a:rPr>
              <a:t>. İskenderun, Samandağ ve Arsuz sahillerinde dalış, sörf ve yelken turizmi gibi alternatif turizm alanlarının geliştirilmesi, </a:t>
            </a:r>
          </a:p>
          <a:p>
            <a:pPr marL="0" indent="0" algn="just">
              <a:spcBef>
                <a:spcPts val="0"/>
              </a:spcBef>
              <a:buClrTx/>
              <a:buNone/>
            </a:pPr>
            <a:r>
              <a:rPr lang="tr-TR" sz="2000" b="1" dirty="0" smtClean="0">
                <a:latin typeface="Times New Roman" pitchFamily="18" charset="0"/>
                <a:cs typeface="Times New Roman" pitchFamily="18" charset="0"/>
              </a:rPr>
              <a:t>6. </a:t>
            </a:r>
            <a:r>
              <a:rPr lang="tr-TR" sz="2000" dirty="0">
                <a:latin typeface="Times New Roman" pitchFamily="18" charset="0"/>
                <a:cs typeface="Times New Roman" pitchFamily="18" charset="0"/>
              </a:rPr>
              <a:t>Turizm danışma ofislerinin kurulması ve mevcut ofislerin kente gelen yerli ve yabancı turistlerin ihtiyaç duydukları her türlü bilgi, belge, tanıtıcı broşür vb. görselleri temin edebilecekleri altyapı ve donanımlarının geliştirilmesi</a:t>
            </a:r>
            <a:r>
              <a:rPr lang="tr-TR" sz="2000" dirty="0" smtClean="0">
                <a:latin typeface="Times New Roman" pitchFamily="18" charset="0"/>
                <a:cs typeface="Times New Roman" pitchFamily="18" charset="0"/>
              </a:rPr>
              <a:t>,</a:t>
            </a:r>
          </a:p>
          <a:p>
            <a:pPr marL="0" indent="0" algn="just">
              <a:spcBef>
                <a:spcPts val="0"/>
              </a:spcBef>
              <a:buClrTx/>
              <a:buNone/>
            </a:pPr>
            <a:endParaRPr lang="tr-TR" sz="2000" dirty="0" smtClean="0">
              <a:latin typeface="Times New Roman" pitchFamily="18" charset="0"/>
              <a:cs typeface="Times New Roman" pitchFamily="18" charset="0"/>
            </a:endParaRPr>
          </a:p>
          <a:p>
            <a:pPr marL="0" lvl="0" indent="0" algn="just">
              <a:spcBef>
                <a:spcPts val="0"/>
              </a:spcBef>
              <a:buClrTx/>
              <a:buNone/>
            </a:pPr>
            <a:endParaRPr lang="tr-TR" sz="2000" dirty="0" smtClean="0">
              <a:solidFill>
                <a:prstClr val="black"/>
              </a:solidFill>
              <a:latin typeface="Times New Roman" pitchFamily="18" charset="0"/>
              <a:cs typeface="Times New Roman" pitchFamily="18" charset="0"/>
            </a:endParaRPr>
          </a:p>
          <a:p>
            <a:pPr marL="0" lvl="0" indent="0" algn="just">
              <a:spcBef>
                <a:spcPts val="0"/>
              </a:spcBef>
              <a:buClrTx/>
              <a:buNone/>
            </a:pPr>
            <a:endParaRPr lang="tr-TR" sz="2000" dirty="0" smtClean="0">
              <a:solidFill>
                <a:prstClr val="black"/>
              </a:solidFill>
              <a:latin typeface="Times New Roman" pitchFamily="18" charset="0"/>
              <a:cs typeface="Times New Roman" pitchFamily="18" charset="0"/>
            </a:endParaRPr>
          </a:p>
          <a:p>
            <a:pPr marL="0" lvl="0" indent="0" algn="just">
              <a:spcBef>
                <a:spcPts val="0"/>
              </a:spcBef>
              <a:buClrTx/>
              <a:buNone/>
            </a:pPr>
            <a:endParaRPr lang="tr-TR" sz="2000" dirty="0">
              <a:solidFill>
                <a:prstClr val="black"/>
              </a:solidFill>
              <a:latin typeface="Times New Roman" pitchFamily="18" charset="0"/>
              <a:cs typeface="Times New Roman" pitchFamily="18" charset="0"/>
            </a:endParaRPr>
          </a:p>
          <a:p>
            <a:pPr marL="0" lvl="0" indent="0" algn="just">
              <a:spcBef>
                <a:spcPts val="0"/>
              </a:spcBef>
              <a:buClrTx/>
              <a:buNone/>
            </a:pPr>
            <a:endParaRPr lang="tr-TR" sz="1400" b="1" dirty="0" smtClean="0">
              <a:solidFill>
                <a:prstClr val="black"/>
              </a:solidFill>
              <a:latin typeface="Times New Roman" pitchFamily="18" charset="0"/>
              <a:cs typeface="Times New Roman" pitchFamily="18" charset="0"/>
            </a:endParaRPr>
          </a:p>
          <a:p>
            <a:pPr marL="0" lvl="0" indent="0" algn="just">
              <a:spcBef>
                <a:spcPts val="0"/>
              </a:spcBef>
              <a:buClrTx/>
              <a:buNone/>
            </a:pPr>
            <a:endParaRPr lang="tr-TR" sz="1400" b="1" dirty="0">
              <a:solidFill>
                <a:prstClr val="black"/>
              </a:solidFill>
              <a:latin typeface="Times New Roman" pitchFamily="18" charset="0"/>
              <a:cs typeface="Times New Roman" pitchFamily="18" charset="0"/>
            </a:endParaRPr>
          </a:p>
          <a:p>
            <a:pPr marL="0" lvl="0" indent="0" algn="just">
              <a:spcBef>
                <a:spcPts val="0"/>
              </a:spcBef>
              <a:buClrTx/>
              <a:buNone/>
            </a:pPr>
            <a:endParaRPr lang="tr-TR" sz="1400" b="1" dirty="0" smtClean="0">
              <a:solidFill>
                <a:prstClr val="black"/>
              </a:solidFill>
              <a:latin typeface="Times New Roman" pitchFamily="18" charset="0"/>
              <a:cs typeface="Times New Roman" pitchFamily="18" charset="0"/>
            </a:endParaRPr>
          </a:p>
          <a:p>
            <a:pPr marL="0" lvl="0" indent="0" algn="just">
              <a:spcBef>
                <a:spcPts val="0"/>
              </a:spcBef>
              <a:buClrTx/>
              <a:buNone/>
            </a:pPr>
            <a:endParaRPr lang="tr-TR" sz="1400" b="1" dirty="0">
              <a:solidFill>
                <a:prstClr val="black"/>
              </a:solidFill>
              <a:latin typeface="Times New Roman" pitchFamily="18" charset="0"/>
              <a:cs typeface="Times New Roman" pitchFamily="18" charset="0"/>
            </a:endParaRPr>
          </a:p>
          <a:p>
            <a:pPr marL="0" lvl="0" indent="0" algn="just">
              <a:spcBef>
                <a:spcPts val="0"/>
              </a:spcBef>
              <a:buClrTx/>
              <a:buNone/>
            </a:pPr>
            <a:r>
              <a:rPr lang="tr-TR" sz="1400" b="1" dirty="0" smtClean="0">
                <a:solidFill>
                  <a:prstClr val="black"/>
                </a:solidFill>
                <a:latin typeface="Times New Roman" pitchFamily="18" charset="0"/>
                <a:cs typeface="Times New Roman" pitchFamily="18" charset="0"/>
              </a:rPr>
              <a:t>                                  Arsuz - Sahil				            Uzun Çarşı</a:t>
            </a:r>
            <a:endParaRPr lang="tr-TR" sz="1400" b="1" dirty="0">
              <a:solidFill>
                <a:prstClr val="black"/>
              </a:solidFill>
              <a:latin typeface="Times New Roman" pitchFamily="18" charset="0"/>
              <a:cs typeface="Times New Roman" pitchFamily="18" charset="0"/>
            </a:endParaRPr>
          </a:p>
        </p:txBody>
      </p:sp>
      <p:sp>
        <p:nvSpPr>
          <p:cNvPr id="5" name="Metin Yer Tutucusu 4"/>
          <p:cNvSpPr txBox="1">
            <a:spLocks/>
          </p:cNvSpPr>
          <p:nvPr/>
        </p:nvSpPr>
        <p:spPr>
          <a:xfrm>
            <a:off x="374120" y="875333"/>
            <a:ext cx="3744663" cy="288032"/>
          </a:xfrm>
          <a:prstGeom prst="rect">
            <a:avLst/>
          </a:prstGeom>
          <a:solidFill>
            <a:schemeClr val="accent1">
              <a:lumMod val="20000"/>
              <a:lumOff val="80000"/>
            </a:schemeClr>
          </a:solidFill>
          <a:ln w="15875" cap="flat" cmpd="sng"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lt1"/>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lt1"/>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lt1"/>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lt1"/>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lt1"/>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lt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lt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lt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lt1"/>
                </a:solidFill>
                <a:latin typeface="+mn-lt"/>
                <a:ea typeface="+mn-ea"/>
                <a:cs typeface="+mn-cs"/>
              </a:defRPr>
            </a:lvl9pPr>
          </a:lstStyle>
          <a:p>
            <a:pPr marL="0" indent="0">
              <a:buFont typeface="Wingdings" pitchFamily="2" charset="2"/>
              <a:buNone/>
            </a:pPr>
            <a:r>
              <a:rPr lang="tr-TR" sz="2000" b="1" dirty="0" smtClean="0">
                <a:solidFill>
                  <a:schemeClr val="tx1"/>
                </a:solidFill>
                <a:latin typeface="Times New Roman" pitchFamily="18" charset="0"/>
                <a:cs typeface="Times New Roman" pitchFamily="18" charset="0"/>
              </a:rPr>
              <a:t>Hatay Örnek Proje Konuları</a:t>
            </a:r>
            <a:endParaRPr lang="tr-TR" sz="2000" b="1" dirty="0">
              <a:solidFill>
                <a:schemeClr val="tx1"/>
              </a:solidFill>
              <a:latin typeface="Times New Roman" pitchFamily="18" charset="0"/>
              <a:cs typeface="Times New Roman" pitchFamily="18" charset="0"/>
            </a:endParaRPr>
          </a:p>
        </p:txBody>
      </p:sp>
      <p:sp>
        <p:nvSpPr>
          <p:cNvPr id="8" name="Başlık 1"/>
          <p:cNvSpPr>
            <a:spLocks noGrp="1"/>
          </p:cNvSpPr>
          <p:nvPr>
            <p:ph type="title"/>
          </p:nvPr>
        </p:nvSpPr>
        <p:spPr>
          <a:xfrm>
            <a:off x="1043608" y="-1"/>
            <a:ext cx="7344816" cy="692697"/>
          </a:xfrm>
        </p:spPr>
        <p:txBody>
          <a:bodyPr>
            <a:normAutofit fontScale="90000"/>
          </a:bodyPr>
          <a:lstStyle/>
          <a:p>
            <a:pPr algn="ctr"/>
            <a:r>
              <a:rPr lang="tr-TR" sz="2400" b="1" dirty="0" smtClean="0">
                <a:solidFill>
                  <a:schemeClr val="bg1"/>
                </a:solidFill>
                <a:latin typeface="Times New Roman" pitchFamily="18" charset="0"/>
                <a:cs typeface="Times New Roman" pitchFamily="18" charset="0"/>
              </a:rPr>
              <a:t>2015 Yılı Turizm Altyapısının Geliştirilmesi Küçük Ölçekli Altyapı Mali Destek Programı (TZKAMU)</a:t>
            </a:r>
            <a:endParaRPr lang="tr-TR" sz="2400" dirty="0">
              <a:latin typeface="Times New Roman" pitchFamily="18" charset="0"/>
              <a:cs typeface="Times New Roman" pitchFamily="18" charset="0"/>
            </a:endParaRPr>
          </a:p>
        </p:txBody>
      </p:sp>
      <p:pic>
        <p:nvPicPr>
          <p:cNvPr id="3074" name="Picture 2" descr="F:\oguz.alibekiroglu\Desktop\indir (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550" y="4437112"/>
            <a:ext cx="3667433" cy="187220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F:\oguz.alibekiroglu\Desktop\indir (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4501678"/>
            <a:ext cx="2844924"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2259572"/>
      </p:ext>
    </p:extLst>
  </p:cSld>
  <p:clrMapOvr>
    <a:masterClrMapping/>
  </p:clrMapOvr>
  <p:timing>
    <p:tnLst>
      <p:par>
        <p:cTn id="1" dur="indefinite" restart="never" nodeType="tmRoot"/>
      </p:par>
    </p:tnLst>
  </p:timing>
</p:sld>
</file>

<file path=ppt/theme/theme1.xml><?xml version="1.0" encoding="utf-8"?>
<a:theme xmlns:a="http://schemas.openxmlformats.org/drawingml/2006/main" name="Bileşik">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ileşik">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ileşik">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4889</TotalTime>
  <Words>6111</Words>
  <Application>Microsoft Office PowerPoint</Application>
  <PresentationFormat>Ekran Gösterisi (4:3)</PresentationFormat>
  <Paragraphs>812</Paragraphs>
  <Slides>63</Slides>
  <Notes>1</Notes>
  <HiddenSlides>0</HiddenSlides>
  <MMClips>0</MMClips>
  <ScaleCrop>false</ScaleCrop>
  <HeadingPairs>
    <vt:vector size="4" baseType="variant">
      <vt:variant>
        <vt:lpstr>Tema</vt:lpstr>
      </vt:variant>
      <vt:variant>
        <vt:i4>1</vt:i4>
      </vt:variant>
      <vt:variant>
        <vt:lpstr>Slayt Başlıkları</vt:lpstr>
      </vt:variant>
      <vt:variant>
        <vt:i4>63</vt:i4>
      </vt:variant>
    </vt:vector>
  </HeadingPairs>
  <TitlesOfParts>
    <vt:vector size="64" baseType="lpstr">
      <vt:lpstr>Bileşik</vt:lpstr>
      <vt:lpstr>2015 Yılı Mali Destek Programları</vt:lpstr>
      <vt:lpstr>Bilgilendirme Toplantısının İçeriği</vt:lpstr>
      <vt:lpstr>2015 Yılı Turizm Altyapısının Geliştirilmesi Küçük Ölçekli Altyapı Mali Destek Programı (TZKAMU)</vt:lpstr>
      <vt:lpstr>2015 Yılı Turizm Altyapısının Geliştirilmesi Küçük Ölçekli Altyapı Mali Destek Programı (TZKAMU)</vt:lpstr>
      <vt:lpstr>2015 Yılı Turizm Altyapısının Geliştirilmesi Küçük Ölçekli Altyapı Mali Destek Programı (TZKAMU)</vt:lpstr>
      <vt:lpstr>2015 Yılı Turizm Altyapısının Geliştirilmesi Küçük Ölçekli Altyapı Mali Destek Programı (TZKAMU)</vt:lpstr>
      <vt:lpstr>2015 Yılı Turizm Altyapısının Geliştirilmesi Küçük Ölçekli Altyapı Mali Destek Programı (TZKAMU)</vt:lpstr>
      <vt:lpstr>2015 Yılı Turizm Altyapısının Geliştirilmesi Küçük Ölçekli Altyapı Mali Destek Programı (TZKAMU)</vt:lpstr>
      <vt:lpstr>2015 Yılı Turizm Altyapısının Geliştirilmesi Küçük Ölçekli Altyapı Mali Destek Programı (TZKAMU)</vt:lpstr>
      <vt:lpstr>2015 Yılı Turizm Altyapısının Geliştirilmesi Küçük Ölçekli Altyapı Mali Destek Programı (TZKAMU)</vt:lpstr>
      <vt:lpstr>2015 Yılı Turizm Altyapısının Geliştirilmesi Küçük Ölçekli Altyapı Mali Destek Programı (TZKAMU)</vt:lpstr>
      <vt:lpstr>2015 Yılı Turizm Altyapısının Geliştirilmesi Küçük Ölçekli Altyapı Mali Destek Programı (TZKAMU)</vt:lpstr>
      <vt:lpstr>2015 Yılı Turizm Altyapısının Geliştirilmesi Küçük Ölçekli Altyapı Mali Destek Programı (TZKAMU)</vt:lpstr>
      <vt:lpstr>2015 Yılı Turizm Altyapısının Geliştirilmesi Küçük Ölçekli Altyapı Mali Destek Programı (TZKAMU)</vt:lpstr>
      <vt:lpstr>2015 Yılı Turizm Altyapısının Geliştirilmesi Küçük Ölçekli Altyapı Mali Destek Programı (TZKAMU)</vt:lpstr>
      <vt:lpstr>2015 Yılı Turizm Altyapısının Geliştirilmesi Küçük Ölçekli Altyapı Mali Destek Programı (TZKAMU)</vt:lpstr>
      <vt:lpstr>2015 Yılı Turizm Altyapısının Geliştirilmesi Küçük Ölçekli Altyapı Mali Destek Programı (TZKAMU)</vt:lpstr>
      <vt:lpstr>2015 Yılı Turizm Altyapısının Geliştirilmesi Küçük Ölçekli Altyapı Mali Destek Programı (TZKAMU)</vt:lpstr>
      <vt:lpstr>2015 Yılı Turizm Altyapısının Geliştirilmesi Küçük Ölçekli Altyapı Mali Destek Programı (TZKAMU)</vt:lpstr>
      <vt:lpstr>2015 Yılı Turizm Altyapısının Geliştirilmesi Küçük Ölçekli Altyapı Mali Destek Programı (TZKAMU)</vt:lpstr>
      <vt:lpstr>2015 Yılı Turizm Altyapısının Geliştirilmesi Küçük Ölçekli Altyapı Mali Destek Programı (TZKAMU)</vt:lpstr>
      <vt:lpstr>2015 Yılı Turizm Altyapısının Geliştirilmesi Küçük Ölçekli Altyapı Mali Destek Programı (TZKAMU)</vt:lpstr>
      <vt:lpstr>2015 Yılı Turizm Altyapısının Geliştirilmesi Küçük Ölçekli Altyapı Mali Destek Programı (TZKAMU)</vt:lpstr>
      <vt:lpstr>2015 Yılı Turizm Altyapısının Geliştirilmesi Küçük Ölçekli Altyapı Mali Destek Programı (TZKAMU)</vt:lpstr>
      <vt:lpstr>2015 Yılı Turizm Altyapısının Geliştirilmesi Küçük Ölçekli Altyapı Mali Destek Programı (TZKAMU)</vt:lpstr>
      <vt:lpstr>2015 Yılı Turizm Altyapısının Geliştirilmesi Küçük Ölçekli Altyapı Mali Destek Programı (TZKAMU)</vt:lpstr>
      <vt:lpstr>2015 Yılı Turizm Altyapısının Geliştirilmesi Küçük Ölçekli Altyapı Mali Destek Programı (TZKAMU)</vt:lpstr>
      <vt:lpstr>2015 Yılı Turizm Altyapısının Geliştirilmesi Küçük Ölçekli Altyapı Mali Destek Programı (TZKAMU)</vt:lpstr>
      <vt:lpstr>2015 Yılı Turizm Altyapısının Geliştirilmesi Küçük Ölçekli Altyapı Mali Destek Programı (TZKAMU)</vt:lpstr>
      <vt:lpstr>2015 Yılı Turizm Altyapısının Geliştirilmesi Küçük Ölçekli Altyapı Mali Destek Programı (TZKAMU)</vt:lpstr>
      <vt:lpstr>2015 Yılı Turizm Altyapısının Geliştirilmesi Küçük Ölçekli Altyapı Mali Destek Programı (TZKAMU)</vt:lpstr>
      <vt:lpstr>2015 Yılı Turizm Altyapısının Geliştirilmesi Küçük Ölçekli Altyapı Mali Destek Programı (TZKAMU)</vt:lpstr>
      <vt:lpstr>2015 Yılı Turizm Altyapısının Geliştirilmesi Küçük Ölçekli Altyapı Mali Destek Programı (TZKAMU)</vt:lpstr>
      <vt:lpstr>2015 Yılı Turizmin Geliştirilmesi Mali Destek  Programı  (TZKOBİ)</vt:lpstr>
      <vt:lpstr>2015 Yılı Turizmin Geliştirilmesi Mali Destek  Programı  (TZKOBİ)</vt:lpstr>
      <vt:lpstr>2015 Yılı Turizmin Geliştirilmesi Mali Destek  Programı  (TZKOBİ)</vt:lpstr>
      <vt:lpstr>2015 Yılı Turizmin Geliştirilmesi Mali Destek  Programı  (TZKOBİ)</vt:lpstr>
      <vt:lpstr>2015 Yılı Turizmin Geliştirilmesi Mali Destek  Programı  (TZKOBİ)</vt:lpstr>
      <vt:lpstr>2015 Yılı Turizmin Geliştirilmesi Mali Destek  Programı  (TZKOBİ)</vt:lpstr>
      <vt:lpstr>2015 Yılı Turizmin Geliştirilmesi Mali Destek  Programı  (TZKOBİ)</vt:lpstr>
      <vt:lpstr>2015 Yılı Turizmin Geliştirilmesi Mali Destek  Programı  (TZKOBİ)</vt:lpstr>
      <vt:lpstr>2015 Yılı Turizmin Geliştirilmesi Mali Destek  Programı  (TZKOBİ)</vt:lpstr>
      <vt:lpstr>2015 Yılı Turizmin Geliştirilmesi Mali Destek  Programı  (TZKOBİ)</vt:lpstr>
      <vt:lpstr>2015 Yılı Turizmin Geliştirilmesi Mali Destek  Programı  (TZKOBİ)</vt:lpstr>
      <vt:lpstr>2015 Yılı Turizmin Geliştirilmesi Mali Destek  Programı  (TZKOBİ)</vt:lpstr>
      <vt:lpstr>2015 Yılı Turizmin Geliştirilmesi Mali Destek  Programı  (TZKOBİ)</vt:lpstr>
      <vt:lpstr>2015 Yılı Turizmin Geliştirilmesi Mali Destek  Programı  (TZKOBİ)</vt:lpstr>
      <vt:lpstr>2015 Yılı Turizmin Geliştirilmesi Mali Destek  Programı  (TZKOBİ)</vt:lpstr>
      <vt:lpstr>2015 Yılı Turizmin Geliştirilmesi Mali Destek  Programı  (TZKOBİ)</vt:lpstr>
      <vt:lpstr>2015 Yılı Turizmin Geliştirilmesi Mali Destek  Programı  (TZKOBİ)</vt:lpstr>
      <vt:lpstr>2015 Yılı Turizmin Geliştirilmesi Mali Destek  Programı  (TZKOBİ)</vt:lpstr>
      <vt:lpstr>2015 Yılı Turizmin Geliştirilmesi Mali Destek  Programı  (TZKOBİ)</vt:lpstr>
      <vt:lpstr>2015 Yılı Turizmin Geliştirilmesi Mali Destek  Programı  (TZKOBİ)</vt:lpstr>
      <vt:lpstr>2015 Yılı Turizmin Geliştirilmesi Mali Destek  Programı  (TZKOBİ)</vt:lpstr>
      <vt:lpstr>2015 Yılı Turizmin Geliştirilmesi Mali Destek  Programı  (TZKOBİ)</vt:lpstr>
      <vt:lpstr>2015 Yılı Turizmin Geliştirilmesi Mali Destek  Programı  (TZKOBİ)</vt:lpstr>
      <vt:lpstr>2015 Yılı Turizmin Geliştirilmesi Mali Destek  Programı  (TZKOBİ)</vt:lpstr>
      <vt:lpstr>2015 Yılı Turizmin Geliştirilmesi Mali Destek  Programı  (TZKOBİ)</vt:lpstr>
      <vt:lpstr>Programlara Başvuru</vt:lpstr>
      <vt:lpstr>Programlara Başvuru</vt:lpstr>
      <vt:lpstr>Başvuru Adresleri </vt:lpstr>
      <vt:lpstr>Sorularınız ve Ayrıntılı Bilgi İçin </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ZAFER ULGUR</dc:creator>
  <cp:lastModifiedBy>TUGCE RODOPLU</cp:lastModifiedBy>
  <cp:revision>734</cp:revision>
  <dcterms:created xsi:type="dcterms:W3CDTF">2013-01-29T15:30:12Z</dcterms:created>
  <dcterms:modified xsi:type="dcterms:W3CDTF">2015-02-09T09:37:16Z</dcterms:modified>
</cp:coreProperties>
</file>