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8" r:id="rId3"/>
    <p:sldId id="275" r:id="rId4"/>
    <p:sldId id="272" r:id="rId5"/>
    <p:sldId id="270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 autoAdjust="0"/>
    <p:restoredTop sz="82948" autoAdjust="0"/>
  </p:normalViewPr>
  <p:slideViewPr>
    <p:cSldViewPr>
      <p:cViewPr>
        <p:scale>
          <a:sx n="70" d="100"/>
          <a:sy n="70" d="100"/>
        </p:scale>
        <p:origin x="-138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AC2D6-19A2-4CA0-8411-91042A88CB2F}" type="datetimeFigureOut">
              <a:rPr lang="tr-TR" smtClean="0"/>
              <a:pPr/>
              <a:t>21.01.2015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3F083-6EEC-4256-AAFE-C3613372B73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18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3F083-6EEC-4256-AAFE-C3613372B736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45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3F083-6EEC-4256-AAFE-C3613372B736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45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620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powerpoint sablonu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 Başlık"/>
          <p:cNvSpPr txBox="1">
            <a:spLocks/>
          </p:cNvSpPr>
          <p:nvPr/>
        </p:nvSpPr>
        <p:spPr>
          <a:xfrm>
            <a:off x="514216" y="908720"/>
            <a:ext cx="8143900" cy="194421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tr-T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639871" y="145741"/>
            <a:ext cx="6135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İSMOB 2015 Bilgilendirme Sunumu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70759" y="756279"/>
            <a:ext cx="4090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2015 Yılı Yurt İçi Mobilya Fuarı </a:t>
            </a:r>
            <a:endParaRPr lang="tr-TR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23694" r="15157" b="27052"/>
          <a:stretch/>
        </p:blipFill>
        <p:spPr bwMode="auto">
          <a:xfrm>
            <a:off x="257510" y="792060"/>
            <a:ext cx="8873241" cy="126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Başlık 1"/>
          <p:cNvSpPr txBox="1">
            <a:spLocks/>
          </p:cNvSpPr>
          <p:nvPr/>
        </p:nvSpPr>
        <p:spPr>
          <a:xfrm>
            <a:off x="306348" y="2645516"/>
            <a:ext cx="5926605" cy="175212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tr-TR" sz="2400" b="1" dirty="0" smtClean="0"/>
          </a:p>
          <a:p>
            <a:pPr algn="just"/>
            <a:r>
              <a:rPr lang="tr-TR" sz="1800" dirty="0" smtClean="0">
                <a:latin typeface="Arial" pitchFamily="34" charset="0"/>
                <a:cs typeface="Arial" pitchFamily="34" charset="0"/>
              </a:rPr>
              <a:t>İstanbul Mobilya Fuarı (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İSMOB 2015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27 Ocak - 1 Şubat 2015 tarihleri arasında,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İstanbul Yeşilköy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CNR EXPO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Fuar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Merkezi’nde düzenlenecek olup, söz konusu mobilya fuarına, Antakya Ticaret ve Sanayi Odası (ATSO) koordinasyonu ve Ajansımız katılım desteğiyle,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b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ölgemizden 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toplamda 11 firma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981 m2 alanda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katılım sağlayacaktır.</a:t>
            </a: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1800" dirty="0" smtClean="0">
                <a:latin typeface="Arial" pitchFamily="34" charset="0"/>
                <a:cs typeface="Arial" pitchFamily="34" charset="0"/>
              </a:rPr>
              <a:t>  </a:t>
            </a:r>
            <a:endParaRPr lang="tr-T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t="32089" r="52169" b="23321"/>
          <a:stretch/>
        </p:blipFill>
        <p:spPr bwMode="auto">
          <a:xfrm>
            <a:off x="6640615" y="2060848"/>
            <a:ext cx="25072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204099" y="2060848"/>
            <a:ext cx="651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İSMOB </a:t>
            </a:r>
            <a:r>
              <a:rPr lang="tr-T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2015 İstanbul Mobilya Fuarı Künyesi</a:t>
            </a:r>
            <a:endParaRPr lang="tr-T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085671" y="4653136"/>
            <a:ext cx="52434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tr-TR" dirty="0">
                <a:latin typeface="Arial" pitchFamily="34" charset="0"/>
                <a:cs typeface="Arial" pitchFamily="34" charset="0"/>
              </a:rPr>
              <a:t>Türkiye’nin en büyük fuarı olma özelliğini taşıyan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İSMOB Fuarı’na</a:t>
            </a:r>
            <a:r>
              <a:rPr lang="tr-TR" dirty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2014 yılında;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60.000 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m2 net sergileme alanı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ile, 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17.045 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yabancı</a:t>
            </a:r>
            <a:r>
              <a:rPr lang="tr-TR" dirty="0">
                <a:latin typeface="Arial" pitchFamily="34" charset="0"/>
                <a:cs typeface="Arial" pitchFamily="34" charset="0"/>
              </a:rPr>
              <a:t>, 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84.850 yerli </a:t>
            </a:r>
            <a:r>
              <a:rPr lang="tr-TR" dirty="0">
                <a:latin typeface="Arial" pitchFamily="34" charset="0"/>
                <a:cs typeface="Arial" pitchFamily="34" charset="0"/>
              </a:rPr>
              <a:t>toplamda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112.500 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katılımcıyı </a:t>
            </a:r>
            <a:r>
              <a:rPr lang="tr-TR" dirty="0">
                <a:latin typeface="Arial" pitchFamily="34" charset="0"/>
                <a:cs typeface="Arial" pitchFamily="34" charset="0"/>
              </a:rPr>
              <a:t>ağırlayarak hedeflediği katılımcı sayısının üzerine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çıkmıştır.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 txBox="1">
            <a:spLocks/>
          </p:cNvSpPr>
          <p:nvPr/>
        </p:nvSpPr>
        <p:spPr>
          <a:xfrm>
            <a:off x="539427" y="2636912"/>
            <a:ext cx="8065020" cy="4568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18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1929538" y="2132856"/>
            <a:ext cx="5555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İSMOB 2015 Fuarı Alanı ve Yerleşim Planı </a:t>
            </a:r>
            <a:endParaRPr lang="tr-T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639871" y="145741"/>
            <a:ext cx="6135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İSMOB 2015 </a:t>
            </a:r>
            <a:r>
              <a:rPr lang="tr-TR" sz="3200" b="1" dirty="0">
                <a:solidFill>
                  <a:schemeClr val="bg1"/>
                </a:solidFill>
              </a:rPr>
              <a:t>B</a:t>
            </a:r>
            <a:r>
              <a:rPr lang="tr-TR" sz="3200" b="1" dirty="0" smtClean="0">
                <a:solidFill>
                  <a:schemeClr val="bg1"/>
                </a:solidFill>
              </a:rPr>
              <a:t>ilgilendirme Sunumu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23694" r="15157" b="27052"/>
          <a:stretch/>
        </p:blipFill>
        <p:spPr bwMode="auto">
          <a:xfrm>
            <a:off x="240459" y="761617"/>
            <a:ext cx="8873241" cy="137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30783" r="39898" b="23594"/>
          <a:stretch/>
        </p:blipFill>
        <p:spPr bwMode="auto">
          <a:xfrm>
            <a:off x="294145" y="2597475"/>
            <a:ext cx="3744990" cy="392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t="7836" r="20701" b="14179"/>
          <a:stretch/>
        </p:blipFill>
        <p:spPr bwMode="auto">
          <a:xfrm>
            <a:off x="4092822" y="2597475"/>
            <a:ext cx="5051178" cy="392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0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 txBox="1">
            <a:spLocks/>
          </p:cNvSpPr>
          <p:nvPr/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907704" y="107712"/>
            <a:ext cx="6135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İSMOB 2015 </a:t>
            </a:r>
            <a:r>
              <a:rPr lang="tr-TR" sz="3200" b="1" dirty="0">
                <a:solidFill>
                  <a:schemeClr val="bg1"/>
                </a:solidFill>
              </a:rPr>
              <a:t>B</a:t>
            </a:r>
            <a:r>
              <a:rPr lang="tr-TR" sz="3200" b="1" dirty="0" smtClean="0">
                <a:solidFill>
                  <a:schemeClr val="bg1"/>
                </a:solidFill>
              </a:rPr>
              <a:t>ilgilendirme Sunumu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23694" r="15157" b="27052"/>
          <a:stretch/>
        </p:blipFill>
        <p:spPr bwMode="auto">
          <a:xfrm>
            <a:off x="304535" y="794931"/>
            <a:ext cx="8873241" cy="133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-694871" y="2234617"/>
            <a:ext cx="83924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charset="0"/>
              <a:buChar char="•"/>
            </a:pPr>
            <a:r>
              <a:rPr lang="tr-TR" dirty="0">
                <a:latin typeface="Arial" pitchFamily="34" charset="0"/>
                <a:cs typeface="Arial" pitchFamily="34" charset="0"/>
              </a:rPr>
              <a:t>Ajansımız, 2015 Yılı Doğrudan Temin Limitleri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kapsamında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1657350" lvl="3" indent="-285750">
              <a:buFont typeface="Arial" charset="0"/>
              <a:buChar char="•"/>
            </a:pPr>
            <a:r>
              <a:rPr lang="tr-TR" dirty="0">
                <a:latin typeface="Arial" pitchFamily="34" charset="0"/>
                <a:cs typeface="Arial" pitchFamily="34" charset="0"/>
              </a:rPr>
              <a:t>Fuar Stant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Tasarımlarına destek vererek,</a:t>
            </a:r>
          </a:p>
          <a:p>
            <a:pPr marL="2114550" lvl="4" indent="-285750">
              <a:buFont typeface="Arial" charset="0"/>
              <a:buChar char="•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CNR EXPO İSMOB 2015 Fuarı’nda, Bölgemiz firmalarını desteklemektedir.</a:t>
            </a:r>
          </a:p>
          <a:p>
            <a:pPr lvl="4"/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figen.goksen\Desktop\yücel mobily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t="31555" r="3566" b="23119"/>
          <a:stretch/>
        </p:blipFill>
        <p:spPr bwMode="auto">
          <a:xfrm>
            <a:off x="494033" y="3546351"/>
            <a:ext cx="1930123" cy="99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gen.goksen\Desktop\furaks mobily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1" t="33955" r="18284" b="8903"/>
          <a:stretch/>
        </p:blipFill>
        <p:spPr bwMode="auto">
          <a:xfrm>
            <a:off x="7697543" y="4635772"/>
            <a:ext cx="1020571" cy="8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igen.goksen\Desktop\kısmet mobily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" t="19812" b="21257"/>
          <a:stretch/>
        </p:blipFill>
        <p:spPr bwMode="auto">
          <a:xfrm>
            <a:off x="2533424" y="3536885"/>
            <a:ext cx="1842883" cy="104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gen.goksen\Desktop\cavusoglu mobily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9" b="11495"/>
          <a:stretch/>
        </p:blipFill>
        <p:spPr bwMode="auto">
          <a:xfrm>
            <a:off x="4557697" y="5617034"/>
            <a:ext cx="242358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gen.goksen\Desktop\köseoğlu mobily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72" y="3546351"/>
            <a:ext cx="2280772" cy="104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igen.goksen\Desktop\berva mobily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t="13676" r="4866" b="29615"/>
          <a:stretch/>
        </p:blipFill>
        <p:spPr bwMode="auto">
          <a:xfrm>
            <a:off x="6779611" y="3546350"/>
            <a:ext cx="2197743" cy="104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figen.goksen\Desktop\gökçesan mobilya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t="11495" b="6301"/>
          <a:stretch/>
        </p:blipFill>
        <p:spPr bwMode="auto">
          <a:xfrm>
            <a:off x="1008390" y="4631717"/>
            <a:ext cx="1798627" cy="89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figen.goksen\Desktop\modelin mobily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590" y="4617005"/>
            <a:ext cx="1925291" cy="89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figen.goksen\Desktop\lavinya mobilya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 t="21677" b="11637"/>
          <a:stretch/>
        </p:blipFill>
        <p:spPr bwMode="auto">
          <a:xfrm>
            <a:off x="5170743" y="4618355"/>
            <a:ext cx="2423585" cy="9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figen.goksen\Desktop\akabe mobilya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/>
          <a:stretch/>
        </p:blipFill>
        <p:spPr bwMode="auto">
          <a:xfrm>
            <a:off x="7456156" y="2258697"/>
            <a:ext cx="1230644" cy="8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figen.goksen\Desktop\oğuz mobilya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t="35553" r="11929"/>
          <a:stretch/>
        </p:blipFill>
        <p:spPr bwMode="auto">
          <a:xfrm>
            <a:off x="2493149" y="5617034"/>
            <a:ext cx="1708718" cy="8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şlık 1"/>
          <p:cNvSpPr txBox="1">
            <a:spLocks/>
          </p:cNvSpPr>
          <p:nvPr/>
        </p:nvSpPr>
        <p:spPr>
          <a:xfrm>
            <a:off x="229301" y="1676213"/>
            <a:ext cx="8867328" cy="10423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1600" dirty="0" smtClean="0">
                <a:latin typeface="Arial" pitchFamily="34" charset="0"/>
                <a:cs typeface="Arial" pitchFamily="34" charset="0"/>
              </a:rPr>
              <a:t>Ajansımız tarafından, stant konstrüksiyon desteği verilen,</a:t>
            </a:r>
          </a:p>
          <a:p>
            <a:pPr algn="just"/>
            <a:r>
              <a:rPr lang="tr-TR" sz="1600" dirty="0" smtClean="0">
                <a:latin typeface="Arial" pitchFamily="34" charset="0"/>
                <a:cs typeface="Arial" pitchFamily="34" charset="0"/>
              </a:rPr>
              <a:t>söz konusu fuara,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Hatay ilimizden;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639871" y="145741"/>
            <a:ext cx="6135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İSMOB 2015 Bilgilendirme Sunumu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23694" r="15157" b="27052"/>
          <a:stretch/>
        </p:blipFill>
        <p:spPr bwMode="auto">
          <a:xfrm>
            <a:off x="236715" y="785681"/>
            <a:ext cx="8873241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-646130" y="2420888"/>
            <a:ext cx="56501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charset="0"/>
              <a:buChar char="•"/>
            </a:pPr>
            <a:r>
              <a:rPr lang="tr-TR" sz="1400" b="1" dirty="0">
                <a:latin typeface="Arial" pitchFamily="34" charset="0"/>
                <a:cs typeface="Arial" pitchFamily="34" charset="0"/>
              </a:rPr>
              <a:t>Oğuz Mobilya</a:t>
            </a:r>
          </a:p>
          <a:p>
            <a:pPr marL="1200150" lvl="2" indent="-285750">
              <a:buFont typeface="Arial" charset="0"/>
              <a:buChar char="•"/>
            </a:pPr>
            <a:r>
              <a:rPr lang="tr-TR" sz="1400" b="1" dirty="0">
                <a:latin typeface="Arial" pitchFamily="34" charset="0"/>
                <a:cs typeface="Arial" pitchFamily="34" charset="0"/>
              </a:rPr>
              <a:t>Akabe Mobilya</a:t>
            </a:r>
          </a:p>
          <a:p>
            <a:pPr marL="1200150" lvl="2" indent="-285750">
              <a:buFont typeface="Arial" charset="0"/>
              <a:buChar char="•"/>
            </a:pPr>
            <a:r>
              <a:rPr lang="tr-TR" sz="1400" b="1" dirty="0" err="1">
                <a:latin typeface="Arial" pitchFamily="34" charset="0"/>
                <a:cs typeface="Arial" pitchFamily="34" charset="0"/>
              </a:rPr>
              <a:t>Lavinya</a:t>
            </a:r>
            <a:r>
              <a:rPr lang="tr-TR" sz="1400" b="1" dirty="0">
                <a:latin typeface="Arial" pitchFamily="34" charset="0"/>
                <a:cs typeface="Arial" pitchFamily="34" charset="0"/>
              </a:rPr>
              <a:t> Mobilya</a:t>
            </a:r>
          </a:p>
          <a:p>
            <a:pPr marL="1200150" lvl="2" indent="-285750">
              <a:buFont typeface="Arial" charset="0"/>
              <a:buChar char="•"/>
            </a:pPr>
            <a:r>
              <a:rPr lang="tr-TR" sz="1400" b="1" dirty="0">
                <a:latin typeface="Arial" pitchFamily="34" charset="0"/>
                <a:cs typeface="Arial" pitchFamily="34" charset="0"/>
              </a:rPr>
              <a:t>Modelin Mobilya</a:t>
            </a:r>
          </a:p>
          <a:p>
            <a:pPr marL="1200150" lvl="2" indent="-285750">
              <a:buFont typeface="Arial" charset="0"/>
              <a:buChar char="•"/>
            </a:pPr>
            <a:r>
              <a:rPr lang="tr-TR" sz="1400" b="1" dirty="0" err="1">
                <a:latin typeface="Arial" pitchFamily="34" charset="0"/>
                <a:cs typeface="Arial" pitchFamily="34" charset="0"/>
              </a:rPr>
              <a:t>Berva</a:t>
            </a:r>
            <a:r>
              <a:rPr lang="tr-TR" sz="1400" b="1" dirty="0">
                <a:latin typeface="Arial" pitchFamily="34" charset="0"/>
                <a:cs typeface="Arial" pitchFamily="34" charset="0"/>
              </a:rPr>
              <a:t> Mobilya</a:t>
            </a:r>
          </a:p>
          <a:p>
            <a:pPr marL="1200150" lvl="2" indent="-285750">
              <a:buFont typeface="Arial" charset="0"/>
              <a:buChar char="•"/>
            </a:pPr>
            <a:r>
              <a:rPr lang="tr-TR" sz="1400" b="1" dirty="0">
                <a:latin typeface="Arial" pitchFamily="34" charset="0"/>
                <a:cs typeface="Arial" pitchFamily="34" charset="0"/>
              </a:rPr>
              <a:t>Köseoğlu Mobilya</a:t>
            </a:r>
          </a:p>
          <a:p>
            <a:pPr marL="1200150" lvl="2" indent="-285750">
              <a:buFont typeface="Arial" charset="0"/>
              <a:buChar char="•"/>
            </a:pPr>
            <a:r>
              <a:rPr lang="tr-TR" sz="1400" b="1" dirty="0">
                <a:latin typeface="Arial" pitchFamily="34" charset="0"/>
                <a:cs typeface="Arial" pitchFamily="34" charset="0"/>
              </a:rPr>
              <a:t>Kısmet Mobilya</a:t>
            </a:r>
          </a:p>
          <a:p>
            <a:pPr marL="1200150" lvl="2" indent="-285750">
              <a:buFont typeface="Arial" charset="0"/>
              <a:buChar char="•"/>
            </a:pPr>
            <a:r>
              <a:rPr lang="tr-TR" sz="1400" b="1" dirty="0" err="1">
                <a:latin typeface="Arial" pitchFamily="34" charset="0"/>
                <a:cs typeface="Arial" pitchFamily="34" charset="0"/>
              </a:rPr>
              <a:t>Gökçesan</a:t>
            </a:r>
            <a:r>
              <a:rPr lang="tr-TR" sz="1400" b="1" dirty="0">
                <a:latin typeface="Arial" pitchFamily="34" charset="0"/>
                <a:cs typeface="Arial" pitchFamily="34" charset="0"/>
              </a:rPr>
              <a:t> Mobilya</a:t>
            </a:r>
          </a:p>
          <a:p>
            <a:pPr marL="1200150" lvl="2" indent="-285750">
              <a:buFont typeface="Arial" charset="0"/>
              <a:buChar char="•"/>
            </a:pPr>
            <a:r>
              <a:rPr lang="tr-TR" sz="1400" b="1" dirty="0">
                <a:latin typeface="Arial" pitchFamily="34" charset="0"/>
                <a:cs typeface="Arial" pitchFamily="34" charset="0"/>
              </a:rPr>
              <a:t>Çavuşoğlu Mobilya,</a:t>
            </a:r>
          </a:p>
          <a:p>
            <a:pPr marL="1200150" lvl="2" indent="-285750">
              <a:buFont typeface="Arial" charset="0"/>
              <a:buChar char="•"/>
            </a:pPr>
            <a:r>
              <a:rPr lang="tr-TR" sz="1400" b="1" dirty="0" err="1">
                <a:latin typeface="Arial" pitchFamily="34" charset="0"/>
                <a:cs typeface="Arial" pitchFamily="34" charset="0"/>
              </a:rPr>
              <a:t>Furaks</a:t>
            </a:r>
            <a:r>
              <a:rPr lang="tr-TR" sz="1400" b="1" dirty="0">
                <a:latin typeface="Arial" pitchFamily="34" charset="0"/>
                <a:cs typeface="Arial" pitchFamily="34" charset="0"/>
              </a:rPr>
              <a:t> Mobilya,</a:t>
            </a:r>
          </a:p>
          <a:p>
            <a:pPr marL="1200150" lvl="2" indent="-285750">
              <a:buFont typeface="Arial" charset="0"/>
              <a:buChar char="•"/>
            </a:pPr>
            <a:r>
              <a:rPr lang="tr-TR" sz="1400" b="1" dirty="0">
                <a:latin typeface="Arial" pitchFamily="34" charset="0"/>
                <a:cs typeface="Arial" pitchFamily="34" charset="0"/>
              </a:rPr>
              <a:t>Yücel </a:t>
            </a:r>
            <a:r>
              <a:rPr lang="tr-TR" sz="1400" b="1" dirty="0" smtClean="0">
                <a:latin typeface="Arial" pitchFamily="34" charset="0"/>
                <a:cs typeface="Arial" pitchFamily="34" charset="0"/>
              </a:rPr>
              <a:t>Mobilya 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firmaları 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tarafından katılım 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sağlanacaktır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6" t="25186" r="19861" b="12500"/>
          <a:stretch/>
        </p:blipFill>
        <p:spPr bwMode="auto">
          <a:xfrm>
            <a:off x="5703419" y="2046328"/>
            <a:ext cx="3443564" cy="134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figen.goksen\Desktop\İSMOB FUARI DOĞAKA DESTEK ÇALIŞMALARI\İSMOB MOBİLYA FUARI\ocak 2015\Stand Çalışması 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7"/>
          <a:stretch/>
        </p:blipFill>
        <p:spPr bwMode="auto">
          <a:xfrm>
            <a:off x="2267744" y="2499817"/>
            <a:ext cx="2033530" cy="127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igen.goksen\Desktop\İSMOB FUARI DOĞAKA DESTEK ÇALIŞMALARI\İSMOB MOBİLYA FUARI\ocak 2015\Stand Çalışması 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27666" r="1703" b="26553"/>
          <a:stretch/>
        </p:blipFill>
        <p:spPr bwMode="auto">
          <a:xfrm>
            <a:off x="331653" y="5023267"/>
            <a:ext cx="8751447" cy="1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igen.goksen\Desktop\İSMOB FUARI DOĞAKA DESTEK ÇALIŞMALARI\İSMOB MOBİLYA FUARI\ocak 2015\Stand Çalışması 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20695" r="7414" b="13423"/>
          <a:stretch/>
        </p:blipFill>
        <p:spPr bwMode="auto">
          <a:xfrm>
            <a:off x="4417368" y="3471451"/>
            <a:ext cx="2322669" cy="146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igen.goksen\Desktop\İSMOB FUARI DOĞAKA DESTEK ÇALIŞMALARI\İSMOB MOBİLYA FUARI\ocak 2015\Stand Çalışması 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t="20985" r="2326" b="15884"/>
          <a:stretch/>
        </p:blipFill>
        <p:spPr bwMode="auto">
          <a:xfrm>
            <a:off x="6804248" y="3476620"/>
            <a:ext cx="2339752" cy="146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23694" r="15157" b="27052"/>
          <a:stretch/>
        </p:blipFill>
        <p:spPr bwMode="auto">
          <a:xfrm>
            <a:off x="284283" y="836712"/>
            <a:ext cx="885971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Metin kutusu"/>
          <p:cNvSpPr txBox="1"/>
          <p:nvPr/>
        </p:nvSpPr>
        <p:spPr>
          <a:xfrm>
            <a:off x="2771800" y="263691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ARZ EDERİM.</a:t>
            </a:r>
            <a:endParaRPr lang="tr-T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639871" y="145741"/>
            <a:ext cx="6135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İSMOB 2015 Bilgilendirme Sunumu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203</Words>
  <Application>Microsoft Office PowerPoint</Application>
  <PresentationFormat>Ekran Gösterisi (4:3)</PresentationFormat>
  <Paragraphs>35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ZAFER ULGUR</dc:creator>
  <cp:lastModifiedBy>FİGEN GÖKŞEN</cp:lastModifiedBy>
  <cp:revision>105</cp:revision>
  <dcterms:created xsi:type="dcterms:W3CDTF">2013-01-29T15:30:12Z</dcterms:created>
  <dcterms:modified xsi:type="dcterms:W3CDTF">2015-01-21T13:32:19Z</dcterms:modified>
</cp:coreProperties>
</file>