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1" r:id="rId7"/>
    <p:sldId id="272" r:id="rId8"/>
    <p:sldId id="276" r:id="rId9"/>
    <p:sldId id="277" r:id="rId10"/>
    <p:sldId id="292" r:id="rId11"/>
    <p:sldId id="268" r:id="rId12"/>
  </p:sldIdLst>
  <p:sldSz cx="9144000" cy="6858000" type="screen4x3"/>
  <p:notesSz cx="6834188" cy="997902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4C617-0BE9-47F8-B162-E266692FF1B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0DA6C-50C5-4687-9667-26F5D1C7B78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0C908-B177-469F-B802-9BCD336E91C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A2EE10-A89A-4100-B4E5-C98BEE3D5C6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3671D-3B14-4FA2-80C7-B15C5C698DF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A5A40-52E9-4B31-9A2F-C31142CCF1B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39463-7679-4A0F-B55B-3F7A3AD12DF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FA44B-98CD-46D7-A59F-6E8B63E824C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D7053-09D2-445C-8896-D03F2A4A364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28504-5876-4E29-8CF0-BD8F54FC737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A09BC-6163-4913-AE0F-8DE5339CE28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656C8-585E-459A-AE06-D8FA1E97312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17D79F-77A2-48BB-A0DA-98DA718B47C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87575"/>
            <a:ext cx="7772400" cy="1470025"/>
          </a:xfrm>
        </p:spPr>
        <p:txBody>
          <a:bodyPr/>
          <a:lstStyle/>
          <a:p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>M İ B</a:t>
            </a:r>
            <a:br>
              <a:rPr lang="tr-TR" sz="2800" b="1" dirty="0" smtClean="0"/>
            </a:br>
            <a:r>
              <a:rPr lang="tr-TR" sz="2800" b="1" dirty="0" smtClean="0"/>
              <a:t>MAKİNA  İMALATÇILARI BİRLİĞİ</a:t>
            </a: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>M. Selçuk BAYDAR</a:t>
            </a: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>Başkan Vekili</a:t>
            </a:r>
            <a:r>
              <a:rPr lang="tr-TR" sz="2000" b="1" dirty="0"/>
              <a:t/>
            </a:r>
            <a:br>
              <a:rPr lang="tr-TR" sz="2000" b="1" dirty="0"/>
            </a:br>
            <a:endParaRPr lang="tr-TR" sz="20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u="sng" dirty="0" smtClean="0">
                <a:solidFill>
                  <a:srgbClr val="FF0000"/>
                </a:solidFill>
              </a:rPr>
              <a:t>http</a:t>
            </a:r>
            <a:r>
              <a:rPr lang="tr-TR" sz="2800" u="sng" dirty="0">
                <a:solidFill>
                  <a:srgbClr val="FF0000"/>
                </a:solidFill>
              </a:rPr>
              <a:t>://www.</a:t>
            </a:r>
            <a:r>
              <a:rPr lang="tr-TR" sz="2800" u="sng" dirty="0" err="1">
                <a:solidFill>
                  <a:srgbClr val="FF0000"/>
                </a:solidFill>
              </a:rPr>
              <a:t>mib</a:t>
            </a:r>
            <a:r>
              <a:rPr lang="tr-TR" sz="2800" u="sng" dirty="0">
                <a:solidFill>
                  <a:srgbClr val="FF0000"/>
                </a:solidFill>
              </a:rPr>
              <a:t>.</a:t>
            </a:r>
            <a:r>
              <a:rPr lang="tr-TR" sz="2800" u="sng" dirty="0" err="1">
                <a:solidFill>
                  <a:srgbClr val="FF0000"/>
                </a:solidFill>
              </a:rPr>
              <a:t>org.tr</a:t>
            </a:r>
            <a:endParaRPr lang="tr-TR" sz="28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u="sng" dirty="0" err="1" smtClean="0">
                <a:solidFill>
                  <a:srgbClr val="FF0000"/>
                </a:solidFill>
              </a:rPr>
              <a:t>mib</a:t>
            </a:r>
            <a:r>
              <a:rPr lang="tr-TR" sz="2800" u="sng" dirty="0" smtClean="0">
                <a:solidFill>
                  <a:srgbClr val="FF0000"/>
                </a:solidFill>
              </a:rPr>
              <a:t>@</a:t>
            </a:r>
            <a:r>
              <a:rPr lang="tr-TR" sz="2800" u="sng" dirty="0" err="1" smtClean="0">
                <a:solidFill>
                  <a:srgbClr val="FF0000"/>
                </a:solidFill>
              </a:rPr>
              <a:t>mib</a:t>
            </a:r>
            <a:r>
              <a:rPr lang="tr-TR" sz="2800" u="sng" dirty="0" smtClean="0">
                <a:solidFill>
                  <a:srgbClr val="FF0000"/>
                </a:solidFill>
              </a:rPr>
              <a:t>.</a:t>
            </a:r>
            <a:r>
              <a:rPr lang="tr-TR" sz="2800" u="sng" dirty="0" err="1" smtClean="0">
                <a:solidFill>
                  <a:srgbClr val="FF0000"/>
                </a:solidFill>
              </a:rPr>
              <a:t>org.tr</a:t>
            </a:r>
            <a:r>
              <a:rPr lang="tr-TR" sz="2800" u="sng" dirty="0">
                <a:solidFill>
                  <a:srgbClr val="FF0000"/>
                </a:solidFill>
              </a:rPr>
              <a:t/>
            </a:r>
            <a:br>
              <a:rPr lang="tr-TR" sz="2800" u="sng" dirty="0">
                <a:solidFill>
                  <a:srgbClr val="FF0000"/>
                </a:solidFill>
              </a:rPr>
            </a:br>
            <a:endParaRPr lang="tr-TR" dirty="0"/>
          </a:p>
          <a:p>
            <a:pPr>
              <a:lnSpc>
                <a:spcPct val="80000"/>
              </a:lnSpc>
            </a:pPr>
            <a:endParaRPr lang="tr-TR" sz="2400" b="1" dirty="0"/>
          </a:p>
        </p:txBody>
      </p:sp>
      <p:pic>
        <p:nvPicPr>
          <p:cNvPr id="2056" name="Picture 8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105092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1800" dirty="0" smtClean="0"/>
              <a:t>MAKİNA </a:t>
            </a:r>
            <a:r>
              <a:rPr lang="tr-TR" altLang="zh-CN" sz="1800" dirty="0"/>
              <a:t>SEKTÖRÜNÜN BEKLENTİLERİ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sz="1800" smtClean="0"/>
              <a:t>Avrupadaki</a:t>
            </a:r>
            <a:r>
              <a:rPr lang="tr-TR" sz="1800" dirty="0" smtClean="0"/>
              <a:t> </a:t>
            </a:r>
            <a:r>
              <a:rPr lang="tr-TR" sz="1800" dirty="0"/>
              <a:t>makina imalatının %40ını gerçekleştiren ve </a:t>
            </a:r>
            <a:r>
              <a:rPr lang="tr-TR" sz="1800" dirty="0" smtClean="0"/>
              <a:t>sektörün </a:t>
            </a:r>
            <a:r>
              <a:rPr lang="tr-TR" sz="1800" dirty="0"/>
              <a:t>lideri konumundaki </a:t>
            </a:r>
            <a:r>
              <a:rPr lang="tr-TR" sz="1800" dirty="0" err="1"/>
              <a:t>Almanyada</a:t>
            </a:r>
            <a:r>
              <a:rPr lang="tr-TR" sz="1800" dirty="0"/>
              <a:t> </a:t>
            </a:r>
            <a:r>
              <a:rPr lang="tr-TR" sz="1800" dirty="0" err="1"/>
              <a:t>VDMAnın</a:t>
            </a:r>
            <a:r>
              <a:rPr lang="tr-TR" sz="1800" dirty="0"/>
              <a:t> raporuna göre 2008 yılında ithal makinaların pazardan %51,7 pay aldığı, Avrupa Birliğinde ise bu değerin, ülkeden ülkeye değişmekle birlikte ortalama 45-55 arasında olduğu, gene ülkemizden çok yıllar önce dünyanın önemli makina imalatçılarının faaliyete başladığı </a:t>
            </a:r>
            <a:r>
              <a:rPr lang="tr-TR" sz="1800" dirty="0" err="1"/>
              <a:t>ABDde</a:t>
            </a:r>
            <a:r>
              <a:rPr lang="tr-TR" sz="1800" dirty="0"/>
              <a:t> %72 olduğu dikkate alındığında ülkemizde ithal makinaların pazar payının %65 olması kötümserlikle yorumlanmamalıdır. Tüm belirtilen ülkeler, makina sanayine ülkemizden yarım asırdan fazla bir süre önce başlamışlardır. Bilindiği gibi Makina sanayimiz 1995 yılından sonra gelişmesini hızlandırmış ve ihracata </a:t>
            </a:r>
            <a:r>
              <a:rPr lang="tr-TR" sz="1800" dirty="0" smtClean="0"/>
              <a:t>yönelmiştir</a:t>
            </a:r>
            <a:endParaRPr lang="tr-TR" altLang="zh-CN" sz="1800" dirty="0" smtClean="0"/>
          </a:p>
        </p:txBody>
      </p:sp>
      <p:pic>
        <p:nvPicPr>
          <p:cNvPr id="27651" name="Picture 3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163" y="455613"/>
            <a:ext cx="93186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1943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dirty="0" smtClean="0"/>
              <a:t>MAKİNA İMALATÇILARI BİRLİĞİ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dirty="0" smtClean="0"/>
              <a:t>ADINA</a:t>
            </a:r>
            <a:endParaRPr lang="tr-TR" altLang="zh-CN" dirty="0"/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4000" b="1" dirty="0" smtClean="0"/>
              <a:t>TEŞEKKÜR EDERİM.</a:t>
            </a:r>
            <a:endParaRPr lang="tr-TR" sz="4000" b="1" dirty="0"/>
          </a:p>
        </p:txBody>
      </p:sp>
      <p:pic>
        <p:nvPicPr>
          <p:cNvPr id="27651" name="Picture 3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163" y="455613"/>
            <a:ext cx="93186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8534400" cy="4343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tr-TR" altLang="zh-CN" sz="2800" b="1" dirty="0" smtClean="0"/>
              <a:t>MİB</a:t>
            </a:r>
            <a:endParaRPr lang="tr-TR" altLang="zh-CN" sz="1800" b="1" dirty="0"/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174625" algn="l"/>
              </a:tabLst>
            </a:pPr>
            <a:r>
              <a:rPr lang="tr-TR" altLang="zh-CN" sz="1800" dirty="0">
                <a:ea typeface="SimSun" pitchFamily="2" charset="-122"/>
              </a:rPr>
              <a:t> </a:t>
            </a:r>
            <a:r>
              <a:rPr lang="tr-TR" altLang="zh-CN" sz="1800" dirty="0" smtClean="0">
                <a:ea typeface="SimSun" pitchFamily="2" charset="-122"/>
              </a:rPr>
              <a:t>Kuruluş: 1990</a:t>
            </a:r>
            <a:br>
              <a:rPr lang="tr-TR" altLang="zh-CN" sz="1800" dirty="0" smtClean="0">
                <a:ea typeface="SimSun" pitchFamily="2" charset="-122"/>
              </a:rPr>
            </a:br>
            <a:r>
              <a:rPr lang="tr-TR" altLang="zh-CN" sz="1800" dirty="0" smtClean="0">
                <a:ea typeface="SimSun" pitchFamily="2" charset="-122"/>
              </a:rPr>
              <a:t>	Sanayi Bakanlığı inisiyatifinde STK (Sivil Toplum Kuruluşu) olarak kurulmuştur.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r-TR" altLang="zh-CN" sz="1800" dirty="0" smtClean="0">
                <a:ea typeface="SimSun" pitchFamily="2" charset="-122"/>
              </a:rPr>
              <a:t>17 kurucu üye,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r-TR" altLang="zh-CN" sz="1800" dirty="0" smtClean="0">
                <a:ea typeface="SimSun" pitchFamily="2" charset="-122"/>
              </a:rPr>
              <a:t>165 üye,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r-TR" altLang="zh-CN" sz="1800" dirty="0" smtClean="0">
                <a:ea typeface="SimSun" pitchFamily="2" charset="-122"/>
              </a:rPr>
              <a:t>Yatırım tipi makina imalatı kapsamında bütün imalatçılar kapsamakta,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tr-TR" altLang="zh-CN" sz="1800" dirty="0" smtClean="0">
                <a:ea typeface="SimSun" pitchFamily="2" charset="-122"/>
              </a:rPr>
              <a:t>1999 yılında CECIMO (Takım Tezgahları İmalatçıları Avrupa Birliği) üyesi,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174625" algn="l"/>
              </a:tabLst>
            </a:pPr>
            <a:r>
              <a:rPr lang="tr-TR" altLang="zh-CN" sz="1800" dirty="0" smtClean="0">
                <a:ea typeface="SimSun" pitchFamily="2" charset="-122"/>
              </a:rPr>
              <a:t>2005 yılında PNEUROP ( Vakum Pompaları, Pnömatik Cihazlar ve İlgili 	Donanımlar </a:t>
            </a:r>
            <a:r>
              <a:rPr lang="tr-TR" altLang="zh-CN" sz="1800" dirty="0">
                <a:ea typeface="SimSun" pitchFamily="2" charset="-122"/>
              </a:rPr>
              <a:t>Avrupa Komitesi) üyesi olmuştur.</a:t>
            </a:r>
            <a:endParaRPr lang="en-US" altLang="zh-CN" sz="1800" dirty="0">
              <a:ea typeface="SimSun" pitchFamily="2" charset="-122"/>
            </a:endParaRPr>
          </a:p>
        </p:txBody>
      </p:sp>
      <p:pic>
        <p:nvPicPr>
          <p:cNvPr id="3076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tr-TR" altLang="zh-CN" sz="1600" b="1" dirty="0" smtClean="0"/>
              <a:t/>
            </a:r>
            <a:br>
              <a:rPr lang="tr-TR" altLang="zh-CN" sz="1600" b="1" dirty="0" smtClean="0"/>
            </a:br>
            <a:r>
              <a:rPr lang="tr-TR" altLang="zh-CN" sz="1600" b="1" dirty="0" smtClean="0"/>
              <a:t>AB ve ABD GİBİ GELİŞMİŞ ÜLKELER İLE KARŞILAŞTIRILDIĞINDA MAKİNA İMALAT SEKTÖRÜMÜZ  60 YILLIK GEÇMİŞİ İLE OLDUKÇA GENÇTİR.</a:t>
            </a:r>
          </a:p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tr-TR" altLang="zh-CN" sz="1600" b="1" dirty="0" smtClean="0"/>
              <a:t>MAKİNA SANAYİ YATIRIMLARI 1950 YILLLARINDA İLK KAMU KURUMLARI OLARAK BAŞLATILMIŞTIR.</a:t>
            </a:r>
          </a:p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tr-TR" altLang="zh-CN" sz="1600" b="1" dirty="0" smtClean="0"/>
              <a:t>1950 YILLARININ SONUNDA ÖZEL SEKTÖR FİRMALARI MAKİNA İMALAT SANAYİİNE İLK YATIRIMLARINI YAPMAYA BAŞLAMIŞLARDIR.</a:t>
            </a:r>
          </a:p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tr-TR" altLang="zh-CN" sz="1600" b="1" dirty="0" smtClean="0"/>
              <a:t>GÜNÜMÜZDE, MAKİNA İMALAT SANAYİSİNDE KAMU KURUMU BULUNMAMAKTADIR.</a:t>
            </a:r>
          </a:p>
          <a:p>
            <a:pPr>
              <a:lnSpc>
                <a:spcPct val="130000"/>
              </a:lnSpc>
              <a:spcBef>
                <a:spcPct val="100000"/>
              </a:spcBef>
            </a:pPr>
            <a:r>
              <a:rPr lang="tr-TR" altLang="zh-CN" sz="1600" b="1" dirty="0" smtClean="0"/>
              <a:t>MAKİNA İMALAT SEKTÖRÜNDE FİRMALARIN %95’İ KOBİ ÖLÇEĞİNDE VE HEPSİ AİLE FİRMASIDIR.</a:t>
            </a:r>
            <a:endParaRPr lang="tr-TR" altLang="zh-CN" sz="1600" b="1" dirty="0"/>
          </a:p>
        </p:txBody>
      </p:sp>
      <p:pic>
        <p:nvPicPr>
          <p:cNvPr id="7173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120000"/>
              </a:spcBef>
            </a:pPr>
            <a:r>
              <a:rPr lang="tr-TR" altLang="zh-CN" sz="2800" b="1" dirty="0" smtClean="0"/>
              <a:t>2012</a:t>
            </a:r>
            <a:endParaRPr lang="tr-TR" altLang="zh-CN" sz="2000" b="1" dirty="0" smtClean="0"/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MAKİNA SATIŞ	    38,1 Milyar $</a:t>
            </a:r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İMALAT	26,1 Milyar $</a:t>
            </a:r>
            <a:endParaRPr lang="tr-TR" altLang="zh-CN" sz="2000" dirty="0"/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İHRACAT	11,5 Milyar $</a:t>
            </a:r>
            <a:endParaRPr lang="tr-TR" altLang="zh-CN" sz="2000" dirty="0"/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İTHALAT	23,5 Milyar $</a:t>
            </a:r>
            <a:br>
              <a:rPr lang="tr-TR" altLang="zh-CN" sz="2000" dirty="0" smtClean="0"/>
            </a:br>
            <a:r>
              <a:rPr lang="tr-TR" altLang="zh-CN" sz="2000" dirty="0" smtClean="0"/>
              <a:t/>
            </a:r>
            <a:br>
              <a:rPr lang="tr-TR" altLang="zh-CN" sz="2000" dirty="0" smtClean="0"/>
            </a:br>
            <a:r>
              <a:rPr lang="tr-TR" altLang="zh-CN" sz="2000" dirty="0" smtClean="0"/>
              <a:t>İHRACAT/İTHALAT	%44</a:t>
            </a:r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İHRACAT $/kg	6,21 $/kg</a:t>
            </a:r>
          </a:p>
          <a:p>
            <a:pPr lvl="1" algn="l">
              <a:lnSpc>
                <a:spcPct val="80000"/>
              </a:lnSpc>
              <a:spcBef>
                <a:spcPct val="100000"/>
              </a:spcBef>
              <a:tabLst>
                <a:tab pos="7180263" algn="r"/>
              </a:tabLst>
            </a:pPr>
            <a:r>
              <a:rPr lang="tr-TR" altLang="zh-CN" sz="2000" dirty="0" smtClean="0"/>
              <a:t>İTHALAT $/kg	12,55 $/kg</a:t>
            </a:r>
            <a:endParaRPr lang="tr-TR" altLang="zh-CN" sz="2000" dirty="0"/>
          </a:p>
          <a:p>
            <a:pPr>
              <a:lnSpc>
                <a:spcPct val="80000"/>
              </a:lnSpc>
              <a:spcBef>
                <a:spcPct val="100000"/>
              </a:spcBef>
            </a:pPr>
            <a:r>
              <a:rPr lang="tr-TR" altLang="zh-CN" sz="1800" dirty="0" smtClean="0"/>
              <a:t>MAKİNA İMALAT SEKTÖRÜ </a:t>
            </a:r>
            <a:r>
              <a:rPr lang="tr-TR" altLang="zh-CN" sz="1800" dirty="0" smtClean="0"/>
              <a:t>BAŞARILI BİR </a:t>
            </a:r>
            <a:r>
              <a:rPr lang="tr-TR" altLang="zh-CN" sz="1800" dirty="0" smtClean="0"/>
              <a:t>PERFORMANS GÖSTERSE DE </a:t>
            </a:r>
            <a:r>
              <a:rPr lang="tr-TR" altLang="zh-CN" sz="1800" dirty="0" smtClean="0"/>
              <a:t>BAKILDIĞINDA </a:t>
            </a:r>
            <a:r>
              <a:rPr lang="tr-TR" altLang="zh-CN" sz="1800" dirty="0" smtClean="0"/>
              <a:t>İTHALATIN </a:t>
            </a:r>
            <a:r>
              <a:rPr lang="tr-TR" altLang="zh-CN" sz="1800" dirty="0" smtClean="0"/>
              <a:t>MİKTARI HALEN OLDUKÇA </a:t>
            </a:r>
            <a:r>
              <a:rPr lang="tr-TR" altLang="zh-CN" sz="1800" dirty="0" smtClean="0"/>
              <a:t>YÜKSEKTİR </a:t>
            </a:r>
            <a:endParaRPr lang="tr-TR" altLang="zh-CN" sz="1800" dirty="0"/>
          </a:p>
        </p:txBody>
      </p:sp>
      <p:pic>
        <p:nvPicPr>
          <p:cNvPr id="9221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381000" y="1676403"/>
          <a:ext cx="8458200" cy="4876799"/>
        </p:xfrm>
        <a:graphic>
          <a:graphicData uri="http://schemas.openxmlformats.org/drawingml/2006/table">
            <a:tbl>
              <a:tblPr/>
              <a:tblGrid>
                <a:gridCol w="3282912"/>
                <a:gridCol w="945405"/>
                <a:gridCol w="1577632"/>
                <a:gridCol w="1554768"/>
                <a:gridCol w="1097483"/>
              </a:tblGrid>
              <a:tr h="611939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dirty="0" smtClean="0">
                          <a:latin typeface="Arial Tur"/>
                        </a:rPr>
                        <a:t>(X1000) USD</a:t>
                      </a:r>
                      <a:endParaRPr lang="tr-TR" sz="14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 Tur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 Tur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 Tur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 Tur"/>
                        </a:rPr>
                        <a:t>2012/2000</a:t>
                      </a:r>
                      <a:br>
                        <a:rPr lang="en-US" sz="1400" b="1" i="0" u="none" strike="noStrike" dirty="0">
                          <a:latin typeface="Arial Tur"/>
                        </a:rPr>
                      </a:br>
                      <a:r>
                        <a:rPr lang="en-US" sz="1400" b="1" i="0" u="none" strike="noStrike" dirty="0" err="1">
                          <a:latin typeface="Arial Tur"/>
                        </a:rPr>
                        <a:t>Değişim</a:t>
                      </a:r>
                      <a:endParaRPr lang="en-US" sz="1400" b="1" i="0" u="none" strike="noStrike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smtClean="0">
                          <a:latin typeface="Arial Tur"/>
                        </a:rPr>
                        <a:t>MAKİNA SATIŞI  (1)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15.955.328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38.566.715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38.117.309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139%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smtClean="0">
                          <a:latin typeface="Arial Tur"/>
                        </a:rPr>
                        <a:t>MAKİNA İMALATI  (1)</a:t>
                      </a:r>
                      <a:endParaRPr lang="tr-TR" sz="1200" b="1" i="0" u="none" strike="noStrike" noProof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11.112.450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25.426.600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26.087.641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135%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smtClean="0">
                          <a:latin typeface="Arial Tur"/>
                        </a:rPr>
                        <a:t>MAKİNA İHRACATI (2)</a:t>
                      </a:r>
                      <a:endParaRPr lang="tr-TR" sz="1200" b="1" i="0" u="none" strike="noStrike" noProof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1.282.284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10.579.180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11.478.562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795%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smtClean="0">
                          <a:latin typeface="Arial Tur"/>
                        </a:rPr>
                        <a:t>İHRACAT - $/kg</a:t>
                      </a:r>
                      <a:endParaRPr lang="tr-TR" sz="1200" b="1" i="0" u="none" strike="noStrike" noProof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4,60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6,29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6,21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smtClean="0">
                          <a:latin typeface="Arial Tur"/>
                        </a:rPr>
                        <a:t>MAKİNA İTHALATI (2)</a:t>
                      </a:r>
                      <a:endParaRPr lang="tr-TR" sz="1200" b="1" i="0" u="none" strike="noStrike" noProof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6.125.161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23.719.295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23.508.230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284%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smtClean="0">
                          <a:latin typeface="Arial Tur"/>
                        </a:rPr>
                        <a:t>Demir-Çelik Tüketimi - </a:t>
                      </a:r>
                      <a:r>
                        <a:rPr lang="tr-TR" sz="1200" b="1" i="0" u="none" strike="noStrike" noProof="0" dirty="0" err="1" smtClean="0">
                          <a:latin typeface="Arial Tur"/>
                        </a:rPr>
                        <a:t>Tah</a:t>
                      </a:r>
                      <a:r>
                        <a:rPr lang="tr-TR" sz="1200" b="1" i="0" u="none" strike="noStrike" noProof="0" dirty="0" smtClean="0">
                          <a:latin typeface="Arial Tur"/>
                        </a:rPr>
                        <a:t>. (Ton)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2.174.283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3.640.049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3.783.495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err="1" smtClean="0">
                          <a:latin typeface="Arial Tur"/>
                        </a:rPr>
                        <a:t>Türkiyenin</a:t>
                      </a:r>
                      <a:r>
                        <a:rPr lang="tr-TR" sz="1200" b="1" i="0" u="none" strike="noStrike" noProof="0" dirty="0" smtClean="0">
                          <a:latin typeface="Arial Tur"/>
                        </a:rPr>
                        <a:t> toplam ihracatı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27.774.906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134.907.073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152.560.775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449%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err="1" smtClean="0">
                          <a:latin typeface="Arial Tur"/>
                        </a:rPr>
                        <a:t>Türkiyenin</a:t>
                      </a:r>
                      <a:r>
                        <a:rPr lang="tr-TR" sz="1200" b="1" i="0" u="none" strike="noStrike" noProof="0" dirty="0" smtClean="0">
                          <a:latin typeface="Arial Tur"/>
                        </a:rPr>
                        <a:t> toplam ithalatı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54.502.821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240.841.697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236.536.949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334%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smtClean="0">
                          <a:latin typeface="Arial Tur"/>
                        </a:rPr>
                        <a:t>Makinanın ihracat içindeki payı %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4,62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7,84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Tur"/>
                        </a:rPr>
                        <a:t>7,52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 Tur"/>
                        </a:rPr>
                        <a:t>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noProof="0" dirty="0" smtClean="0">
                          <a:latin typeface="Arial Tur"/>
                        </a:rPr>
                        <a:t>Makinanın ithalat içindeki payı %</a:t>
                      </a:r>
                      <a:endParaRPr lang="tr-TR" sz="12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Tur"/>
                        </a:rPr>
                        <a:t>11,24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9,85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Tur"/>
                        </a:rPr>
                        <a:t>9,94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 Tur"/>
                        </a:rPr>
                        <a:t>-12%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 Tur"/>
                        </a:rPr>
                        <a:t>Kaynak: MİB (1), TÜİK (2)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54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 Tur"/>
                        </a:rPr>
                        <a:t>841821, 841829, 8469-8473 hariç 84 gurubu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 Tur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9 Başlık"/>
          <p:cNvSpPr>
            <a:spLocks noGrp="1"/>
          </p:cNvSpPr>
          <p:nvPr>
            <p:ph type="title"/>
          </p:nvPr>
        </p:nvSpPr>
        <p:spPr>
          <a:xfrm>
            <a:off x="1752600" y="762000"/>
            <a:ext cx="6858000" cy="762000"/>
          </a:xfrm>
        </p:spPr>
        <p:txBody>
          <a:bodyPr/>
          <a:lstStyle/>
          <a:p>
            <a:r>
              <a:rPr lang="tr-TR" sz="1800" b="1" dirty="0" smtClean="0"/>
              <a:t>MAKİNA İMALAT SEKTÖRÜNÜN GELİŞİMİ</a:t>
            </a:r>
            <a:br>
              <a:rPr lang="tr-TR" sz="1800" b="1" dirty="0" smtClean="0"/>
            </a:br>
            <a:r>
              <a:rPr lang="tr-TR" sz="1800" b="1" dirty="0" smtClean="0"/>
              <a:t>ve</a:t>
            </a:r>
            <a:br>
              <a:rPr lang="tr-TR" sz="1800" b="1" dirty="0" smtClean="0"/>
            </a:br>
            <a:r>
              <a:rPr lang="tr-TR" sz="1800" b="1" dirty="0" smtClean="0"/>
              <a:t>DEMİR-ÇELİK TÜKETİMİ – (Tahmini)</a:t>
            </a:r>
            <a:endParaRPr 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8229600" cy="39624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120000"/>
              </a:spcBef>
            </a:pPr>
            <a:r>
              <a:rPr lang="tr-TR" altLang="zh-CN" sz="2000" b="1" dirty="0" smtClean="0">
                <a:solidFill>
                  <a:srgbClr val="000000"/>
                </a:solidFill>
              </a:rPr>
              <a:t>GELİŞMİŞ ÜLKELERDE MAKİNANIN KALİTESİ, DAYANIKLILIĞI, VE TEKNOLOJİSİ FİYATINDAN DAHA ÖNEMLİDİR.</a:t>
            </a:r>
          </a:p>
          <a:p>
            <a:pPr>
              <a:lnSpc>
                <a:spcPct val="115000"/>
              </a:lnSpc>
              <a:spcBef>
                <a:spcPct val="120000"/>
              </a:spcBef>
            </a:pPr>
            <a:r>
              <a:rPr lang="tr-TR" altLang="zh-CN" sz="2000" b="1" dirty="0" smtClean="0">
                <a:solidFill>
                  <a:srgbClr val="000000"/>
                </a:solidFill>
              </a:rPr>
              <a:t>MAKİNA İHRACATININ %40’I AB ÜLKELERİ, ABD VE KANADA VE RUSYA GİBİ GELİŞMİŞ ÜLKELERE YAPILMAKTADIR</a:t>
            </a:r>
          </a:p>
          <a:p>
            <a:pPr>
              <a:lnSpc>
                <a:spcPct val="115000"/>
              </a:lnSpc>
              <a:spcBef>
                <a:spcPct val="120000"/>
              </a:spcBef>
            </a:pPr>
            <a:r>
              <a:rPr lang="tr-TR" altLang="zh-CN" sz="2000" b="1" dirty="0" smtClean="0">
                <a:solidFill>
                  <a:srgbClr val="000000"/>
                </a:solidFill>
              </a:rPr>
              <a:t>İHRACATIN BU YAPISI MAKİNA İMALAT SEKTÖRÜMÜZÜN DÜNYA PİYASALARINDA REKABET BAKIMINDAN MAKUL BİR KONUMDA OLDUĞUNU GÖSTERMEKTEDİR.</a:t>
            </a:r>
          </a:p>
        </p:txBody>
      </p:sp>
      <p:pic>
        <p:nvPicPr>
          <p:cNvPr id="11269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AB’DE </a:t>
            </a:r>
            <a:r>
              <a:rPr lang="tr-TR" sz="2000" b="1" dirty="0" smtClean="0"/>
              <a:t>YAYINLANAN BİR RAPORA GÖRE  TÜRKİYE DEĞERİNE GÖRE 6. BÜYÜK MAKİNA İMALATÇISI KONUMUNA KADAR YÜKSELMİŞ,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CECIMO </a:t>
            </a:r>
            <a:r>
              <a:rPr lang="tr-TR" sz="2000" b="1" dirty="0" smtClean="0"/>
              <a:t>YAYINLARINA GÖRE DE, TAKIM TEZGAHI İMALATINDA </a:t>
            </a:r>
            <a:r>
              <a:rPr lang="tr-TR" sz="2000" b="1" dirty="0" smtClean="0"/>
              <a:t>TOPLAM CİRO OLARAK AB’DE </a:t>
            </a:r>
            <a:r>
              <a:rPr lang="tr-TR" sz="2000" b="1" dirty="0" smtClean="0"/>
              <a:t>7. SIRAYA KADAR YÜKSELMİŞTİR</a:t>
            </a:r>
            <a:r>
              <a:rPr lang="tr-TR" sz="2000" b="1" dirty="0" smtClean="0"/>
              <a:t>. BU SIRA İYİ BİR KONUMDA OLDUĞUMUZU GÖSTERİYOR. FAKAT ALINMASI GEREKEN ÇOK YOL VAR.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BU SIRALAMADA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ALMANYA %48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İTALYA % 19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İSVİÇRE 11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AVUSTURYA 5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ISPANYA </a:t>
            </a:r>
            <a:r>
              <a:rPr lang="tr-TR" sz="2000" b="1" dirty="0" smtClean="0"/>
              <a:t>%4, FRANSA </a:t>
            </a:r>
            <a:r>
              <a:rPr lang="tr-TR" sz="2000" b="1" dirty="0"/>
              <a:t>%4 </a:t>
            </a:r>
            <a:r>
              <a:rPr lang="tr-TR" sz="2000" b="1" dirty="0" smtClean="0"/>
              <a:t>TÜRKİYE-ÇEK CUM %3</a:t>
            </a:r>
            <a:endParaRPr lang="tr-TR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sz="2000" b="1" dirty="0" smtClean="0"/>
              <a:t>GARDNER </a:t>
            </a:r>
            <a:r>
              <a:rPr lang="tr-TR" sz="2000" b="1" dirty="0" smtClean="0"/>
              <a:t>YAYINLARI ANKETİNE GÖRE DE, TAKIM TEZGAHI  İMALATI VE İHRACATINDA DÜNYA SIRALAMASINDA 15. SIRAYA KADAR YÜKSELMİŞTİR.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tr-TR" sz="2000" b="1" dirty="0"/>
          </a:p>
          <a:p>
            <a:pPr algn="ctr">
              <a:lnSpc>
                <a:spcPct val="90000"/>
              </a:lnSpc>
              <a:buFontTx/>
              <a:buNone/>
            </a:pPr>
            <a:endParaRPr lang="tr-TR" sz="2000" b="1" dirty="0"/>
          </a:p>
          <a:p>
            <a:pPr algn="ctr">
              <a:lnSpc>
                <a:spcPct val="90000"/>
              </a:lnSpc>
              <a:buFontTx/>
              <a:buNone/>
            </a:pPr>
            <a:endParaRPr lang="tr-TR" sz="2800" dirty="0"/>
          </a:p>
        </p:txBody>
      </p:sp>
      <p:pic>
        <p:nvPicPr>
          <p:cNvPr id="37892" name="Picture 4" descr="logo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74638"/>
            <a:ext cx="996950" cy="935037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b="1" dirty="0" smtClean="0"/>
              <a:t>DÜNYA PAZARINDA</a:t>
            </a:r>
            <a:br>
              <a:rPr lang="tr-TR" altLang="zh-CN" sz="2000" b="1" dirty="0" smtClean="0"/>
            </a:br>
            <a:r>
              <a:rPr lang="tr-TR" altLang="zh-CN" sz="2000" b="1" dirty="0" smtClean="0"/>
              <a:t>REKABETÇİ KONUMDA OLAN DİĞER MAKİNA SEKTÖRLERİ</a:t>
            </a:r>
            <a:br>
              <a:rPr lang="tr-TR" altLang="zh-CN" sz="2000" b="1" dirty="0" smtClean="0"/>
            </a:br>
            <a:endParaRPr lang="tr-TR" altLang="zh-CN" sz="2000" b="1" dirty="0" smtClean="0"/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dirty="0" smtClean="0"/>
              <a:t>İNŞAAT MAKİNALARI,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dirty="0" smtClean="0"/>
              <a:t>VİNÇLER ve  KALDIRMA VE TAŞIMA EKİPMANLARI,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dirty="0" smtClean="0"/>
              <a:t>POMPALAR VE KOMPRESÖRLER,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dirty="0" smtClean="0"/>
              <a:t>SANAYİ FIRINLARI,</a:t>
            </a:r>
          </a:p>
          <a:p>
            <a:pPr>
              <a:lnSpc>
                <a:spcPct val="115000"/>
              </a:lnSpc>
              <a:spcBef>
                <a:spcPct val="100000"/>
              </a:spcBef>
            </a:pPr>
            <a:r>
              <a:rPr lang="tr-TR" altLang="zh-CN" sz="2000" dirty="0" smtClean="0"/>
              <a:t>İKLİMLENDİRME</a:t>
            </a:r>
          </a:p>
        </p:txBody>
      </p:sp>
      <p:pic>
        <p:nvPicPr>
          <p:cNvPr id="4506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0075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22" name="Rectangle 374"/>
          <p:cNvSpPr>
            <a:spLocks noGrp="1" noChangeArrowheads="1"/>
          </p:cNvSpPr>
          <p:nvPr>
            <p:ph type="title"/>
          </p:nvPr>
        </p:nvSpPr>
        <p:spPr>
          <a:xfrm>
            <a:off x="1828800" y="762000"/>
            <a:ext cx="6248400" cy="609600"/>
          </a:xfrm>
        </p:spPr>
        <p:txBody>
          <a:bodyPr/>
          <a:lstStyle/>
          <a:p>
            <a:r>
              <a:rPr lang="tr-TR" sz="1600" b="1" dirty="0" smtClean="0"/>
              <a:t>İMALAT, İHRACAT, İTHALAT, SATIŞ VERİLERİ</a:t>
            </a:r>
            <a:endParaRPr lang="tr-TR" sz="1600" b="1" dirty="0"/>
          </a:p>
        </p:txBody>
      </p:sp>
      <p:pic>
        <p:nvPicPr>
          <p:cNvPr id="53628" name="Picture 380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960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8" name="87 Tablo Yer Tutucusu"/>
          <p:cNvGraphicFramePr>
            <a:graphicFrameLocks noGrp="1"/>
          </p:cNvGraphicFramePr>
          <p:nvPr>
            <p:ph type="tbl" idx="1"/>
          </p:nvPr>
        </p:nvGraphicFramePr>
        <p:xfrm>
          <a:off x="381000" y="1371595"/>
          <a:ext cx="8534398" cy="4889257"/>
        </p:xfrm>
        <a:graphic>
          <a:graphicData uri="http://schemas.openxmlformats.org/drawingml/2006/table">
            <a:tbl>
              <a:tblPr/>
              <a:tblGrid>
                <a:gridCol w="2147958"/>
                <a:gridCol w="1056749"/>
                <a:gridCol w="1056749"/>
                <a:gridCol w="1056749"/>
                <a:gridCol w="1056749"/>
                <a:gridCol w="1041434"/>
                <a:gridCol w="1118010"/>
              </a:tblGrid>
              <a:tr h="773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Arial Tur"/>
                        </a:rPr>
                        <a:t>(X1000) USD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 Tur"/>
                        </a:rPr>
                        <a:t>2013 </a:t>
                      </a:r>
                      <a:r>
                        <a:rPr lang="tr-TR" sz="1600" b="1" i="0" u="none" strike="noStrike" dirty="0" err="1" smtClean="0">
                          <a:latin typeface="Arial Tur"/>
                        </a:rPr>
                        <a:t>tah</a:t>
                      </a:r>
                      <a:r>
                        <a:rPr lang="tr-TR" sz="1600" b="1" i="0" u="none" strike="noStrike" dirty="0" smtClean="0">
                          <a:latin typeface="Arial Tur"/>
                        </a:rPr>
                        <a:t>.</a:t>
                      </a:r>
                      <a:endParaRPr lang="en-US" sz="1600" b="1" i="0" u="none" strike="noStrike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 Tur"/>
                        </a:rPr>
                        <a:t>MAKİNA SATIŞI  (1)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31.095.182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23.525.692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30.778.756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38.566.715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38.117.309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40.629.495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 Tur"/>
                        </a:rPr>
                        <a:t>MAKİNA İMALATI  (1)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20.335.588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15.679.000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20.790.354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25.426.600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26.087.641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26.431.269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 Tur"/>
                        </a:rPr>
                        <a:t>MAKİNA İHRACATI (2)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9.407.063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7.459.801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8.614.966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10.579.180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11.478.562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12.158.384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 Tur"/>
                        </a:rPr>
                        <a:t>İHRACAT - $/kg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6,66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6,16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6,29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6,21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Arial Tur"/>
                        </a:rPr>
                        <a:t>MAKİNA İTHALATI (2)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20.166.657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15.306.493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18.603.368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23.719.295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23.508.230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26.356.610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dirty="0" smtClean="0">
                          <a:latin typeface="Arial Tur"/>
                        </a:rPr>
                        <a:t>Demir-Çelik Tüketimi - </a:t>
                      </a:r>
                      <a:r>
                        <a:rPr lang="tr-TR" sz="1400" b="1" i="0" u="none" strike="noStrike" noProof="0" dirty="0" err="1" smtClean="0">
                          <a:latin typeface="Arial Tur"/>
                        </a:rPr>
                        <a:t>Tah</a:t>
                      </a:r>
                      <a:r>
                        <a:rPr lang="tr-TR" sz="1400" b="1" i="0" u="none" strike="noStrike" noProof="0" dirty="0" smtClean="0">
                          <a:latin typeface="Arial Tur"/>
                        </a:rPr>
                        <a:t>. (Ton)</a:t>
                      </a:r>
                      <a:endParaRPr lang="tr-TR" sz="14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2.747.296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2.291.689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3.118.581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3.640.049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3.783.495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dirty="0" smtClean="0">
                          <a:latin typeface="Arial Tur"/>
                        </a:rPr>
                        <a:t>Türkiye’nin toplam ihracatı</a:t>
                      </a:r>
                      <a:endParaRPr lang="tr-TR" sz="14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132.027.195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102.142.612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113.883.219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134.907.073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152.560.775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dirty="0" smtClean="0">
                          <a:latin typeface="Arial Tur"/>
                        </a:rPr>
                        <a:t>Türkiye’nin toplam ithalatı</a:t>
                      </a:r>
                      <a:endParaRPr lang="tr-TR" sz="14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201.963.574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140.928.421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185.544.331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 Tur"/>
                        </a:rPr>
                        <a:t>240.841.697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 Tur"/>
                        </a:rPr>
                        <a:t>236.536.949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smtClean="0">
                          <a:latin typeface="Arial Tur"/>
                        </a:rPr>
                        <a:t>Makinanın ihracat içindeki payı %</a:t>
                      </a:r>
                      <a:endParaRPr lang="tr-TR" sz="1400" b="1" i="0" u="none" strike="noStrike" noProof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7,13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7,30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7,56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7,84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Tur"/>
                        </a:rPr>
                        <a:t>7,52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noProof="0" dirty="0" smtClean="0">
                          <a:latin typeface="Arial Tur"/>
                        </a:rPr>
                        <a:t>Makinanın ithalat içindeki payı %</a:t>
                      </a:r>
                      <a:endParaRPr lang="tr-TR" sz="1400" b="1" i="0" u="none" strike="noStrike" noProof="0" dirty="0">
                        <a:latin typeface="Arial Tur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9,99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10,86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10,03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 Tur"/>
                        </a:rPr>
                        <a:t>9,85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Tur"/>
                        </a:rPr>
                        <a:t>9,94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Arial Tu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3">
        <a:dk1>
          <a:srgbClr val="3E3E5C"/>
        </a:dk1>
        <a:lt1>
          <a:srgbClr val="FFFFFF"/>
        </a:lt1>
        <a:dk2>
          <a:srgbClr val="00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AA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506</Words>
  <Application>Microsoft Office PowerPoint</Application>
  <PresentationFormat>Ekran Gösterisi (4:3)</PresentationFormat>
  <Paragraphs>183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Varsayılan Tasarım</vt:lpstr>
      <vt:lpstr>   M İ B MAKİNA  İMALATÇILARI BİRLİĞİ  M. Selçuk BAYDAR Başkan Vekili </vt:lpstr>
      <vt:lpstr>PowerPoint Sunusu</vt:lpstr>
      <vt:lpstr>PowerPoint Sunusu</vt:lpstr>
      <vt:lpstr>PowerPoint Sunusu</vt:lpstr>
      <vt:lpstr>MAKİNA İMALAT SEKTÖRÜNÜN GELİŞİMİ ve DEMİR-ÇELİK TÜKETİMİ – (Tahmini)</vt:lpstr>
      <vt:lpstr>PowerPoint Sunusu</vt:lpstr>
      <vt:lpstr>PowerPoint Sunusu</vt:lpstr>
      <vt:lpstr>PowerPoint Sunusu</vt:lpstr>
      <vt:lpstr>İMALAT, İHRACAT, İTHALAT, SATIŞ VERİLERİ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by  ASSOCIATION of TURKISH MACHINE MANUFACTURERS</dc:title>
  <dc:creator>hp</dc:creator>
  <cp:lastModifiedBy>selcuk</cp:lastModifiedBy>
  <cp:revision>149</cp:revision>
  <dcterms:created xsi:type="dcterms:W3CDTF">2006-04-17T12:57:36Z</dcterms:created>
  <dcterms:modified xsi:type="dcterms:W3CDTF">2013-12-10T09:32:58Z</dcterms:modified>
</cp:coreProperties>
</file>