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sldIdLst>
    <p:sldId id="256" r:id="rId2"/>
    <p:sldId id="258" r:id="rId3"/>
    <p:sldId id="264" r:id="rId4"/>
    <p:sldId id="265" r:id="rId5"/>
    <p:sldId id="268" r:id="rId6"/>
    <p:sldId id="270" r:id="rId7"/>
    <p:sldId id="272" r:id="rId8"/>
    <p:sldId id="271" r:id="rId9"/>
    <p:sldId id="273" r:id="rId10"/>
    <p:sldId id="274" r:id="rId11"/>
    <p:sldId id="275" r:id="rId12"/>
    <p:sldId id="277" r:id="rId13"/>
    <p:sldId id="278" r:id="rId14"/>
    <p:sldId id="281" r:id="rId15"/>
    <p:sldId id="282" r:id="rId16"/>
    <p:sldId id="284" r:id="rId17"/>
    <p:sldId id="287" r:id="rId18"/>
    <p:sldId id="288" r:id="rId19"/>
    <p:sldId id="289" r:id="rId20"/>
    <p:sldId id="290" r:id="rId21"/>
    <p:sldId id="291" r:id="rId22"/>
    <p:sldId id="293" r:id="rId23"/>
    <p:sldId id="294" r:id="rId24"/>
    <p:sldId id="295" r:id="rId25"/>
    <p:sldId id="296" r:id="rId26"/>
    <p:sldId id="297" r:id="rId27"/>
    <p:sldId id="298" r:id="rId28"/>
    <p:sldId id="299" r:id="rId29"/>
    <p:sldId id="300" r:id="rId30"/>
    <p:sldId id="301" r:id="rId31"/>
    <p:sldId id="302" r:id="rId32"/>
    <p:sldId id="338" r:id="rId33"/>
    <p:sldId id="344" r:id="rId34"/>
    <p:sldId id="345" r:id="rId35"/>
    <p:sldId id="346" r:id="rId36"/>
    <p:sldId id="305" r:id="rId37"/>
    <p:sldId id="339" r:id="rId38"/>
    <p:sldId id="304" r:id="rId39"/>
    <p:sldId id="348" r:id="rId40"/>
    <p:sldId id="306" r:id="rId41"/>
    <p:sldId id="307" r:id="rId42"/>
    <p:sldId id="308" r:id="rId43"/>
    <p:sldId id="311" r:id="rId44"/>
    <p:sldId id="310"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 id="324" r:id="rId58"/>
    <p:sldId id="326" r:id="rId59"/>
    <p:sldId id="325" r:id="rId60"/>
    <p:sldId id="327" r:id="rId61"/>
    <p:sldId id="328" r:id="rId62"/>
    <p:sldId id="349" r:id="rId63"/>
    <p:sldId id="350" r:id="rId64"/>
    <p:sldId id="329" r:id="rId65"/>
    <p:sldId id="330" r:id="rId66"/>
    <p:sldId id="331" r:id="rId67"/>
    <p:sldId id="332" r:id="rId68"/>
    <p:sldId id="333" r:id="rId69"/>
    <p:sldId id="335" r:id="rId70"/>
    <p:sldId id="337" r:id="rId7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94614" autoAdjust="0"/>
  </p:normalViewPr>
  <p:slideViewPr>
    <p:cSldViewPr>
      <p:cViewPr varScale="1">
        <p:scale>
          <a:sx n="86" d="100"/>
          <a:sy n="86" d="100"/>
        </p:scale>
        <p:origin x="-108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DC7B72-AD4A-4C18-A8A3-C2C30206E7E3}" type="datetimeFigureOut">
              <a:rPr lang="tr-TR" smtClean="0"/>
              <a:t>12.11.2013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7FC134-08EE-4023-84D8-1A1CE97C9B05}" type="slidenum">
              <a:rPr lang="tr-TR" smtClean="0"/>
              <a:t>‹#›</a:t>
            </a:fld>
            <a:endParaRPr lang="tr-TR"/>
          </a:p>
        </p:txBody>
      </p:sp>
    </p:spTree>
    <p:extLst>
      <p:ext uri="{BB962C8B-B14F-4D97-AF65-F5344CB8AC3E}">
        <p14:creationId xmlns:p14="http://schemas.microsoft.com/office/powerpoint/2010/main" val="811084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96D9103-E774-4C6C-9B93-F3446287E9F6}" type="datetimeFigureOut">
              <a:rPr lang="tr-TR" smtClean="0"/>
              <a:t>12.11.2013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1692092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6D9103-E774-4C6C-9B93-F3446287E9F6}" type="datetimeFigureOut">
              <a:rPr lang="tr-TR" smtClean="0"/>
              <a:t>12.11.2013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3369668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6D9103-E774-4C6C-9B93-F3446287E9F6}" type="datetimeFigureOut">
              <a:rPr lang="tr-TR" smtClean="0"/>
              <a:t>12.11.2013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3854639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6D9103-E774-4C6C-9B93-F3446287E9F6}" type="datetimeFigureOut">
              <a:rPr lang="tr-TR" smtClean="0"/>
              <a:t>12.11.2013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150104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96D9103-E774-4C6C-9B93-F3446287E9F6}" type="datetimeFigureOut">
              <a:rPr lang="tr-TR" smtClean="0"/>
              <a:t>12.11.2013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459546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96D9103-E774-4C6C-9B93-F3446287E9F6}" type="datetimeFigureOut">
              <a:rPr lang="tr-TR" smtClean="0"/>
              <a:t>12.11.2013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3840340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96D9103-E774-4C6C-9B93-F3446287E9F6}" type="datetimeFigureOut">
              <a:rPr lang="tr-TR" smtClean="0"/>
              <a:t>12.11.2013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3652467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96D9103-E774-4C6C-9B93-F3446287E9F6}" type="datetimeFigureOut">
              <a:rPr lang="tr-TR" smtClean="0"/>
              <a:t>12.11.2013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3335497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96D9103-E774-4C6C-9B93-F3446287E9F6}" type="datetimeFigureOut">
              <a:rPr lang="tr-TR" smtClean="0"/>
              <a:t>12.11.2013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3756289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96D9103-E774-4C6C-9B93-F3446287E9F6}" type="datetimeFigureOut">
              <a:rPr lang="tr-TR" smtClean="0"/>
              <a:t>12.11.2013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359627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96D9103-E774-4C6C-9B93-F3446287E9F6}" type="datetimeFigureOut">
              <a:rPr lang="tr-TR" smtClean="0"/>
              <a:t>12.11.2013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B9FFB66-A867-4F15-BC54-B1367A92C55F}" type="slidenum">
              <a:rPr lang="tr-TR" smtClean="0"/>
              <a:t>‹#›</a:t>
            </a:fld>
            <a:endParaRPr lang="tr-TR"/>
          </a:p>
        </p:txBody>
      </p:sp>
    </p:spTree>
    <p:extLst>
      <p:ext uri="{BB962C8B-B14F-4D97-AF65-F5344CB8AC3E}">
        <p14:creationId xmlns:p14="http://schemas.microsoft.com/office/powerpoint/2010/main" val="2122906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6D9103-E774-4C6C-9B93-F3446287E9F6}" type="datetimeFigureOut">
              <a:rPr lang="tr-TR" smtClean="0"/>
              <a:t>12.11.2013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FFB66-A867-4F15-BC54-B1367A92C55F}" type="slidenum">
              <a:rPr lang="tr-TR" smtClean="0"/>
              <a:t>‹#›</a:t>
            </a:fld>
            <a:endParaRPr lang="tr-TR"/>
          </a:p>
        </p:txBody>
      </p:sp>
    </p:spTree>
    <p:extLst>
      <p:ext uri="{BB962C8B-B14F-4D97-AF65-F5344CB8AC3E}">
        <p14:creationId xmlns:p14="http://schemas.microsoft.com/office/powerpoint/2010/main" val="4150849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basvuru.dtm.gov.tr/yetkiBasvuru/giris.jsp"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88640"/>
            <a:ext cx="8350696" cy="760239"/>
          </a:xfrm>
          <a:ln w="19050" cmpd="thinThick">
            <a:solidFill>
              <a:srgbClr val="C00000"/>
            </a:solidFill>
          </a:ln>
        </p:spPr>
        <p:txBody>
          <a:bodyPr>
            <a:normAutofit/>
          </a:bodyPr>
          <a:lstStyle/>
          <a:p>
            <a:pPr algn="l"/>
            <a:r>
              <a:rPr lang="tr-TR" sz="3600" b="1" dirty="0" smtClean="0">
                <a:solidFill>
                  <a:schemeClr val="tx2">
                    <a:lumMod val="60000"/>
                    <a:lumOff val="40000"/>
                  </a:schemeClr>
                </a:solidFill>
              </a:rPr>
              <a:t>           AKDENİZ İHRACATÇI BİRLİKLERİ</a:t>
            </a:r>
            <a:endParaRPr lang="tr-TR" sz="3600" b="1" dirty="0">
              <a:solidFill>
                <a:schemeClr val="tx2">
                  <a:lumMod val="60000"/>
                  <a:lumOff val="40000"/>
                </a:schemeClr>
              </a:solidFill>
            </a:endParaRPr>
          </a:p>
        </p:txBody>
      </p:sp>
      <p:sp>
        <p:nvSpPr>
          <p:cNvPr id="3" name="Alt Başlık 2"/>
          <p:cNvSpPr>
            <a:spLocks noGrp="1"/>
          </p:cNvSpPr>
          <p:nvPr>
            <p:ph type="subTitle" idx="1"/>
          </p:nvPr>
        </p:nvSpPr>
        <p:spPr>
          <a:xfrm>
            <a:off x="395536" y="1124744"/>
            <a:ext cx="8352928" cy="5400600"/>
          </a:xfrm>
          <a:solidFill>
            <a:schemeClr val="tx2">
              <a:lumMod val="20000"/>
              <a:lumOff val="80000"/>
            </a:schemeClr>
          </a:solidFill>
          <a:ln>
            <a:solidFill>
              <a:srgbClr val="C00000"/>
            </a:solidFill>
          </a:ln>
        </p:spPr>
        <p:txBody>
          <a:bodyPr>
            <a:normAutofit lnSpcReduction="10000"/>
          </a:bodyPr>
          <a:lstStyle/>
          <a:p>
            <a:pPr>
              <a:spcBef>
                <a:spcPts val="0"/>
              </a:spcBef>
            </a:pPr>
            <a:endParaRPr lang="tr-TR" sz="1000" b="1" dirty="0" smtClean="0">
              <a:solidFill>
                <a:srgbClr val="C00000"/>
              </a:solidFill>
            </a:endParaRPr>
          </a:p>
          <a:p>
            <a:pPr>
              <a:spcBef>
                <a:spcPts val="0"/>
              </a:spcBef>
            </a:pPr>
            <a:r>
              <a:rPr lang="tr-TR" sz="4400" b="1" dirty="0" smtClean="0">
                <a:solidFill>
                  <a:schemeClr val="accent2">
                    <a:lumMod val="75000"/>
                  </a:schemeClr>
                </a:solidFill>
              </a:rPr>
              <a:t>DAHİLDE İŞLEME – HARİÇTE İŞLEME REJİMİ, TELAFİ EDİCİ VERGİ (TEV) UYGULAMASI ve İHRACATÇI BİRLİKLERİNİN BU KAPSAMDAKİ GÖREVLERİ</a:t>
            </a:r>
          </a:p>
          <a:p>
            <a:pPr>
              <a:spcBef>
                <a:spcPts val="0"/>
              </a:spcBef>
            </a:pPr>
            <a:endParaRPr lang="tr-TR" sz="2000" b="1" dirty="0" smtClean="0">
              <a:solidFill>
                <a:srgbClr val="C00000"/>
              </a:solidFill>
            </a:endParaRPr>
          </a:p>
          <a:p>
            <a:pPr>
              <a:spcBef>
                <a:spcPts val="0"/>
              </a:spcBef>
            </a:pPr>
            <a:r>
              <a:rPr lang="tr-TR"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Teşvik Uygulama Şube Müdürlüğü</a:t>
            </a:r>
          </a:p>
          <a:p>
            <a:pPr>
              <a:spcBef>
                <a:spcPts val="0"/>
              </a:spcBef>
            </a:pPr>
            <a:r>
              <a:rPr kumimoji="1" lang="tr-TR" sz="6000" dirty="0" smtClean="0">
                <a:solidFill>
                  <a:schemeClr val="tx2"/>
                </a:solidFill>
                <a:latin typeface="Times New Roman" pitchFamily="18" charset="0"/>
              </a:rPr>
              <a:t> </a:t>
            </a:r>
            <a:r>
              <a:rPr kumimoji="1" lang="tr-TR" sz="4000" b="1" dirty="0" smtClean="0">
                <a:solidFill>
                  <a:schemeClr val="tx2">
                    <a:lumMod val="75000"/>
                  </a:schemeClr>
                </a:solidFill>
                <a:effectLst>
                  <a:outerShdw blurRad="38100" dist="38100" dir="2700000" algn="tl">
                    <a:srgbClr val="000000"/>
                  </a:outerShdw>
                </a:effectLst>
                <a:latin typeface="Times New Roman" pitchFamily="18" charset="0"/>
              </a:rPr>
              <a:t>Derya YILMAZ</a:t>
            </a: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222920"/>
            <a:ext cx="752475"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6684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ŞARTLI MUAFİYET SİSTEMİ;</a:t>
            </a:r>
          </a:p>
          <a:p>
            <a:pPr>
              <a:spcBef>
                <a:spcPts val="0"/>
              </a:spcBef>
            </a:pPr>
            <a:endParaRPr lang="tr-TR" sz="1200" b="1" dirty="0" smtClean="0">
              <a:solidFill>
                <a:schemeClr val="accent2">
                  <a:lumMod val="75000"/>
                </a:schemeClr>
              </a:solidFill>
            </a:endParaRPr>
          </a:p>
          <a:p>
            <a:pPr algn="just">
              <a:spcBef>
                <a:spcPts val="0"/>
              </a:spcBef>
            </a:pPr>
            <a:endParaRPr lang="tr-TR" sz="1400" b="1" dirty="0" smtClean="0">
              <a:solidFill>
                <a:schemeClr val="tx1"/>
              </a:solidFill>
            </a:endParaRPr>
          </a:p>
          <a:p>
            <a:pPr marL="342900" indent="-342900" algn="just">
              <a:spcBef>
                <a:spcPts val="0"/>
              </a:spcBef>
              <a:buSzPct val="120000"/>
              <a:buFont typeface="Arial" pitchFamily="34" charset="0"/>
              <a:buChar char="•"/>
            </a:pPr>
            <a:r>
              <a:rPr lang="tr-TR" dirty="0" smtClean="0">
                <a:solidFill>
                  <a:schemeClr val="tx1"/>
                </a:solidFill>
              </a:rPr>
              <a:t> </a:t>
            </a:r>
            <a:r>
              <a:rPr lang="tr-TR" dirty="0">
                <a:solidFill>
                  <a:schemeClr val="tx1"/>
                </a:solidFill>
              </a:rPr>
              <a:t>İhraç edilecek eşyanın üretiminde kullanılan hammadde, yardımcı madde, ambalaj ve işletme malzemelerinin ithalatı sırasında doğan vergilerin teminata bağlanarak ve ticaret politikası önlemlerine tabi tutulmaksızın ithal edilmesi ve üretim sonucunda elde edilen eşyanın ihraç edilmesini müteakip alınan teminatın iade edilmesidir. </a:t>
            </a:r>
            <a:r>
              <a:rPr lang="tr-TR" b="1" dirty="0">
                <a:solidFill>
                  <a:schemeClr val="tx1"/>
                </a:solidFill>
              </a:rPr>
              <a:t>(Önce İthalat</a:t>
            </a:r>
            <a:r>
              <a:rPr lang="tr-TR" b="1" dirty="0" smtClean="0">
                <a:solidFill>
                  <a:schemeClr val="tx1"/>
                </a:solidFill>
              </a:rPr>
              <a:t>)</a:t>
            </a:r>
          </a:p>
          <a:p>
            <a:pPr marL="342900" indent="-342900" algn="just">
              <a:spcBef>
                <a:spcPts val="0"/>
              </a:spcBef>
              <a:buSzPct val="120000"/>
              <a:buFont typeface="Arial" pitchFamily="34" charset="0"/>
              <a:buChar char="•"/>
            </a:pPr>
            <a:endParaRPr lang="tr-TR" sz="1200" b="1" dirty="0" smtClean="0">
              <a:solidFill>
                <a:schemeClr val="tx1"/>
              </a:solidFill>
            </a:endParaRPr>
          </a:p>
          <a:p>
            <a:pPr algn="just">
              <a:spcBef>
                <a:spcPts val="0"/>
              </a:spcBef>
              <a:buSzPct val="120000"/>
            </a:pPr>
            <a:r>
              <a:rPr lang="tr-TR" sz="2000" b="1" dirty="0">
                <a:solidFill>
                  <a:srgbClr val="FF0000"/>
                </a:solidFill>
                <a:latin typeface="Arial" pitchFamily="34" charset="0"/>
                <a:cs typeface="Arial" pitchFamily="34" charset="0"/>
              </a:rPr>
              <a:t>ÖNEMLİ: İşletme Malzemesi ithalatında KDV ve ÖTV tahsil edilir ve ticaret politikası önlemleri uygulanır.</a:t>
            </a: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1721406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257672" y="260648"/>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pic>
        <p:nvPicPr>
          <p:cNvPr id="4" name="Resim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8200" y="876300"/>
            <a:ext cx="1997075" cy="183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AutoShape 3"/>
          <p:cNvSpPr>
            <a:spLocks noChangeArrowheads="1"/>
          </p:cNvSpPr>
          <p:nvPr/>
        </p:nvSpPr>
        <p:spPr bwMode="auto">
          <a:xfrm>
            <a:off x="3962400" y="1790700"/>
            <a:ext cx="838200" cy="228600"/>
          </a:xfrm>
          <a:prstGeom prst="rightArrow">
            <a:avLst>
              <a:gd name="adj1" fmla="val 50000"/>
              <a:gd name="adj2" fmla="val 9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6" name="AutoShape 4"/>
          <p:cNvSpPr>
            <a:spLocks noChangeArrowheads="1"/>
          </p:cNvSpPr>
          <p:nvPr/>
        </p:nvSpPr>
        <p:spPr bwMode="auto">
          <a:xfrm>
            <a:off x="3962400" y="2705100"/>
            <a:ext cx="3200400" cy="304800"/>
          </a:xfrm>
          <a:prstGeom prst="curvedUpArrow">
            <a:avLst>
              <a:gd name="adj1" fmla="val 210000"/>
              <a:gd name="adj2" fmla="val 420000"/>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7" name="AutoShape 5"/>
          <p:cNvSpPr>
            <a:spLocks/>
          </p:cNvSpPr>
          <p:nvPr/>
        </p:nvSpPr>
        <p:spPr bwMode="auto">
          <a:xfrm>
            <a:off x="5715000" y="419100"/>
            <a:ext cx="1600200" cy="466725"/>
          </a:xfrm>
          <a:prstGeom prst="callout2">
            <a:avLst>
              <a:gd name="adj1" fmla="val 24491"/>
              <a:gd name="adj2" fmla="val -4764"/>
              <a:gd name="adj3" fmla="val 24491"/>
              <a:gd name="adj4" fmla="val -24602"/>
              <a:gd name="adj5" fmla="val 112583"/>
              <a:gd name="adj6" fmla="val -4662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lang="tr-TR">
                <a:latin typeface="Times New Roman" pitchFamily="18" charset="0"/>
              </a:rPr>
              <a:t>Gümrük</a:t>
            </a:r>
          </a:p>
        </p:txBody>
      </p:sp>
      <p:sp>
        <p:nvSpPr>
          <p:cNvPr id="8" name="AutoShape 6"/>
          <p:cNvSpPr>
            <a:spLocks/>
          </p:cNvSpPr>
          <p:nvPr/>
        </p:nvSpPr>
        <p:spPr bwMode="auto">
          <a:xfrm>
            <a:off x="611560" y="3086100"/>
            <a:ext cx="2201863" cy="466725"/>
          </a:xfrm>
          <a:prstGeom prst="accentCallout2">
            <a:avLst>
              <a:gd name="adj1" fmla="val 24491"/>
              <a:gd name="adj2" fmla="val 103463"/>
              <a:gd name="adj3" fmla="val 24491"/>
              <a:gd name="adj4" fmla="val 128551"/>
              <a:gd name="adj5" fmla="val -61222"/>
              <a:gd name="adj6" fmla="val 15363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a:latin typeface="Times New Roman" pitchFamily="18" charset="0"/>
              </a:rPr>
              <a:t>Teminat</a:t>
            </a:r>
          </a:p>
        </p:txBody>
      </p:sp>
      <p:pic>
        <p:nvPicPr>
          <p:cNvPr id="9" name="Resim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85800" y="4700736"/>
            <a:ext cx="2286000"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 name="AutoShape 8"/>
          <p:cNvSpPr>
            <a:spLocks noChangeArrowheads="1"/>
          </p:cNvSpPr>
          <p:nvPr/>
        </p:nvSpPr>
        <p:spPr bwMode="auto">
          <a:xfrm>
            <a:off x="6477000" y="1790700"/>
            <a:ext cx="990600" cy="228600"/>
          </a:xfrm>
          <a:prstGeom prst="rightArrow">
            <a:avLst>
              <a:gd name="adj1" fmla="val 50000"/>
              <a:gd name="adj2" fmla="val 108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1" name="AutoShape 9"/>
          <p:cNvSpPr>
            <a:spLocks/>
          </p:cNvSpPr>
          <p:nvPr/>
        </p:nvSpPr>
        <p:spPr bwMode="auto">
          <a:xfrm>
            <a:off x="1599596" y="3826371"/>
            <a:ext cx="2133600" cy="466725"/>
          </a:xfrm>
          <a:prstGeom prst="callout1">
            <a:avLst>
              <a:gd name="adj1" fmla="val 24491"/>
              <a:gd name="adj2" fmla="val -3569"/>
              <a:gd name="adj3" fmla="val 190815"/>
              <a:gd name="adj4" fmla="val -662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dirty="0">
                <a:latin typeface="Times New Roman" pitchFamily="18" charset="0"/>
              </a:rPr>
              <a:t>Teminat İade</a:t>
            </a:r>
          </a:p>
        </p:txBody>
      </p:sp>
      <p:sp>
        <p:nvSpPr>
          <p:cNvPr id="12" name="AutoShape 10"/>
          <p:cNvSpPr>
            <a:spLocks noChangeArrowheads="1"/>
          </p:cNvSpPr>
          <p:nvPr/>
        </p:nvSpPr>
        <p:spPr bwMode="auto">
          <a:xfrm>
            <a:off x="7924800" y="2636912"/>
            <a:ext cx="228600" cy="1295400"/>
          </a:xfrm>
          <a:prstGeom prst="downArrow">
            <a:avLst>
              <a:gd name="adj1" fmla="val 50000"/>
              <a:gd name="adj2" fmla="val 1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3" name="AutoShape 11"/>
          <p:cNvSpPr>
            <a:spLocks noChangeArrowheads="1"/>
          </p:cNvSpPr>
          <p:nvPr/>
        </p:nvSpPr>
        <p:spPr bwMode="auto">
          <a:xfrm>
            <a:off x="7396163" y="1333500"/>
            <a:ext cx="1214437" cy="12192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a:latin typeface="Times New Roman" pitchFamily="18" charset="0"/>
              </a:rPr>
              <a:t>Üretim</a:t>
            </a:r>
          </a:p>
        </p:txBody>
      </p:sp>
      <p:sp>
        <p:nvSpPr>
          <p:cNvPr id="14" name="AutoShape 12"/>
          <p:cNvSpPr>
            <a:spLocks noChangeArrowheads="1"/>
          </p:cNvSpPr>
          <p:nvPr/>
        </p:nvSpPr>
        <p:spPr bwMode="auto">
          <a:xfrm>
            <a:off x="7248525" y="4005064"/>
            <a:ext cx="1362075" cy="1219200"/>
          </a:xfrm>
          <a:prstGeom prst="hexagon">
            <a:avLst>
              <a:gd name="adj" fmla="val 27930"/>
              <a:gd name="vf" fmla="val 1154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dirty="0">
                <a:latin typeface="Times New Roman" pitchFamily="18" charset="0"/>
              </a:rPr>
              <a:t>İhracat</a:t>
            </a:r>
          </a:p>
        </p:txBody>
      </p:sp>
      <p:pic>
        <p:nvPicPr>
          <p:cNvPr id="15" name="Resim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1200" y="4869160"/>
            <a:ext cx="1423988"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 name="AutoShape 14"/>
          <p:cNvSpPr>
            <a:spLocks noChangeArrowheads="1"/>
          </p:cNvSpPr>
          <p:nvPr/>
        </p:nvSpPr>
        <p:spPr bwMode="auto">
          <a:xfrm>
            <a:off x="7391400" y="5229200"/>
            <a:ext cx="733425" cy="1214438"/>
          </a:xfrm>
          <a:prstGeom prst="curvedLeftArrow">
            <a:avLst>
              <a:gd name="adj1" fmla="val 33117"/>
              <a:gd name="adj2" fmla="val 66234"/>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7" name="AutoShape 15"/>
          <p:cNvSpPr>
            <a:spLocks/>
          </p:cNvSpPr>
          <p:nvPr/>
        </p:nvSpPr>
        <p:spPr bwMode="auto">
          <a:xfrm>
            <a:off x="4914900" y="3501008"/>
            <a:ext cx="1504950" cy="831850"/>
          </a:xfrm>
          <a:prstGeom prst="callout1">
            <a:avLst>
              <a:gd name="adj1" fmla="val 13741"/>
              <a:gd name="adj2" fmla="val 105065"/>
              <a:gd name="adj3" fmla="val 161833"/>
              <a:gd name="adj4" fmla="val 105065"/>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b="1">
                <a:solidFill>
                  <a:srgbClr val="FF3300"/>
                </a:solidFill>
                <a:latin typeface="Times New Roman" pitchFamily="18" charset="0"/>
              </a:rPr>
              <a:t>Belge Sonu</a:t>
            </a:r>
          </a:p>
        </p:txBody>
      </p:sp>
      <p:sp>
        <p:nvSpPr>
          <p:cNvPr id="18" name="AutoShape 16"/>
          <p:cNvSpPr>
            <a:spLocks noChangeArrowheads="1"/>
          </p:cNvSpPr>
          <p:nvPr/>
        </p:nvSpPr>
        <p:spPr bwMode="auto">
          <a:xfrm>
            <a:off x="3352800" y="5753100"/>
            <a:ext cx="1966913" cy="304800"/>
          </a:xfrm>
          <a:prstGeom prst="leftArrow">
            <a:avLst>
              <a:gd name="adj1" fmla="val 50000"/>
              <a:gd name="adj2" fmla="val 1613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9" name="Rectangle 17"/>
          <p:cNvSpPr>
            <a:spLocks noChangeArrowheads="1"/>
          </p:cNvSpPr>
          <p:nvPr/>
        </p:nvSpPr>
        <p:spPr bwMode="auto">
          <a:xfrm>
            <a:off x="533400" y="190500"/>
            <a:ext cx="5029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kumimoji="1" lang="tr-TR" sz="3600" b="1">
                <a:solidFill>
                  <a:srgbClr val="FF3300"/>
                </a:solidFill>
                <a:latin typeface="Times New Roman" pitchFamily="18" charset="0"/>
              </a:rPr>
              <a:t>Şartlı Muafiyet Sistemi</a:t>
            </a:r>
          </a:p>
        </p:txBody>
      </p:sp>
      <p:sp>
        <p:nvSpPr>
          <p:cNvPr id="20" name="AutoShape 18"/>
          <p:cNvSpPr>
            <a:spLocks noChangeArrowheads="1"/>
          </p:cNvSpPr>
          <p:nvPr/>
        </p:nvSpPr>
        <p:spPr bwMode="auto">
          <a:xfrm>
            <a:off x="2133600" y="1790700"/>
            <a:ext cx="609600" cy="228600"/>
          </a:xfrm>
          <a:prstGeom prst="rightArrow">
            <a:avLst>
              <a:gd name="adj1" fmla="val 50000"/>
              <a:gd name="adj2"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21" name="Rectangle 19"/>
          <p:cNvSpPr>
            <a:spLocks noChangeArrowheads="1"/>
          </p:cNvSpPr>
          <p:nvPr/>
        </p:nvSpPr>
        <p:spPr bwMode="auto">
          <a:xfrm>
            <a:off x="609600" y="1333500"/>
            <a:ext cx="1447800" cy="11430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b="1">
                <a:solidFill>
                  <a:srgbClr val="FF3300"/>
                </a:solidFill>
                <a:latin typeface="Times New Roman" pitchFamily="18" charset="0"/>
              </a:rPr>
              <a:t>Belge</a:t>
            </a:r>
          </a:p>
          <a:p>
            <a:pPr algn="ctr"/>
            <a:r>
              <a:rPr lang="tr-TR" b="1">
                <a:solidFill>
                  <a:srgbClr val="FF3300"/>
                </a:solidFill>
                <a:latin typeface="Times New Roman" pitchFamily="18" charset="0"/>
              </a:rPr>
              <a:t>Başlangıcı</a:t>
            </a:r>
          </a:p>
        </p:txBody>
      </p:sp>
      <p:sp>
        <p:nvSpPr>
          <p:cNvPr id="22" name="AutoShape 20"/>
          <p:cNvSpPr>
            <a:spLocks noChangeArrowheads="1"/>
          </p:cNvSpPr>
          <p:nvPr/>
        </p:nvSpPr>
        <p:spPr bwMode="auto">
          <a:xfrm>
            <a:off x="2743200" y="1257300"/>
            <a:ext cx="1209675" cy="1219200"/>
          </a:xfrm>
          <a:prstGeom prst="hexagon">
            <a:avLst>
              <a:gd name="adj" fmla="val 25000"/>
              <a:gd name="vf" fmla="val 1154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a:latin typeface="Times New Roman" pitchFamily="18" charset="0"/>
              </a:rPr>
              <a:t>İthalat</a:t>
            </a:r>
          </a:p>
        </p:txBody>
      </p:sp>
    </p:spTree>
    <p:extLst>
      <p:ext uri="{BB962C8B-B14F-4D97-AF65-F5344CB8AC3E}">
        <p14:creationId xmlns:p14="http://schemas.microsoft.com/office/powerpoint/2010/main" val="1580006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fontScale="85000" lnSpcReduction="10000"/>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Eşdeğer Eşya Kullanımı (Önce İhracat);</a:t>
            </a:r>
            <a:endParaRPr lang="tr-TR" sz="1200" b="1" dirty="0" smtClean="0">
              <a:solidFill>
                <a:schemeClr val="accent2">
                  <a:lumMod val="75000"/>
                </a:schemeClr>
              </a:solidFill>
            </a:endParaRPr>
          </a:p>
          <a:p>
            <a:pPr algn="just">
              <a:spcBef>
                <a:spcPts val="0"/>
              </a:spcBef>
            </a:pPr>
            <a:endParaRPr lang="tr-TR" sz="1400" b="1" dirty="0" smtClean="0">
              <a:solidFill>
                <a:schemeClr val="tx1"/>
              </a:solidFill>
            </a:endParaRPr>
          </a:p>
          <a:p>
            <a:pPr marL="342900" indent="-342900" algn="just">
              <a:spcBef>
                <a:spcPts val="0"/>
              </a:spcBef>
              <a:buSzPct val="120000"/>
              <a:buFont typeface="Arial" pitchFamily="34" charset="0"/>
              <a:buChar char="•"/>
            </a:pPr>
            <a:r>
              <a:rPr lang="tr-TR" sz="2800" dirty="0" smtClean="0">
                <a:solidFill>
                  <a:schemeClr val="tx1"/>
                </a:solidFill>
              </a:rPr>
              <a:t>Dahilde </a:t>
            </a:r>
            <a:r>
              <a:rPr lang="tr-TR" sz="2800" dirty="0">
                <a:solidFill>
                  <a:schemeClr val="tx1"/>
                </a:solidFill>
              </a:rPr>
              <a:t>İşleme İzin Belgesi kapsamında işlem görmüş ürünün elde edilmesi için ithal eşyasının yerine eşdeğer eşya olarak, asgari 8 (sekiz)’li bazda gümrük tarife istatistik pozisyonu, ticari kalite ve teknik özellikleri itibarıyla aynı kalite ve nitelikleri taşıyan serbest dolaşımdaki eşya kullanılabilir</a:t>
            </a:r>
            <a:r>
              <a:rPr lang="tr-TR" sz="2800" dirty="0" smtClean="0">
                <a:solidFill>
                  <a:schemeClr val="tx1"/>
                </a:solidFill>
              </a:rPr>
              <a:t>.</a:t>
            </a:r>
          </a:p>
          <a:p>
            <a:pPr algn="just">
              <a:spcBef>
                <a:spcPts val="0"/>
              </a:spcBef>
              <a:buSzPct val="120000"/>
            </a:pPr>
            <a:endParaRPr lang="tr-TR" sz="1400" dirty="0">
              <a:solidFill>
                <a:schemeClr val="tx1"/>
              </a:solidFill>
            </a:endParaRPr>
          </a:p>
          <a:p>
            <a:pPr marL="342900" indent="-342900" algn="just">
              <a:spcBef>
                <a:spcPts val="0"/>
              </a:spcBef>
              <a:buSzPct val="120000"/>
              <a:buFont typeface="Arial" pitchFamily="34" charset="0"/>
              <a:buChar char="•"/>
            </a:pPr>
            <a:r>
              <a:rPr lang="tr-TR" sz="2800" dirty="0">
                <a:solidFill>
                  <a:schemeClr val="tx1"/>
                </a:solidFill>
              </a:rPr>
              <a:t>Eşdeğer eşya kullanımı çerçevesinde, belge kapsamında önceden ihracat işleminden sonra ithalat yapılabileceği gibi, ithal eşyası ile serbest dolaşımdaki eşya birlikte de kullanılabilir</a:t>
            </a:r>
            <a:r>
              <a:rPr lang="tr-TR" sz="2800" dirty="0" smtClean="0">
                <a:solidFill>
                  <a:schemeClr val="tx1"/>
                </a:solidFill>
              </a:rPr>
              <a:t>.</a:t>
            </a:r>
          </a:p>
          <a:p>
            <a:pPr algn="just">
              <a:spcBef>
                <a:spcPts val="0"/>
              </a:spcBef>
              <a:buSzPct val="120000"/>
            </a:pPr>
            <a:endParaRPr lang="tr-TR" sz="1400" dirty="0">
              <a:solidFill>
                <a:schemeClr val="tx1"/>
              </a:solidFill>
            </a:endParaRPr>
          </a:p>
          <a:p>
            <a:pPr marL="342900" indent="-342900" algn="just">
              <a:spcBef>
                <a:spcPts val="0"/>
              </a:spcBef>
              <a:buSzPct val="120000"/>
              <a:buFont typeface="Arial" pitchFamily="34" charset="0"/>
              <a:buChar char="•"/>
            </a:pPr>
            <a:r>
              <a:rPr lang="tr-TR" sz="2800" dirty="0">
                <a:solidFill>
                  <a:schemeClr val="tx1"/>
                </a:solidFill>
              </a:rPr>
              <a:t>İthal eşyasının ithalinden önce eşdeğer eşyadan elde edilen işlem görmüş ürünün ihracı halinde, buna tekabül eden ithalat belge süresi sonuna kadar yapılabilir. Bu kapsamda yapılacak ithalat esnasında katma değer vergisi dahil tüm vergiler (</a:t>
            </a:r>
            <a:r>
              <a:rPr lang="tr-TR" sz="2100" dirty="0">
                <a:solidFill>
                  <a:schemeClr val="tx1"/>
                </a:solidFill>
              </a:rPr>
              <a:t>4760 sayılı Özel Tüketim Vergisi Kanunu hükümleri saklı kalmak kaydıyla</a:t>
            </a:r>
            <a:r>
              <a:rPr lang="tr-TR" sz="2800" dirty="0">
                <a:solidFill>
                  <a:schemeClr val="tx1"/>
                </a:solidFill>
              </a:rPr>
              <a:t>) teminata bağlanır ve ticaret politikası önlemleri uygulanmaz.</a:t>
            </a:r>
          </a:p>
          <a:p>
            <a:pPr marL="342900" indent="-342900" algn="just">
              <a:spcBef>
                <a:spcPts val="0"/>
              </a:spcBef>
              <a:buSzPct val="120000"/>
              <a:buFont typeface="Arial" pitchFamily="34" charset="0"/>
              <a:buChar char="•"/>
            </a:pPr>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1340144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275315"/>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lgn="just">
              <a:spcBef>
                <a:spcPts val="0"/>
              </a:spcBef>
              <a:buSzPct val="120000"/>
            </a:pPr>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
        <p:nvSpPr>
          <p:cNvPr id="21" name="AutoShape 2"/>
          <p:cNvSpPr>
            <a:spLocks noChangeArrowheads="1"/>
          </p:cNvSpPr>
          <p:nvPr/>
        </p:nvSpPr>
        <p:spPr bwMode="auto">
          <a:xfrm>
            <a:off x="4193381" y="1866900"/>
            <a:ext cx="990600" cy="228600"/>
          </a:xfrm>
          <a:prstGeom prst="rightArrow">
            <a:avLst>
              <a:gd name="adj1" fmla="val 50000"/>
              <a:gd name="adj2" fmla="val 108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pic>
        <p:nvPicPr>
          <p:cNvPr id="22" name="Resim 2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40581" y="4725144"/>
            <a:ext cx="2286000"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 name="AutoShape 4"/>
          <p:cNvSpPr>
            <a:spLocks noChangeArrowheads="1"/>
          </p:cNvSpPr>
          <p:nvPr/>
        </p:nvSpPr>
        <p:spPr bwMode="auto">
          <a:xfrm>
            <a:off x="6326981" y="1943100"/>
            <a:ext cx="1066800" cy="228600"/>
          </a:xfrm>
          <a:prstGeom prst="rightArrow">
            <a:avLst>
              <a:gd name="adj1" fmla="val 50000"/>
              <a:gd name="adj2" fmla="val 1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24" name="AutoShape 5"/>
          <p:cNvSpPr>
            <a:spLocks/>
          </p:cNvSpPr>
          <p:nvPr/>
        </p:nvSpPr>
        <p:spPr bwMode="auto">
          <a:xfrm>
            <a:off x="1754981" y="3212976"/>
            <a:ext cx="1752600" cy="831850"/>
          </a:xfrm>
          <a:prstGeom prst="callout1">
            <a:avLst>
              <a:gd name="adj1" fmla="val 13741"/>
              <a:gd name="adj2" fmla="val -4347"/>
              <a:gd name="adj3" fmla="val 183208"/>
              <a:gd name="adj4" fmla="val -2210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dirty="0">
                <a:latin typeface="Times New Roman" pitchFamily="18" charset="0"/>
              </a:rPr>
              <a:t>Teminat İade</a:t>
            </a:r>
          </a:p>
        </p:txBody>
      </p:sp>
      <p:sp>
        <p:nvSpPr>
          <p:cNvPr id="25" name="Rectangle 6"/>
          <p:cNvSpPr>
            <a:spLocks noChangeArrowheads="1"/>
          </p:cNvSpPr>
          <p:nvPr/>
        </p:nvSpPr>
        <p:spPr bwMode="auto">
          <a:xfrm>
            <a:off x="5183981" y="1485900"/>
            <a:ext cx="1066800" cy="1066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a:latin typeface="Times New Roman" pitchFamily="18" charset="0"/>
              </a:rPr>
              <a:t>Üretim</a:t>
            </a:r>
          </a:p>
        </p:txBody>
      </p:sp>
      <p:sp>
        <p:nvSpPr>
          <p:cNvPr id="26" name="AutoShape 7"/>
          <p:cNvSpPr>
            <a:spLocks noChangeArrowheads="1"/>
          </p:cNvSpPr>
          <p:nvPr/>
        </p:nvSpPr>
        <p:spPr bwMode="auto">
          <a:xfrm>
            <a:off x="7317581" y="1562100"/>
            <a:ext cx="1214438" cy="990600"/>
          </a:xfrm>
          <a:custGeom>
            <a:avLst/>
            <a:gdLst>
              <a:gd name="G0" fmla="+- 4038 0 0"/>
              <a:gd name="G1" fmla="+- 21600 0 4038"/>
              <a:gd name="G2" fmla="*/ 4038 1 2"/>
              <a:gd name="G3" fmla="+- 21600 0 G2"/>
              <a:gd name="G4" fmla="+/ 4038 21600 2"/>
              <a:gd name="G5" fmla="+/ G1 0 2"/>
              <a:gd name="G6" fmla="*/ 21600 21600 4038"/>
              <a:gd name="G7" fmla="*/ G6 1 2"/>
              <a:gd name="G8" fmla="+- 21600 0 G7"/>
              <a:gd name="G9" fmla="*/ 21600 1 2"/>
              <a:gd name="G10" fmla="+- 4038 0 G9"/>
              <a:gd name="G11" fmla="?: G10 G8 0"/>
              <a:gd name="G12" fmla="?: G10 G7 21600"/>
              <a:gd name="T0" fmla="*/ 19581 w 21600"/>
              <a:gd name="T1" fmla="*/ 10800 h 21600"/>
              <a:gd name="T2" fmla="*/ 10800 w 21600"/>
              <a:gd name="T3" fmla="*/ 21600 h 21600"/>
              <a:gd name="T4" fmla="*/ 2019 w 21600"/>
              <a:gd name="T5" fmla="*/ 10800 h 21600"/>
              <a:gd name="T6" fmla="*/ 10800 w 21600"/>
              <a:gd name="T7" fmla="*/ 0 h 21600"/>
              <a:gd name="T8" fmla="*/ 3819 w 21600"/>
              <a:gd name="T9" fmla="*/ 3819 h 21600"/>
              <a:gd name="T10" fmla="*/ 17781 w 21600"/>
              <a:gd name="T11" fmla="*/ 17781 h 21600"/>
            </a:gdLst>
            <a:ahLst/>
            <a:cxnLst>
              <a:cxn ang="0">
                <a:pos x="T0" y="T1"/>
              </a:cxn>
              <a:cxn ang="0">
                <a:pos x="T2" y="T3"/>
              </a:cxn>
              <a:cxn ang="0">
                <a:pos x="T4" y="T5"/>
              </a:cxn>
              <a:cxn ang="0">
                <a:pos x="T6" y="T7"/>
              </a:cxn>
            </a:cxnLst>
            <a:rect l="T8" t="T9" r="T10" b="T11"/>
            <a:pathLst>
              <a:path w="21600" h="21600">
                <a:moveTo>
                  <a:pt x="0" y="0"/>
                </a:moveTo>
                <a:lnTo>
                  <a:pt x="4038" y="21600"/>
                </a:lnTo>
                <a:lnTo>
                  <a:pt x="17562"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a:latin typeface="Times New Roman" pitchFamily="18" charset="0"/>
              </a:rPr>
              <a:t>İhracat</a:t>
            </a:r>
          </a:p>
        </p:txBody>
      </p:sp>
      <p:sp>
        <p:nvSpPr>
          <p:cNvPr id="27" name="AutoShape 8"/>
          <p:cNvSpPr>
            <a:spLocks noChangeArrowheads="1"/>
          </p:cNvSpPr>
          <p:nvPr/>
        </p:nvSpPr>
        <p:spPr bwMode="auto">
          <a:xfrm>
            <a:off x="7774781" y="2705100"/>
            <a:ext cx="304800" cy="1219200"/>
          </a:xfrm>
          <a:prstGeom prst="downArrow">
            <a:avLst>
              <a:gd name="adj1" fmla="val 50000"/>
              <a:gd name="adj2" fmla="val 10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28" name="AutoShape 9"/>
          <p:cNvSpPr>
            <a:spLocks noChangeArrowheads="1"/>
          </p:cNvSpPr>
          <p:nvPr/>
        </p:nvSpPr>
        <p:spPr bwMode="auto">
          <a:xfrm>
            <a:off x="6784181" y="4000500"/>
            <a:ext cx="1676400" cy="838200"/>
          </a:xfrm>
          <a:prstGeom prst="flowChartInputOutpu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a:latin typeface="Times New Roman" pitchFamily="18" charset="0"/>
              </a:rPr>
              <a:t>İthalat</a:t>
            </a:r>
          </a:p>
        </p:txBody>
      </p:sp>
      <p:sp>
        <p:nvSpPr>
          <p:cNvPr id="29" name="AutoShape 10"/>
          <p:cNvSpPr>
            <a:spLocks noChangeArrowheads="1"/>
          </p:cNvSpPr>
          <p:nvPr/>
        </p:nvSpPr>
        <p:spPr bwMode="auto">
          <a:xfrm>
            <a:off x="7012781" y="4991100"/>
            <a:ext cx="733425" cy="1214438"/>
          </a:xfrm>
          <a:prstGeom prst="curvedLeftArrow">
            <a:avLst>
              <a:gd name="adj1" fmla="val 33117"/>
              <a:gd name="adj2" fmla="val 66234"/>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pic>
        <p:nvPicPr>
          <p:cNvPr id="30" name="Resim 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60181" y="5013176"/>
            <a:ext cx="1676400"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1" name="AutoShape 12"/>
          <p:cNvSpPr>
            <a:spLocks/>
          </p:cNvSpPr>
          <p:nvPr/>
        </p:nvSpPr>
        <p:spPr bwMode="auto">
          <a:xfrm>
            <a:off x="4059857" y="4037310"/>
            <a:ext cx="1592263" cy="831850"/>
          </a:xfrm>
          <a:prstGeom prst="callout1">
            <a:avLst>
              <a:gd name="adj1" fmla="val 13741"/>
              <a:gd name="adj2" fmla="val 104787"/>
              <a:gd name="adj3" fmla="val 117366"/>
              <a:gd name="adj4" fmla="val 133500"/>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b="1" dirty="0">
                <a:solidFill>
                  <a:srgbClr val="FF3300"/>
                </a:solidFill>
                <a:latin typeface="Times New Roman" pitchFamily="18" charset="0"/>
              </a:rPr>
              <a:t>Belge Sonu</a:t>
            </a:r>
          </a:p>
        </p:txBody>
      </p:sp>
      <p:sp>
        <p:nvSpPr>
          <p:cNvPr id="32" name="AutoShape 13"/>
          <p:cNvSpPr>
            <a:spLocks noChangeArrowheads="1"/>
          </p:cNvSpPr>
          <p:nvPr/>
        </p:nvSpPr>
        <p:spPr bwMode="auto">
          <a:xfrm>
            <a:off x="3202781" y="5905500"/>
            <a:ext cx="1600200" cy="304800"/>
          </a:xfrm>
          <a:prstGeom prst="leftArrow">
            <a:avLst>
              <a:gd name="adj1" fmla="val 50000"/>
              <a:gd name="adj2" fmla="val 1312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33" name="AutoShape 14"/>
          <p:cNvSpPr>
            <a:spLocks noChangeArrowheads="1"/>
          </p:cNvSpPr>
          <p:nvPr/>
        </p:nvSpPr>
        <p:spPr bwMode="auto">
          <a:xfrm>
            <a:off x="2897981" y="1485900"/>
            <a:ext cx="1214438" cy="990600"/>
          </a:xfrm>
          <a:prstGeom prst="flowChartPreparation">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a:latin typeface="Times New Roman" pitchFamily="18" charset="0"/>
              </a:rPr>
              <a:t>Yurt İçi</a:t>
            </a:r>
          </a:p>
        </p:txBody>
      </p:sp>
      <p:sp>
        <p:nvSpPr>
          <p:cNvPr id="34" name="Rectangle 15"/>
          <p:cNvSpPr>
            <a:spLocks noGrp="1" noChangeArrowheads="1"/>
          </p:cNvSpPr>
          <p:nvPr/>
        </p:nvSpPr>
        <p:spPr bwMode="auto">
          <a:xfrm>
            <a:off x="688181" y="266700"/>
            <a:ext cx="50292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a:lstStyle>
          <a:p>
            <a:r>
              <a:rPr lang="tr-TR" sz="3600" b="1" dirty="0">
                <a:solidFill>
                  <a:srgbClr val="FF3300"/>
                </a:solidFill>
                <a:effectLst>
                  <a:outerShdw blurRad="38100" dist="38100" dir="2700000" algn="tl">
                    <a:srgbClr val="000000"/>
                  </a:outerShdw>
                </a:effectLst>
              </a:rPr>
              <a:t>Eşdeğer Eşya Kullanımı</a:t>
            </a:r>
          </a:p>
        </p:txBody>
      </p:sp>
      <p:sp>
        <p:nvSpPr>
          <p:cNvPr id="35" name="AutoShape 16"/>
          <p:cNvSpPr>
            <a:spLocks noChangeArrowheads="1"/>
          </p:cNvSpPr>
          <p:nvPr/>
        </p:nvSpPr>
        <p:spPr bwMode="auto">
          <a:xfrm>
            <a:off x="2059781" y="1866900"/>
            <a:ext cx="838200" cy="228600"/>
          </a:xfrm>
          <a:prstGeom prst="rightArrow">
            <a:avLst>
              <a:gd name="adj1" fmla="val 50000"/>
              <a:gd name="adj2" fmla="val 9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36" name="Rectangle 17"/>
          <p:cNvSpPr>
            <a:spLocks noChangeArrowheads="1"/>
          </p:cNvSpPr>
          <p:nvPr/>
        </p:nvSpPr>
        <p:spPr bwMode="auto">
          <a:xfrm>
            <a:off x="611981" y="1409700"/>
            <a:ext cx="1371600" cy="11430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b="1">
                <a:solidFill>
                  <a:srgbClr val="FF3300"/>
                </a:solidFill>
                <a:latin typeface="Times New Roman" pitchFamily="18" charset="0"/>
              </a:rPr>
              <a:t>Belge</a:t>
            </a:r>
          </a:p>
          <a:p>
            <a:pPr algn="ctr"/>
            <a:r>
              <a:rPr lang="tr-TR" b="1">
                <a:solidFill>
                  <a:srgbClr val="FF3300"/>
                </a:solidFill>
                <a:latin typeface="Times New Roman" pitchFamily="18" charset="0"/>
              </a:rPr>
              <a:t>Başlangıcı</a:t>
            </a:r>
          </a:p>
        </p:txBody>
      </p:sp>
      <p:sp>
        <p:nvSpPr>
          <p:cNvPr id="37" name="AutoShape 18"/>
          <p:cNvSpPr>
            <a:spLocks/>
          </p:cNvSpPr>
          <p:nvPr/>
        </p:nvSpPr>
        <p:spPr bwMode="auto">
          <a:xfrm>
            <a:off x="5945981" y="3140968"/>
            <a:ext cx="1219200" cy="466725"/>
          </a:xfrm>
          <a:prstGeom prst="callout1">
            <a:avLst>
              <a:gd name="adj1" fmla="val 24491"/>
              <a:gd name="adj2" fmla="val 106250"/>
              <a:gd name="adj3" fmla="val 178912"/>
              <a:gd name="adj4" fmla="val 10677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lang="tr-TR" dirty="0" smtClean="0">
                <a:latin typeface="Times New Roman" pitchFamily="18" charset="0"/>
              </a:rPr>
              <a:t>Teminat</a:t>
            </a:r>
            <a:endParaRPr lang="tr-TR" dirty="0">
              <a:latin typeface="Times New Roman" pitchFamily="18" charset="0"/>
            </a:endParaRPr>
          </a:p>
        </p:txBody>
      </p:sp>
    </p:spTree>
    <p:extLst>
      <p:ext uri="{BB962C8B-B14F-4D97-AF65-F5344CB8AC3E}">
        <p14:creationId xmlns:p14="http://schemas.microsoft.com/office/powerpoint/2010/main" val="20799478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lnSpcReduction="10000"/>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GERİ ÖDEME SİSTEMİ;</a:t>
            </a:r>
          </a:p>
          <a:p>
            <a:pPr>
              <a:spcBef>
                <a:spcPts val="0"/>
              </a:spcBef>
            </a:pPr>
            <a:endParaRPr lang="tr-TR" sz="1200" b="1" dirty="0" smtClean="0">
              <a:solidFill>
                <a:schemeClr val="accent2">
                  <a:lumMod val="75000"/>
                </a:schemeClr>
              </a:solidFill>
            </a:endParaRPr>
          </a:p>
          <a:p>
            <a:pPr algn="just">
              <a:spcBef>
                <a:spcPts val="0"/>
              </a:spcBef>
            </a:pPr>
            <a:endParaRPr lang="tr-TR" sz="1400" b="1" dirty="0" smtClean="0">
              <a:solidFill>
                <a:schemeClr val="tx1"/>
              </a:solidFill>
            </a:endParaRPr>
          </a:p>
          <a:p>
            <a:pPr algn="just">
              <a:spcBef>
                <a:spcPts val="0"/>
              </a:spcBef>
              <a:buSzPct val="120000"/>
            </a:pPr>
            <a:r>
              <a:rPr lang="tr-TR" sz="2400" dirty="0" smtClean="0">
                <a:solidFill>
                  <a:schemeClr val="tx1"/>
                </a:solidFill>
              </a:rPr>
              <a:t> </a:t>
            </a:r>
          </a:p>
          <a:p>
            <a:pPr marL="342900" indent="-342900" algn="just">
              <a:spcBef>
                <a:spcPts val="0"/>
              </a:spcBef>
              <a:buSzPct val="120000"/>
              <a:buFont typeface="Arial" pitchFamily="34" charset="0"/>
              <a:buChar char="•"/>
            </a:pPr>
            <a:r>
              <a:rPr lang="tr-TR" dirty="0" smtClean="0">
                <a:solidFill>
                  <a:schemeClr val="tx1"/>
                </a:solidFill>
              </a:rPr>
              <a:t>İthalat </a:t>
            </a:r>
            <a:r>
              <a:rPr lang="tr-TR" dirty="0">
                <a:solidFill>
                  <a:schemeClr val="tx1"/>
                </a:solidFill>
              </a:rPr>
              <a:t>sırasında gümrük vergisi, fon, KDV gibi yükümlülüklerin </a:t>
            </a:r>
            <a:r>
              <a:rPr lang="tr-TR" dirty="0" smtClean="0">
                <a:solidFill>
                  <a:schemeClr val="tx1"/>
                </a:solidFill>
              </a:rPr>
              <a:t>ödenmesi </a:t>
            </a:r>
            <a:r>
              <a:rPr lang="tr-TR" sz="2400" dirty="0" smtClean="0">
                <a:solidFill>
                  <a:schemeClr val="tx1"/>
                </a:solidFill>
              </a:rPr>
              <a:t>(Ticaret politikası önlemleri uygulanır)</a:t>
            </a:r>
            <a:r>
              <a:rPr lang="tr-TR" dirty="0" smtClean="0">
                <a:solidFill>
                  <a:schemeClr val="tx1"/>
                </a:solidFill>
              </a:rPr>
              <a:t>, </a:t>
            </a:r>
            <a:r>
              <a:rPr lang="tr-TR" dirty="0">
                <a:solidFill>
                  <a:schemeClr val="tx1"/>
                </a:solidFill>
              </a:rPr>
              <a:t>ihracatı müteakip ödenen </a:t>
            </a:r>
            <a:r>
              <a:rPr lang="tr-TR" dirty="0" smtClean="0">
                <a:solidFill>
                  <a:schemeClr val="tx1"/>
                </a:solidFill>
              </a:rPr>
              <a:t>meblağın </a:t>
            </a:r>
            <a:r>
              <a:rPr lang="tr-TR" sz="2400" dirty="0" smtClean="0">
                <a:solidFill>
                  <a:schemeClr val="tx1"/>
                </a:solidFill>
              </a:rPr>
              <a:t>(İşletme malzemesine ait KDV ve ÖTV hariç)</a:t>
            </a:r>
            <a:r>
              <a:rPr lang="tr-TR" dirty="0" smtClean="0">
                <a:solidFill>
                  <a:schemeClr val="tx1"/>
                </a:solidFill>
              </a:rPr>
              <a:t> </a:t>
            </a:r>
            <a:r>
              <a:rPr lang="tr-TR" dirty="0">
                <a:solidFill>
                  <a:schemeClr val="tx1"/>
                </a:solidFill>
              </a:rPr>
              <a:t>geri alınması</a:t>
            </a:r>
            <a:r>
              <a:rPr lang="tr-TR" dirty="0" smtClean="0">
                <a:solidFill>
                  <a:schemeClr val="tx1"/>
                </a:solidFill>
              </a:rPr>
              <a:t>.</a:t>
            </a:r>
          </a:p>
          <a:p>
            <a:pPr algn="just">
              <a:spcBef>
                <a:spcPts val="0"/>
              </a:spcBef>
              <a:buSzPct val="120000"/>
            </a:pPr>
            <a:endParaRPr lang="tr-TR" sz="1200" dirty="0" smtClean="0">
              <a:solidFill>
                <a:schemeClr val="tx1"/>
              </a:solidFill>
            </a:endParaRPr>
          </a:p>
          <a:p>
            <a:pPr marL="342900" indent="-342900" algn="just">
              <a:spcBef>
                <a:spcPts val="0"/>
              </a:spcBef>
              <a:buSzPct val="120000"/>
              <a:buFont typeface="Arial" pitchFamily="34" charset="0"/>
              <a:buChar char="•"/>
            </a:pPr>
            <a:r>
              <a:rPr lang="tr-TR" dirty="0">
                <a:solidFill>
                  <a:schemeClr val="tx1"/>
                </a:solidFill>
              </a:rPr>
              <a:t>Tercihli rejime konu ülkelere yapılan ihracatta, telafi edici verginin ve varsa Toplu Konut Fonu’nun ithalat esnasında  peşin ödenmesi, diğer vergi ve </a:t>
            </a:r>
            <a:r>
              <a:rPr lang="tr-TR" dirty="0" smtClean="0">
                <a:solidFill>
                  <a:schemeClr val="tx1"/>
                </a:solidFill>
              </a:rPr>
              <a:t>KDV’nin </a:t>
            </a:r>
            <a:r>
              <a:rPr lang="tr-TR" sz="2400" dirty="0" smtClean="0">
                <a:solidFill>
                  <a:schemeClr val="tx1"/>
                </a:solidFill>
              </a:rPr>
              <a:t>(İşletme </a:t>
            </a:r>
            <a:r>
              <a:rPr lang="tr-TR" sz="2400" dirty="0">
                <a:solidFill>
                  <a:schemeClr val="tx1"/>
                </a:solidFill>
              </a:rPr>
              <a:t>malzemesi hariç</a:t>
            </a:r>
            <a:r>
              <a:rPr lang="tr-TR" sz="2400" dirty="0" smtClean="0">
                <a:solidFill>
                  <a:schemeClr val="tx1"/>
                </a:solidFill>
              </a:rPr>
              <a:t>) </a:t>
            </a:r>
            <a:r>
              <a:rPr lang="tr-TR" dirty="0" smtClean="0">
                <a:solidFill>
                  <a:schemeClr val="tx1"/>
                </a:solidFill>
              </a:rPr>
              <a:t>teminata </a:t>
            </a:r>
            <a:r>
              <a:rPr lang="tr-TR" dirty="0">
                <a:solidFill>
                  <a:schemeClr val="tx1"/>
                </a:solidFill>
              </a:rPr>
              <a:t>bağlanması.</a:t>
            </a: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8290669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60710" y="308388"/>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pic>
        <p:nvPicPr>
          <p:cNvPr id="4" name="Resim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6300" y="876300"/>
            <a:ext cx="2073275" cy="190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AutoShape 1027"/>
          <p:cNvSpPr>
            <a:spLocks noChangeArrowheads="1"/>
          </p:cNvSpPr>
          <p:nvPr/>
        </p:nvSpPr>
        <p:spPr bwMode="auto">
          <a:xfrm>
            <a:off x="3771900" y="1866900"/>
            <a:ext cx="1066800" cy="228600"/>
          </a:xfrm>
          <a:prstGeom prst="rightArrow">
            <a:avLst>
              <a:gd name="adj1" fmla="val 50000"/>
              <a:gd name="adj2" fmla="val 1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6" name="AutoShape 1028"/>
          <p:cNvSpPr>
            <a:spLocks noChangeArrowheads="1"/>
          </p:cNvSpPr>
          <p:nvPr/>
        </p:nvSpPr>
        <p:spPr bwMode="auto">
          <a:xfrm>
            <a:off x="4305300" y="2781300"/>
            <a:ext cx="3200400" cy="304800"/>
          </a:xfrm>
          <a:prstGeom prst="curvedUpArrow">
            <a:avLst>
              <a:gd name="adj1" fmla="val 210000"/>
              <a:gd name="adj2" fmla="val 420000"/>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7" name="AutoShape 1029"/>
          <p:cNvSpPr>
            <a:spLocks/>
          </p:cNvSpPr>
          <p:nvPr/>
        </p:nvSpPr>
        <p:spPr bwMode="auto">
          <a:xfrm>
            <a:off x="5600700" y="342900"/>
            <a:ext cx="1600200" cy="466725"/>
          </a:xfrm>
          <a:prstGeom prst="callout2">
            <a:avLst>
              <a:gd name="adj1" fmla="val 24491"/>
              <a:gd name="adj2" fmla="val -4764"/>
              <a:gd name="adj3" fmla="val 24491"/>
              <a:gd name="adj4" fmla="val -9523"/>
              <a:gd name="adj5" fmla="val 114625"/>
              <a:gd name="adj6" fmla="val -2668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lang="tr-TR" dirty="0">
                <a:latin typeface="Times New Roman" pitchFamily="18" charset="0"/>
              </a:rPr>
              <a:t>Gümrük</a:t>
            </a:r>
          </a:p>
        </p:txBody>
      </p:sp>
      <p:sp>
        <p:nvSpPr>
          <p:cNvPr id="8" name="AutoShape 1030"/>
          <p:cNvSpPr>
            <a:spLocks/>
          </p:cNvSpPr>
          <p:nvPr/>
        </p:nvSpPr>
        <p:spPr bwMode="auto">
          <a:xfrm>
            <a:off x="723900" y="3086100"/>
            <a:ext cx="2278063" cy="466725"/>
          </a:xfrm>
          <a:prstGeom prst="accentCallout2">
            <a:avLst>
              <a:gd name="adj1" fmla="val 13741"/>
              <a:gd name="adj2" fmla="val 103347"/>
              <a:gd name="adj3" fmla="val 13741"/>
              <a:gd name="adj4" fmla="val 133866"/>
              <a:gd name="adj5" fmla="val -11069"/>
              <a:gd name="adj6" fmla="val 16438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lang="tr-TR">
                <a:latin typeface="Times New Roman" pitchFamily="18" charset="0"/>
              </a:rPr>
              <a:t>Vergi, KDV, fon </a:t>
            </a:r>
          </a:p>
        </p:txBody>
      </p:sp>
      <p:pic>
        <p:nvPicPr>
          <p:cNvPr id="9" name="Resim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3900" y="4725144"/>
            <a:ext cx="2286000"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 name="AutoShape 1032"/>
          <p:cNvSpPr>
            <a:spLocks noChangeArrowheads="1"/>
          </p:cNvSpPr>
          <p:nvPr/>
        </p:nvSpPr>
        <p:spPr bwMode="auto">
          <a:xfrm>
            <a:off x="6591300" y="1943100"/>
            <a:ext cx="990600" cy="228600"/>
          </a:xfrm>
          <a:prstGeom prst="rightArrow">
            <a:avLst>
              <a:gd name="adj1" fmla="val 50000"/>
              <a:gd name="adj2" fmla="val 108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1" name="AutoShape 1033"/>
          <p:cNvSpPr>
            <a:spLocks/>
          </p:cNvSpPr>
          <p:nvPr/>
        </p:nvSpPr>
        <p:spPr bwMode="auto">
          <a:xfrm>
            <a:off x="1082564" y="3785554"/>
            <a:ext cx="2409315" cy="1067593"/>
          </a:xfrm>
          <a:custGeom>
            <a:avLst/>
            <a:gdLst>
              <a:gd name="connsiteX0" fmla="*/ 0 w 2133600"/>
              <a:gd name="connsiteY0" fmla="*/ 0 h 831850"/>
              <a:gd name="connsiteX1" fmla="*/ 2133600 w 2133600"/>
              <a:gd name="connsiteY1" fmla="*/ 0 h 831850"/>
              <a:gd name="connsiteX2" fmla="*/ 2133600 w 2133600"/>
              <a:gd name="connsiteY2" fmla="*/ 831850 h 831850"/>
              <a:gd name="connsiteX3" fmla="*/ 0 w 2133600"/>
              <a:gd name="connsiteY3" fmla="*/ 831850 h 831850"/>
              <a:gd name="connsiteX4" fmla="*/ 0 w 2133600"/>
              <a:gd name="connsiteY4" fmla="*/ 0 h 831850"/>
              <a:gd name="connsiteX0" fmla="*/ -76148 w 2133600"/>
              <a:gd name="connsiteY0" fmla="*/ 203728 h 831850"/>
              <a:gd name="connsiteX1" fmla="*/ -141244 w 2133600"/>
              <a:gd name="connsiteY1" fmla="*/ 1587295 h 831850"/>
              <a:gd name="connsiteX0" fmla="*/ 119210 w 2252810"/>
              <a:gd name="connsiteY0" fmla="*/ 0 h 1036451"/>
              <a:gd name="connsiteX1" fmla="*/ 2252810 w 2252810"/>
              <a:gd name="connsiteY1" fmla="*/ 0 h 1036451"/>
              <a:gd name="connsiteX2" fmla="*/ 2252810 w 2252810"/>
              <a:gd name="connsiteY2" fmla="*/ 831850 h 1036451"/>
              <a:gd name="connsiteX3" fmla="*/ 119210 w 2252810"/>
              <a:gd name="connsiteY3" fmla="*/ 831850 h 1036451"/>
              <a:gd name="connsiteX4" fmla="*/ 119210 w 2252810"/>
              <a:gd name="connsiteY4" fmla="*/ 0 h 1036451"/>
              <a:gd name="connsiteX0" fmla="*/ 43062 w 2252810"/>
              <a:gd name="connsiteY0" fmla="*/ 203728 h 1036451"/>
              <a:gd name="connsiteX1" fmla="*/ 0 w 2252810"/>
              <a:gd name="connsiteY1" fmla="*/ 1036451 h 1036451"/>
              <a:gd name="connsiteX0" fmla="*/ 150544 w 2284144"/>
              <a:gd name="connsiteY0" fmla="*/ 0 h 2396777"/>
              <a:gd name="connsiteX1" fmla="*/ 2284144 w 2284144"/>
              <a:gd name="connsiteY1" fmla="*/ 0 h 2396777"/>
              <a:gd name="connsiteX2" fmla="*/ 2284144 w 2284144"/>
              <a:gd name="connsiteY2" fmla="*/ 831850 h 2396777"/>
              <a:gd name="connsiteX3" fmla="*/ 150544 w 2284144"/>
              <a:gd name="connsiteY3" fmla="*/ 831850 h 2396777"/>
              <a:gd name="connsiteX4" fmla="*/ 150544 w 2284144"/>
              <a:gd name="connsiteY4" fmla="*/ 0 h 2396777"/>
              <a:gd name="connsiteX0" fmla="*/ 74396 w 2284144"/>
              <a:gd name="connsiteY0" fmla="*/ 203728 h 2396777"/>
              <a:gd name="connsiteX1" fmla="*/ 0 w 2284144"/>
              <a:gd name="connsiteY1" fmla="*/ 2396777 h 2396777"/>
            </a:gdLst>
            <a:ahLst/>
            <a:cxnLst>
              <a:cxn ang="0">
                <a:pos x="connsiteX0" y="connsiteY0"/>
              </a:cxn>
              <a:cxn ang="0">
                <a:pos x="connsiteX1" y="connsiteY1"/>
              </a:cxn>
            </a:cxnLst>
            <a:rect l="l" t="t" r="r" b="b"/>
            <a:pathLst>
              <a:path w="2284144" h="2396777" stroke="0" extrusionOk="0">
                <a:moveTo>
                  <a:pt x="150544" y="0"/>
                </a:moveTo>
                <a:lnTo>
                  <a:pt x="2284144" y="0"/>
                </a:lnTo>
                <a:lnTo>
                  <a:pt x="2284144" y="831850"/>
                </a:lnTo>
                <a:lnTo>
                  <a:pt x="150544" y="831850"/>
                </a:lnTo>
                <a:lnTo>
                  <a:pt x="150544" y="0"/>
                </a:lnTo>
                <a:close/>
              </a:path>
              <a:path w="2284144" h="2396777" fill="none" extrusionOk="0">
                <a:moveTo>
                  <a:pt x="74396" y="203728"/>
                </a:moveTo>
                <a:cubicBezTo>
                  <a:pt x="52697" y="664917"/>
                  <a:pt x="21699" y="1935588"/>
                  <a:pt x="0" y="2396777"/>
                </a:cubicBezTo>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lang="tr-TR" dirty="0" smtClean="0">
                <a:latin typeface="Times New Roman" pitchFamily="18" charset="0"/>
              </a:rPr>
              <a:t>  Vergilerin İadesi</a:t>
            </a:r>
            <a:endParaRPr lang="tr-TR" dirty="0">
              <a:latin typeface="Times New Roman" pitchFamily="18" charset="0"/>
            </a:endParaRPr>
          </a:p>
        </p:txBody>
      </p:sp>
      <p:sp>
        <p:nvSpPr>
          <p:cNvPr id="12" name="AutoShape 1034"/>
          <p:cNvSpPr>
            <a:spLocks noChangeArrowheads="1"/>
          </p:cNvSpPr>
          <p:nvPr/>
        </p:nvSpPr>
        <p:spPr bwMode="auto">
          <a:xfrm>
            <a:off x="7962900" y="2709664"/>
            <a:ext cx="228600" cy="1295400"/>
          </a:xfrm>
          <a:prstGeom prst="downArrow">
            <a:avLst>
              <a:gd name="adj1" fmla="val 50000"/>
              <a:gd name="adj2" fmla="val 1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3" name="Rectangle 1035"/>
          <p:cNvSpPr>
            <a:spLocks noChangeArrowheads="1"/>
          </p:cNvSpPr>
          <p:nvPr/>
        </p:nvSpPr>
        <p:spPr bwMode="auto">
          <a:xfrm>
            <a:off x="2705100" y="1333500"/>
            <a:ext cx="990600"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a:latin typeface="Times New Roman" pitchFamily="18" charset="0"/>
              </a:rPr>
              <a:t>İthalat</a:t>
            </a:r>
          </a:p>
        </p:txBody>
      </p:sp>
      <p:sp>
        <p:nvSpPr>
          <p:cNvPr id="14" name="AutoShape 1036"/>
          <p:cNvSpPr>
            <a:spLocks noChangeArrowheads="1"/>
          </p:cNvSpPr>
          <p:nvPr/>
        </p:nvSpPr>
        <p:spPr bwMode="auto">
          <a:xfrm>
            <a:off x="7462019" y="1409700"/>
            <a:ext cx="1214437" cy="12192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a:latin typeface="Times New Roman" pitchFamily="18" charset="0"/>
              </a:rPr>
              <a:t>Üretim</a:t>
            </a:r>
          </a:p>
        </p:txBody>
      </p:sp>
      <p:sp>
        <p:nvSpPr>
          <p:cNvPr id="15" name="AutoShape 1037"/>
          <p:cNvSpPr>
            <a:spLocks noChangeArrowheads="1"/>
          </p:cNvSpPr>
          <p:nvPr/>
        </p:nvSpPr>
        <p:spPr bwMode="auto">
          <a:xfrm>
            <a:off x="7386389" y="4005064"/>
            <a:ext cx="1362075" cy="1219200"/>
          </a:xfrm>
          <a:prstGeom prst="hexagon">
            <a:avLst>
              <a:gd name="adj" fmla="val 27930"/>
              <a:gd name="vf" fmla="val 1154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a:latin typeface="Times New Roman" pitchFamily="18" charset="0"/>
              </a:rPr>
              <a:t>İhracat</a:t>
            </a:r>
          </a:p>
        </p:txBody>
      </p:sp>
      <p:pic>
        <p:nvPicPr>
          <p:cNvPr id="16" name="Resim 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9300" y="4925144"/>
            <a:ext cx="1423988"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 name="AutoShape 1039"/>
          <p:cNvSpPr>
            <a:spLocks noChangeArrowheads="1"/>
          </p:cNvSpPr>
          <p:nvPr/>
        </p:nvSpPr>
        <p:spPr bwMode="auto">
          <a:xfrm>
            <a:off x="7658100" y="5301208"/>
            <a:ext cx="733425" cy="1214438"/>
          </a:xfrm>
          <a:prstGeom prst="curvedLeftArrow">
            <a:avLst>
              <a:gd name="adj1" fmla="val 33117"/>
              <a:gd name="adj2" fmla="val 66234"/>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8" name="AutoShape 1040"/>
          <p:cNvSpPr>
            <a:spLocks noChangeArrowheads="1"/>
          </p:cNvSpPr>
          <p:nvPr/>
        </p:nvSpPr>
        <p:spPr bwMode="auto">
          <a:xfrm>
            <a:off x="3390900" y="5829300"/>
            <a:ext cx="1966913" cy="304800"/>
          </a:xfrm>
          <a:prstGeom prst="leftArrow">
            <a:avLst>
              <a:gd name="adj1" fmla="val 50000"/>
              <a:gd name="adj2" fmla="val 1613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9" name="Rectangle 1041"/>
          <p:cNvSpPr>
            <a:spLocks noChangeArrowheads="1"/>
          </p:cNvSpPr>
          <p:nvPr/>
        </p:nvSpPr>
        <p:spPr bwMode="auto">
          <a:xfrm>
            <a:off x="395536" y="358552"/>
            <a:ext cx="4191000" cy="838200"/>
          </a:xfrm>
          <a:prstGeom prst="rect">
            <a:avLst/>
          </a:prstGeom>
          <a:solidFill>
            <a:srgbClr val="66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kumimoji="1" lang="tr-TR" sz="3600" b="1" dirty="0">
                <a:solidFill>
                  <a:srgbClr val="FF3300"/>
                </a:solidFill>
                <a:latin typeface="Times New Roman" pitchFamily="18" charset="0"/>
              </a:rPr>
              <a:t>Geri Ödeme Sistemi</a:t>
            </a:r>
            <a:endParaRPr kumimoji="1" lang="en-US" sz="3600" b="1" dirty="0">
              <a:solidFill>
                <a:srgbClr val="FF3300"/>
              </a:solidFill>
              <a:latin typeface="Times New Roman" pitchFamily="18" charset="0"/>
            </a:endParaRPr>
          </a:p>
          <a:p>
            <a:pPr algn="ctr">
              <a:lnSpc>
                <a:spcPct val="80000"/>
              </a:lnSpc>
              <a:spcBef>
                <a:spcPct val="20000"/>
              </a:spcBef>
              <a:buClr>
                <a:srgbClr val="0C0773"/>
              </a:buClr>
              <a:buSzPct val="70000"/>
              <a:buFont typeface="Webdings" pitchFamily="18" charset="2"/>
              <a:buNone/>
            </a:pPr>
            <a:r>
              <a:rPr kumimoji="1" lang="en-US" b="1" dirty="0" smtClean="0">
                <a:solidFill>
                  <a:srgbClr val="FF3300"/>
                </a:solidFill>
                <a:latin typeface="Times New Roman" pitchFamily="18" charset="0"/>
              </a:rPr>
              <a:t>(Normal</a:t>
            </a:r>
            <a:r>
              <a:rPr kumimoji="1" lang="en-US" b="1" dirty="0">
                <a:solidFill>
                  <a:srgbClr val="FF3300"/>
                </a:solidFill>
                <a:latin typeface="Times New Roman" pitchFamily="18" charset="0"/>
              </a:rPr>
              <a:t>)</a:t>
            </a:r>
            <a:endParaRPr kumimoji="1" lang="tr-TR" sz="3600" b="1" dirty="0">
              <a:solidFill>
                <a:srgbClr val="FF3300"/>
              </a:solidFill>
              <a:latin typeface="Times New Roman" pitchFamily="18" charset="0"/>
            </a:endParaRPr>
          </a:p>
        </p:txBody>
      </p:sp>
      <p:sp>
        <p:nvSpPr>
          <p:cNvPr id="20" name="AutoShape 1042"/>
          <p:cNvSpPr>
            <a:spLocks/>
          </p:cNvSpPr>
          <p:nvPr/>
        </p:nvSpPr>
        <p:spPr bwMode="auto">
          <a:xfrm>
            <a:off x="4762500" y="3893294"/>
            <a:ext cx="1135063" cy="831850"/>
          </a:xfrm>
          <a:prstGeom prst="callout1">
            <a:avLst>
              <a:gd name="adj1" fmla="val 13741"/>
              <a:gd name="adj2" fmla="val 106713"/>
              <a:gd name="adj3" fmla="val 135685"/>
              <a:gd name="adj4" fmla="val 120139"/>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b="1" dirty="0">
                <a:solidFill>
                  <a:srgbClr val="FF3300"/>
                </a:solidFill>
                <a:latin typeface="Times New Roman" pitchFamily="18" charset="0"/>
              </a:rPr>
              <a:t>Belge Sonu</a:t>
            </a:r>
          </a:p>
        </p:txBody>
      </p:sp>
      <p:sp>
        <p:nvSpPr>
          <p:cNvPr id="21" name="AutoShape 1043"/>
          <p:cNvSpPr>
            <a:spLocks noChangeArrowheads="1"/>
          </p:cNvSpPr>
          <p:nvPr/>
        </p:nvSpPr>
        <p:spPr bwMode="auto">
          <a:xfrm>
            <a:off x="2019300" y="1943100"/>
            <a:ext cx="685800" cy="228600"/>
          </a:xfrm>
          <a:prstGeom prst="rightArrow">
            <a:avLst>
              <a:gd name="adj1" fmla="val 50000"/>
              <a:gd name="adj2" fmla="val 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22" name="Rectangle 1044"/>
          <p:cNvSpPr>
            <a:spLocks noChangeArrowheads="1"/>
          </p:cNvSpPr>
          <p:nvPr/>
        </p:nvSpPr>
        <p:spPr bwMode="auto">
          <a:xfrm>
            <a:off x="571500" y="1409700"/>
            <a:ext cx="1371600" cy="11430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b="1" dirty="0">
                <a:solidFill>
                  <a:srgbClr val="FF3300"/>
                </a:solidFill>
                <a:latin typeface="Times New Roman" pitchFamily="18" charset="0"/>
              </a:rPr>
              <a:t>Belge</a:t>
            </a:r>
          </a:p>
          <a:p>
            <a:pPr algn="ctr"/>
            <a:r>
              <a:rPr lang="tr-TR" b="1" dirty="0">
                <a:solidFill>
                  <a:srgbClr val="FF3300"/>
                </a:solidFill>
                <a:latin typeface="Times New Roman" pitchFamily="18" charset="0"/>
              </a:rPr>
              <a:t>Başlangıcı</a:t>
            </a:r>
          </a:p>
        </p:txBody>
      </p:sp>
    </p:spTree>
    <p:extLst>
      <p:ext uri="{BB962C8B-B14F-4D97-AF65-F5344CB8AC3E}">
        <p14:creationId xmlns:p14="http://schemas.microsoft.com/office/powerpoint/2010/main" val="21072238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pic>
        <p:nvPicPr>
          <p:cNvPr id="4" name="Resim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8200" y="876300"/>
            <a:ext cx="2073275" cy="190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AutoShape 3"/>
          <p:cNvSpPr>
            <a:spLocks noChangeArrowheads="1"/>
          </p:cNvSpPr>
          <p:nvPr/>
        </p:nvSpPr>
        <p:spPr bwMode="auto">
          <a:xfrm>
            <a:off x="3733800" y="1866900"/>
            <a:ext cx="1066800" cy="228600"/>
          </a:xfrm>
          <a:prstGeom prst="rightArrow">
            <a:avLst>
              <a:gd name="adj1" fmla="val 50000"/>
              <a:gd name="adj2" fmla="val 1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6" name="AutoShape 4"/>
          <p:cNvSpPr>
            <a:spLocks noChangeArrowheads="1"/>
          </p:cNvSpPr>
          <p:nvPr/>
        </p:nvSpPr>
        <p:spPr bwMode="auto">
          <a:xfrm>
            <a:off x="4267200" y="2781300"/>
            <a:ext cx="3200400" cy="304800"/>
          </a:xfrm>
          <a:prstGeom prst="curvedUpArrow">
            <a:avLst>
              <a:gd name="adj1" fmla="val 210000"/>
              <a:gd name="adj2" fmla="val 420000"/>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7" name="AutoShape 5"/>
          <p:cNvSpPr>
            <a:spLocks/>
          </p:cNvSpPr>
          <p:nvPr/>
        </p:nvSpPr>
        <p:spPr bwMode="auto">
          <a:xfrm>
            <a:off x="5562600" y="342900"/>
            <a:ext cx="1600200" cy="466725"/>
          </a:xfrm>
          <a:prstGeom prst="callout2">
            <a:avLst>
              <a:gd name="adj1" fmla="val 24491"/>
              <a:gd name="adj2" fmla="val -4764"/>
              <a:gd name="adj3" fmla="val 24491"/>
              <a:gd name="adj4" fmla="val -9523"/>
              <a:gd name="adj5" fmla="val 114625"/>
              <a:gd name="adj6" fmla="val -2668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lang="tr-TR">
                <a:latin typeface="Times New Roman" pitchFamily="18" charset="0"/>
              </a:rPr>
              <a:t>Gümrük</a:t>
            </a:r>
          </a:p>
        </p:txBody>
      </p:sp>
      <p:sp>
        <p:nvSpPr>
          <p:cNvPr id="8" name="AutoShape 6"/>
          <p:cNvSpPr>
            <a:spLocks/>
          </p:cNvSpPr>
          <p:nvPr/>
        </p:nvSpPr>
        <p:spPr bwMode="auto">
          <a:xfrm>
            <a:off x="685800" y="2781300"/>
            <a:ext cx="2819400" cy="1927225"/>
          </a:xfrm>
          <a:prstGeom prst="accentCallout2">
            <a:avLst>
              <a:gd name="adj1" fmla="val 7315"/>
              <a:gd name="adj2" fmla="val 102704"/>
              <a:gd name="adj3" fmla="val 7315"/>
              <a:gd name="adj4" fmla="val 117736"/>
              <a:gd name="adj5" fmla="val 8435"/>
              <a:gd name="adj6" fmla="val 1328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lang="en-US" dirty="0" smtClean="0">
                <a:latin typeface="Times New Roman" pitchFamily="18" charset="0"/>
              </a:rPr>
              <a:t>G</a:t>
            </a:r>
            <a:r>
              <a:rPr lang="tr-TR" dirty="0" smtClean="0">
                <a:latin typeface="Times New Roman" pitchFamily="18" charset="0"/>
              </a:rPr>
              <a:t>ü</a:t>
            </a:r>
            <a:r>
              <a:rPr lang="en-US" dirty="0" err="1" smtClean="0">
                <a:latin typeface="Times New Roman" pitchFamily="18" charset="0"/>
              </a:rPr>
              <a:t>mr</a:t>
            </a:r>
            <a:r>
              <a:rPr lang="tr-TR" dirty="0" smtClean="0">
                <a:latin typeface="Times New Roman" pitchFamily="18" charset="0"/>
              </a:rPr>
              <a:t>ü</a:t>
            </a:r>
            <a:r>
              <a:rPr lang="en-US" dirty="0" smtClean="0">
                <a:latin typeface="Times New Roman" pitchFamily="18" charset="0"/>
              </a:rPr>
              <a:t>k </a:t>
            </a:r>
            <a:r>
              <a:rPr lang="tr-TR" dirty="0">
                <a:latin typeface="Times New Roman" pitchFamily="18" charset="0"/>
              </a:rPr>
              <a:t>Vergi</a:t>
            </a:r>
            <a:r>
              <a:rPr lang="en-US" dirty="0" err="1">
                <a:latin typeface="Times New Roman" pitchFamily="18" charset="0"/>
              </a:rPr>
              <a:t>si</a:t>
            </a:r>
            <a:r>
              <a:rPr lang="en-US" dirty="0">
                <a:latin typeface="Times New Roman" pitchFamily="18" charset="0"/>
              </a:rPr>
              <a:t> </a:t>
            </a:r>
            <a:r>
              <a:rPr lang="en-US" dirty="0" err="1">
                <a:latin typeface="Times New Roman" pitchFamily="18" charset="0"/>
              </a:rPr>
              <a:t>ve</a:t>
            </a:r>
            <a:r>
              <a:rPr lang="en-US" dirty="0">
                <a:latin typeface="Times New Roman" pitchFamily="18" charset="0"/>
              </a:rPr>
              <a:t> </a:t>
            </a:r>
            <a:r>
              <a:rPr lang="en-US" dirty="0" err="1">
                <a:latin typeface="Times New Roman" pitchFamily="18" charset="0"/>
              </a:rPr>
              <a:t>Toplu</a:t>
            </a:r>
            <a:r>
              <a:rPr lang="en-US" dirty="0">
                <a:latin typeface="Times New Roman" pitchFamily="18" charset="0"/>
              </a:rPr>
              <a:t> </a:t>
            </a:r>
            <a:r>
              <a:rPr lang="en-US" dirty="0" err="1">
                <a:latin typeface="Times New Roman" pitchFamily="18" charset="0"/>
              </a:rPr>
              <a:t>Konut</a:t>
            </a:r>
            <a:r>
              <a:rPr lang="en-US" dirty="0">
                <a:latin typeface="Times New Roman" pitchFamily="18" charset="0"/>
              </a:rPr>
              <a:t> </a:t>
            </a:r>
            <a:r>
              <a:rPr lang="en-US" dirty="0" err="1">
                <a:latin typeface="Times New Roman" pitchFamily="18" charset="0"/>
              </a:rPr>
              <a:t>Fonu</a:t>
            </a:r>
            <a:r>
              <a:rPr lang="en-US" dirty="0">
                <a:latin typeface="Times New Roman" pitchFamily="18" charset="0"/>
              </a:rPr>
              <a:t> </a:t>
            </a:r>
            <a:r>
              <a:rPr lang="tr-TR" dirty="0" smtClean="0">
                <a:latin typeface="Times New Roman" pitchFamily="18" charset="0"/>
              </a:rPr>
              <a:t>Ö</a:t>
            </a:r>
            <a:r>
              <a:rPr lang="en-US" dirty="0" err="1" smtClean="0">
                <a:latin typeface="Times New Roman" pitchFamily="18" charset="0"/>
              </a:rPr>
              <a:t>deniyor</a:t>
            </a:r>
            <a:r>
              <a:rPr lang="tr-TR" dirty="0">
                <a:latin typeface="Times New Roman" pitchFamily="18" charset="0"/>
              </a:rPr>
              <a:t>,</a:t>
            </a:r>
            <a:r>
              <a:rPr lang="en-US" dirty="0">
                <a:latin typeface="Times New Roman" pitchFamily="18" charset="0"/>
              </a:rPr>
              <a:t> </a:t>
            </a:r>
            <a:r>
              <a:rPr lang="en-US" dirty="0" smtClean="0">
                <a:latin typeface="Times New Roman" pitchFamily="18" charset="0"/>
              </a:rPr>
              <a:t>Di</a:t>
            </a:r>
            <a:r>
              <a:rPr lang="tr-TR" dirty="0">
                <a:latin typeface="Times New Roman" pitchFamily="18" charset="0"/>
              </a:rPr>
              <a:t>ğ</a:t>
            </a:r>
            <a:r>
              <a:rPr lang="en-US" dirty="0" err="1" smtClean="0">
                <a:latin typeface="Times New Roman" pitchFamily="18" charset="0"/>
              </a:rPr>
              <a:t>er</a:t>
            </a:r>
            <a:r>
              <a:rPr lang="en-US" dirty="0" smtClean="0">
                <a:latin typeface="Times New Roman" pitchFamily="18" charset="0"/>
              </a:rPr>
              <a:t> </a:t>
            </a:r>
            <a:r>
              <a:rPr lang="en-US" dirty="0" err="1">
                <a:latin typeface="Times New Roman" pitchFamily="18" charset="0"/>
              </a:rPr>
              <a:t>Vergiler</a:t>
            </a:r>
            <a:r>
              <a:rPr lang="en-US" dirty="0">
                <a:latin typeface="Times New Roman" pitchFamily="18" charset="0"/>
              </a:rPr>
              <a:t> </a:t>
            </a:r>
            <a:r>
              <a:rPr lang="en-US" dirty="0" err="1">
                <a:latin typeface="Times New Roman" pitchFamily="18" charset="0"/>
              </a:rPr>
              <a:t>Teminata</a:t>
            </a:r>
            <a:r>
              <a:rPr lang="en-US" dirty="0">
                <a:latin typeface="Times New Roman" pitchFamily="18" charset="0"/>
              </a:rPr>
              <a:t> </a:t>
            </a:r>
            <a:r>
              <a:rPr lang="en-US" dirty="0" smtClean="0">
                <a:latin typeface="Times New Roman" pitchFamily="18" charset="0"/>
              </a:rPr>
              <a:t>Ba</a:t>
            </a:r>
            <a:r>
              <a:rPr lang="tr-TR" dirty="0" smtClean="0">
                <a:latin typeface="Times New Roman" pitchFamily="18" charset="0"/>
              </a:rPr>
              <a:t>ğ</a:t>
            </a:r>
            <a:r>
              <a:rPr lang="en-US" dirty="0" err="1" smtClean="0">
                <a:latin typeface="Times New Roman" pitchFamily="18" charset="0"/>
              </a:rPr>
              <a:t>lan</a:t>
            </a:r>
            <a:r>
              <a:rPr lang="tr-TR" dirty="0" smtClean="0">
                <a:latin typeface="Times New Roman" pitchFamily="18" charset="0"/>
              </a:rPr>
              <a:t>ı</a:t>
            </a:r>
            <a:r>
              <a:rPr lang="en-US" dirty="0" err="1" smtClean="0">
                <a:latin typeface="Times New Roman" pitchFamily="18" charset="0"/>
              </a:rPr>
              <a:t>yor</a:t>
            </a:r>
            <a:r>
              <a:rPr lang="tr-TR" dirty="0" smtClean="0">
                <a:latin typeface="Times New Roman" pitchFamily="18" charset="0"/>
              </a:rPr>
              <a:t>.</a:t>
            </a:r>
            <a:endParaRPr lang="tr-TR" dirty="0">
              <a:latin typeface="Times New Roman" pitchFamily="18" charset="0"/>
            </a:endParaRPr>
          </a:p>
        </p:txBody>
      </p:sp>
      <p:pic>
        <p:nvPicPr>
          <p:cNvPr id="9" name="Resim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85800" y="4772744"/>
            <a:ext cx="2286000"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 name="AutoShape 8"/>
          <p:cNvSpPr>
            <a:spLocks noChangeArrowheads="1"/>
          </p:cNvSpPr>
          <p:nvPr/>
        </p:nvSpPr>
        <p:spPr bwMode="auto">
          <a:xfrm>
            <a:off x="6553200" y="1943100"/>
            <a:ext cx="990600" cy="228600"/>
          </a:xfrm>
          <a:prstGeom prst="rightArrow">
            <a:avLst>
              <a:gd name="adj1" fmla="val 50000"/>
              <a:gd name="adj2" fmla="val 108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1" name="AutoShape 9"/>
          <p:cNvSpPr>
            <a:spLocks/>
          </p:cNvSpPr>
          <p:nvPr/>
        </p:nvSpPr>
        <p:spPr bwMode="auto">
          <a:xfrm>
            <a:off x="3707904" y="4603204"/>
            <a:ext cx="1828800" cy="1562100"/>
          </a:xfrm>
          <a:prstGeom prst="callout1">
            <a:avLst>
              <a:gd name="adj1" fmla="val 7315"/>
              <a:gd name="adj2" fmla="val -4167"/>
              <a:gd name="adj3" fmla="val 48375"/>
              <a:gd name="adj4" fmla="val -4383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lang="en-US" dirty="0" err="1">
                <a:latin typeface="Times New Roman" pitchFamily="18" charset="0"/>
              </a:rPr>
              <a:t>Teminata</a:t>
            </a:r>
            <a:r>
              <a:rPr lang="en-US" dirty="0">
                <a:latin typeface="Times New Roman" pitchFamily="18" charset="0"/>
              </a:rPr>
              <a:t> </a:t>
            </a:r>
            <a:r>
              <a:rPr lang="en-US" dirty="0" err="1">
                <a:latin typeface="Times New Roman" pitchFamily="18" charset="0"/>
              </a:rPr>
              <a:t>Baglanan</a:t>
            </a:r>
            <a:r>
              <a:rPr lang="en-US" dirty="0">
                <a:latin typeface="Times New Roman" pitchFamily="18" charset="0"/>
              </a:rPr>
              <a:t> </a:t>
            </a:r>
            <a:r>
              <a:rPr lang="tr-TR" dirty="0">
                <a:latin typeface="Times New Roman" pitchFamily="18" charset="0"/>
              </a:rPr>
              <a:t>Vergilerin İadesi</a:t>
            </a:r>
          </a:p>
        </p:txBody>
      </p:sp>
      <p:sp>
        <p:nvSpPr>
          <p:cNvPr id="12" name="AutoShape 10"/>
          <p:cNvSpPr>
            <a:spLocks noChangeArrowheads="1"/>
          </p:cNvSpPr>
          <p:nvPr/>
        </p:nvSpPr>
        <p:spPr bwMode="auto">
          <a:xfrm>
            <a:off x="7924800" y="2708920"/>
            <a:ext cx="228600" cy="1295400"/>
          </a:xfrm>
          <a:prstGeom prst="downArrow">
            <a:avLst>
              <a:gd name="adj1" fmla="val 50000"/>
              <a:gd name="adj2" fmla="val 1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3" name="Rectangle 11"/>
          <p:cNvSpPr>
            <a:spLocks noChangeArrowheads="1"/>
          </p:cNvSpPr>
          <p:nvPr/>
        </p:nvSpPr>
        <p:spPr bwMode="auto">
          <a:xfrm>
            <a:off x="2667000" y="1333500"/>
            <a:ext cx="990600"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dirty="0">
                <a:latin typeface="Times New Roman" pitchFamily="18" charset="0"/>
              </a:rPr>
              <a:t>İthalat</a:t>
            </a:r>
          </a:p>
        </p:txBody>
      </p:sp>
      <p:sp>
        <p:nvSpPr>
          <p:cNvPr id="14" name="AutoShape 12"/>
          <p:cNvSpPr>
            <a:spLocks noChangeArrowheads="1"/>
          </p:cNvSpPr>
          <p:nvPr/>
        </p:nvSpPr>
        <p:spPr bwMode="auto">
          <a:xfrm>
            <a:off x="7462019" y="1409700"/>
            <a:ext cx="1214437" cy="12192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dirty="0">
                <a:latin typeface="Times New Roman" pitchFamily="18" charset="0"/>
              </a:rPr>
              <a:t>Üretim</a:t>
            </a:r>
          </a:p>
        </p:txBody>
      </p:sp>
      <p:sp>
        <p:nvSpPr>
          <p:cNvPr id="15" name="AutoShape 13"/>
          <p:cNvSpPr>
            <a:spLocks noChangeArrowheads="1"/>
          </p:cNvSpPr>
          <p:nvPr/>
        </p:nvSpPr>
        <p:spPr bwMode="auto">
          <a:xfrm>
            <a:off x="7386389" y="4005064"/>
            <a:ext cx="1362075" cy="1219200"/>
          </a:xfrm>
          <a:prstGeom prst="hexagon">
            <a:avLst>
              <a:gd name="adj" fmla="val 27930"/>
              <a:gd name="vf" fmla="val 1154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dirty="0">
                <a:latin typeface="Times New Roman" pitchFamily="18" charset="0"/>
              </a:rPr>
              <a:t>İhracat</a:t>
            </a:r>
          </a:p>
        </p:txBody>
      </p:sp>
      <p:pic>
        <p:nvPicPr>
          <p:cNvPr id="16" name="Resim 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1200" y="4925144"/>
            <a:ext cx="1423988"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 name="AutoShape 15"/>
          <p:cNvSpPr>
            <a:spLocks noChangeArrowheads="1"/>
          </p:cNvSpPr>
          <p:nvPr/>
        </p:nvSpPr>
        <p:spPr bwMode="auto">
          <a:xfrm>
            <a:off x="7620000" y="5301208"/>
            <a:ext cx="733425" cy="1214438"/>
          </a:xfrm>
          <a:prstGeom prst="curvedLeftArrow">
            <a:avLst>
              <a:gd name="adj1" fmla="val 33117"/>
              <a:gd name="adj2" fmla="val 66234"/>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8" name="AutoShape 16"/>
          <p:cNvSpPr>
            <a:spLocks noChangeArrowheads="1"/>
          </p:cNvSpPr>
          <p:nvPr/>
        </p:nvSpPr>
        <p:spPr bwMode="auto">
          <a:xfrm>
            <a:off x="3733800" y="6220544"/>
            <a:ext cx="1966913" cy="304800"/>
          </a:xfrm>
          <a:prstGeom prst="leftArrow">
            <a:avLst>
              <a:gd name="adj1" fmla="val 50000"/>
              <a:gd name="adj2" fmla="val 1613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19" name="AutoShape 18"/>
          <p:cNvSpPr>
            <a:spLocks/>
          </p:cNvSpPr>
          <p:nvPr/>
        </p:nvSpPr>
        <p:spPr bwMode="auto">
          <a:xfrm>
            <a:off x="6012160" y="3533254"/>
            <a:ext cx="1135063" cy="831850"/>
          </a:xfrm>
          <a:prstGeom prst="callout1">
            <a:avLst>
              <a:gd name="adj1" fmla="val 13741"/>
              <a:gd name="adj2" fmla="val -6713"/>
              <a:gd name="adj3" fmla="val 190648"/>
              <a:gd name="adj4" fmla="val -7412"/>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b="1" dirty="0">
                <a:solidFill>
                  <a:srgbClr val="FF3300"/>
                </a:solidFill>
                <a:latin typeface="Times New Roman" pitchFamily="18" charset="0"/>
              </a:rPr>
              <a:t>Belge Sonu</a:t>
            </a:r>
          </a:p>
        </p:txBody>
      </p:sp>
      <p:sp>
        <p:nvSpPr>
          <p:cNvPr id="20" name="AutoShape 19"/>
          <p:cNvSpPr>
            <a:spLocks noChangeArrowheads="1"/>
          </p:cNvSpPr>
          <p:nvPr/>
        </p:nvSpPr>
        <p:spPr bwMode="auto">
          <a:xfrm>
            <a:off x="1981200" y="1943100"/>
            <a:ext cx="685800" cy="228600"/>
          </a:xfrm>
          <a:prstGeom prst="rightArrow">
            <a:avLst>
              <a:gd name="adj1" fmla="val 50000"/>
              <a:gd name="adj2" fmla="val 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endParaRPr lang="tr-TR"/>
          </a:p>
        </p:txBody>
      </p:sp>
      <p:sp>
        <p:nvSpPr>
          <p:cNvPr id="21" name="Rectangle 20"/>
          <p:cNvSpPr>
            <a:spLocks noChangeArrowheads="1"/>
          </p:cNvSpPr>
          <p:nvPr/>
        </p:nvSpPr>
        <p:spPr bwMode="auto">
          <a:xfrm>
            <a:off x="533400" y="1409700"/>
            <a:ext cx="1371600" cy="11430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pPr algn="ctr"/>
            <a:r>
              <a:rPr lang="tr-TR" b="1">
                <a:solidFill>
                  <a:srgbClr val="FF3300"/>
                </a:solidFill>
                <a:latin typeface="Times New Roman" pitchFamily="18" charset="0"/>
              </a:rPr>
              <a:t>Belge</a:t>
            </a:r>
          </a:p>
          <a:p>
            <a:pPr algn="ctr"/>
            <a:r>
              <a:rPr lang="tr-TR" b="1">
                <a:solidFill>
                  <a:srgbClr val="FF3300"/>
                </a:solidFill>
                <a:latin typeface="Times New Roman" pitchFamily="18" charset="0"/>
              </a:rPr>
              <a:t>Başlangıcı</a:t>
            </a:r>
          </a:p>
        </p:txBody>
      </p:sp>
      <p:sp>
        <p:nvSpPr>
          <p:cNvPr id="22" name="Rectangle 21"/>
          <p:cNvSpPr>
            <a:spLocks noChangeArrowheads="1"/>
          </p:cNvSpPr>
          <p:nvPr/>
        </p:nvSpPr>
        <p:spPr bwMode="auto">
          <a:xfrm>
            <a:off x="397127" y="352425"/>
            <a:ext cx="4267200" cy="914400"/>
          </a:xfrm>
          <a:prstGeom prst="rect">
            <a:avLst/>
          </a:prstGeom>
          <a:solidFill>
            <a:srgbClr val="66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l" rtl="0" eaLnBrk="0" fontAlgn="base" hangingPunct="0">
              <a:spcBef>
                <a:spcPct val="0"/>
              </a:spcBef>
              <a:spcAft>
                <a:spcPct val="0"/>
              </a:spcAft>
              <a:defRPr sz="2400" kern="1200">
                <a:solidFill>
                  <a:schemeClr val="tx1"/>
                </a:solidFill>
                <a:latin typeface="Bookman Old Style"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man Old Style"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man Old Style"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man Old Style"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man Old Style" pitchFamily="18" charset="0"/>
                <a:ea typeface="+mn-ea"/>
                <a:cs typeface="+mn-cs"/>
              </a:defRPr>
            </a:lvl5pPr>
            <a:lvl6pPr marL="2286000" algn="l" defTabSz="914400" rtl="0" eaLnBrk="1" latinLnBrk="0" hangingPunct="1">
              <a:defRPr sz="2400" kern="1200">
                <a:solidFill>
                  <a:schemeClr val="tx1"/>
                </a:solidFill>
                <a:latin typeface="Bookman Old Style" pitchFamily="18" charset="0"/>
                <a:ea typeface="+mn-ea"/>
                <a:cs typeface="+mn-cs"/>
              </a:defRPr>
            </a:lvl6pPr>
            <a:lvl7pPr marL="2743200" algn="l" defTabSz="914400" rtl="0" eaLnBrk="1" latinLnBrk="0" hangingPunct="1">
              <a:defRPr sz="2400" kern="1200">
                <a:solidFill>
                  <a:schemeClr val="tx1"/>
                </a:solidFill>
                <a:latin typeface="Bookman Old Style" pitchFamily="18" charset="0"/>
                <a:ea typeface="+mn-ea"/>
                <a:cs typeface="+mn-cs"/>
              </a:defRPr>
            </a:lvl7pPr>
            <a:lvl8pPr marL="3200400" algn="l" defTabSz="914400" rtl="0" eaLnBrk="1" latinLnBrk="0" hangingPunct="1">
              <a:defRPr sz="2400" kern="1200">
                <a:solidFill>
                  <a:schemeClr val="tx1"/>
                </a:solidFill>
                <a:latin typeface="Bookman Old Style" pitchFamily="18" charset="0"/>
                <a:ea typeface="+mn-ea"/>
                <a:cs typeface="+mn-cs"/>
              </a:defRPr>
            </a:lvl8pPr>
            <a:lvl9pPr marL="3657600" algn="l" defTabSz="914400" rtl="0" eaLnBrk="1" latinLnBrk="0" hangingPunct="1">
              <a:defRPr sz="2400" kern="1200">
                <a:solidFill>
                  <a:schemeClr val="tx1"/>
                </a:solidFill>
                <a:latin typeface="Bookman Old Style" pitchFamily="18" charset="0"/>
                <a:ea typeface="+mn-ea"/>
                <a:cs typeface="+mn-cs"/>
              </a:defRPr>
            </a:lvl9pPr>
          </a:lstStyle>
          <a:p>
            <a:r>
              <a:rPr kumimoji="1" lang="tr-TR" sz="3600" b="1" dirty="0">
                <a:solidFill>
                  <a:srgbClr val="FF3300"/>
                </a:solidFill>
                <a:latin typeface="Times New Roman" pitchFamily="18" charset="0"/>
              </a:rPr>
              <a:t>Geri Ödeme Sistemi</a:t>
            </a:r>
            <a:endParaRPr kumimoji="1" lang="en-US" sz="3600" b="1" dirty="0">
              <a:solidFill>
                <a:srgbClr val="FF3300"/>
              </a:solidFill>
              <a:latin typeface="Times New Roman" pitchFamily="18" charset="0"/>
            </a:endParaRPr>
          </a:p>
          <a:p>
            <a:pPr algn="ctr">
              <a:lnSpc>
                <a:spcPct val="80000"/>
              </a:lnSpc>
              <a:spcBef>
                <a:spcPct val="20000"/>
              </a:spcBef>
              <a:buClr>
                <a:srgbClr val="0C0773"/>
              </a:buClr>
              <a:buSzPct val="70000"/>
              <a:buFont typeface="Webdings" pitchFamily="18" charset="2"/>
              <a:buNone/>
            </a:pPr>
            <a:r>
              <a:rPr kumimoji="1" lang="en-US" b="1" dirty="0" smtClean="0">
                <a:solidFill>
                  <a:srgbClr val="FF3300"/>
                </a:solidFill>
                <a:latin typeface="Times New Roman" pitchFamily="18" charset="0"/>
              </a:rPr>
              <a:t>(</a:t>
            </a:r>
            <a:r>
              <a:rPr kumimoji="1" lang="en-US" b="1" dirty="0" err="1" smtClean="0">
                <a:solidFill>
                  <a:srgbClr val="FF3300"/>
                </a:solidFill>
                <a:latin typeface="Times New Roman" pitchFamily="18" charset="0"/>
              </a:rPr>
              <a:t>Tercihli</a:t>
            </a:r>
            <a:r>
              <a:rPr kumimoji="1" lang="en-US" b="1" dirty="0" smtClean="0">
                <a:solidFill>
                  <a:srgbClr val="FF3300"/>
                </a:solidFill>
                <a:latin typeface="Times New Roman" pitchFamily="18" charset="0"/>
              </a:rPr>
              <a:t> </a:t>
            </a:r>
            <a:r>
              <a:rPr kumimoji="1" lang="en-US" b="1" dirty="0" err="1">
                <a:solidFill>
                  <a:srgbClr val="FF3300"/>
                </a:solidFill>
                <a:latin typeface="Times New Roman" pitchFamily="18" charset="0"/>
              </a:rPr>
              <a:t>Rejim</a:t>
            </a:r>
            <a:r>
              <a:rPr kumimoji="1" lang="en-US" b="1" dirty="0">
                <a:solidFill>
                  <a:srgbClr val="FF3300"/>
                </a:solidFill>
                <a:latin typeface="Times New Roman" pitchFamily="18" charset="0"/>
              </a:rPr>
              <a:t>)</a:t>
            </a:r>
            <a:endParaRPr kumimoji="1" lang="tr-TR" sz="3600" b="1" dirty="0">
              <a:solidFill>
                <a:srgbClr val="FF3300"/>
              </a:solidFill>
              <a:latin typeface="Times New Roman" pitchFamily="18" charset="0"/>
            </a:endParaRPr>
          </a:p>
        </p:txBody>
      </p:sp>
    </p:spTree>
    <p:extLst>
      <p:ext uri="{BB962C8B-B14F-4D97-AF65-F5344CB8AC3E}">
        <p14:creationId xmlns:p14="http://schemas.microsoft.com/office/powerpoint/2010/main" val="399714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Teminat;</a:t>
            </a:r>
          </a:p>
          <a:p>
            <a:pPr>
              <a:spcBef>
                <a:spcPts val="0"/>
              </a:spcBef>
            </a:pPr>
            <a:endParaRPr lang="tr-TR" sz="1200" b="1" dirty="0" smtClean="0">
              <a:solidFill>
                <a:schemeClr val="accent2">
                  <a:lumMod val="75000"/>
                </a:schemeClr>
              </a:solidFill>
            </a:endParaRPr>
          </a:p>
          <a:p>
            <a:pPr algn="just">
              <a:spcBef>
                <a:spcPts val="0"/>
              </a:spcBef>
            </a:pPr>
            <a:endParaRPr lang="tr-TR" sz="1400" b="1" dirty="0" smtClean="0">
              <a:solidFill>
                <a:schemeClr val="tx1"/>
              </a:solidFill>
            </a:endParaRPr>
          </a:p>
          <a:p>
            <a:pPr algn="just">
              <a:spcBef>
                <a:spcPts val="0"/>
              </a:spcBef>
              <a:buSzPct val="120000"/>
            </a:pPr>
            <a:r>
              <a:rPr lang="tr-TR" sz="2400" dirty="0" smtClean="0">
                <a:solidFill>
                  <a:schemeClr val="tx1"/>
                </a:solidFill>
              </a:rPr>
              <a:t> </a:t>
            </a:r>
          </a:p>
          <a:p>
            <a:pPr algn="just">
              <a:spcBef>
                <a:spcPts val="0"/>
              </a:spcBef>
              <a:buSzPct val="120000"/>
            </a:pPr>
            <a:endParaRPr lang="tr-TR" sz="2400" dirty="0" smtClean="0">
              <a:solidFill>
                <a:schemeClr val="tx1"/>
              </a:solidFill>
            </a:endParaRPr>
          </a:p>
          <a:p>
            <a:pPr marL="342900" indent="-342900" algn="just">
              <a:spcBef>
                <a:spcPts val="0"/>
              </a:spcBef>
              <a:buSzPct val="120000"/>
              <a:buFont typeface="Arial" pitchFamily="34" charset="0"/>
              <a:buChar char="•"/>
            </a:pPr>
            <a:r>
              <a:rPr lang="tr-TR" dirty="0" smtClean="0">
                <a:solidFill>
                  <a:schemeClr val="tx1"/>
                </a:solidFill>
              </a:rPr>
              <a:t>Para,</a:t>
            </a:r>
            <a:endParaRPr lang="tr-TR" dirty="0">
              <a:solidFill>
                <a:schemeClr val="tx1"/>
              </a:solidFill>
            </a:endParaRPr>
          </a:p>
          <a:p>
            <a:pPr marL="342900" indent="-342900" algn="just">
              <a:spcBef>
                <a:spcPts val="0"/>
              </a:spcBef>
              <a:buSzPct val="120000"/>
              <a:buFont typeface="Arial" pitchFamily="34" charset="0"/>
              <a:buChar char="•"/>
            </a:pPr>
            <a:r>
              <a:rPr lang="tr-TR" dirty="0" smtClean="0">
                <a:solidFill>
                  <a:schemeClr val="tx1"/>
                </a:solidFill>
              </a:rPr>
              <a:t>Bankalarca Verilen Teminat Mektubu,</a:t>
            </a:r>
            <a:endParaRPr lang="tr-TR" dirty="0">
              <a:solidFill>
                <a:schemeClr val="tx1"/>
              </a:solidFill>
            </a:endParaRPr>
          </a:p>
          <a:p>
            <a:pPr marL="342900" indent="-342900" algn="just">
              <a:spcBef>
                <a:spcPts val="0"/>
              </a:spcBef>
              <a:buSzPct val="120000"/>
              <a:buFont typeface="Arial" pitchFamily="34" charset="0"/>
              <a:buChar char="•"/>
            </a:pPr>
            <a:r>
              <a:rPr lang="tr-TR" dirty="0">
                <a:solidFill>
                  <a:schemeClr val="tx1"/>
                </a:solidFill>
              </a:rPr>
              <a:t>Hazine </a:t>
            </a:r>
            <a:r>
              <a:rPr lang="tr-TR" dirty="0" smtClean="0">
                <a:solidFill>
                  <a:schemeClr val="tx1"/>
                </a:solidFill>
              </a:rPr>
              <a:t>Tahvil ve Bonoları,</a:t>
            </a:r>
          </a:p>
          <a:p>
            <a:pPr marL="342900" indent="-342900" algn="just">
              <a:spcBef>
                <a:spcPts val="0"/>
              </a:spcBef>
              <a:buSzPct val="120000"/>
              <a:buFont typeface="Arial" pitchFamily="34" charset="0"/>
              <a:buChar char="•"/>
            </a:pPr>
            <a:endParaRPr lang="tr-TR" dirty="0">
              <a:solidFill>
                <a:schemeClr val="tx1"/>
              </a:solidFill>
            </a:endParaRPr>
          </a:p>
          <a:p>
            <a:pPr algn="just">
              <a:spcBef>
                <a:spcPts val="0"/>
              </a:spcBef>
              <a:buSzPct val="120000"/>
            </a:pPr>
            <a:r>
              <a:rPr lang="tr-TR" dirty="0">
                <a:solidFill>
                  <a:schemeClr val="tx1"/>
                </a:solidFill>
              </a:rPr>
              <a:t>u</a:t>
            </a:r>
            <a:r>
              <a:rPr lang="tr-TR" dirty="0" smtClean="0">
                <a:solidFill>
                  <a:schemeClr val="tx1"/>
                </a:solidFill>
              </a:rPr>
              <a:t>nsurlarından biri veya birkaçından oluşabilir.</a:t>
            </a:r>
            <a:endParaRPr lang="tr-TR" dirty="0">
              <a:solidFill>
                <a:schemeClr val="tx1"/>
              </a:solidFill>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26623079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lnSpcReduction="10000"/>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İzin Belgesi </a:t>
            </a:r>
          </a:p>
          <a:p>
            <a:pPr>
              <a:spcBef>
                <a:spcPts val="0"/>
              </a:spcBef>
            </a:pPr>
            <a:r>
              <a:rPr lang="tr-TR" sz="3600" b="1" dirty="0" smtClean="0">
                <a:solidFill>
                  <a:schemeClr val="accent2">
                    <a:lumMod val="75000"/>
                  </a:schemeClr>
                </a:solidFill>
              </a:rPr>
              <a:t>ve </a:t>
            </a:r>
          </a:p>
          <a:p>
            <a:pPr>
              <a:spcBef>
                <a:spcPts val="0"/>
              </a:spcBef>
            </a:pPr>
            <a:r>
              <a:rPr lang="tr-TR" sz="3600" b="1" dirty="0" smtClean="0">
                <a:solidFill>
                  <a:schemeClr val="accent2">
                    <a:lumMod val="75000"/>
                  </a:schemeClr>
                </a:solidFill>
              </a:rPr>
              <a:t>Dahilde İşleme İzni;</a:t>
            </a:r>
          </a:p>
          <a:p>
            <a:pPr algn="just">
              <a:spcBef>
                <a:spcPts val="0"/>
              </a:spcBef>
              <a:buSzPct val="120000"/>
            </a:pPr>
            <a:r>
              <a:rPr lang="tr-TR" sz="2400" dirty="0" smtClean="0">
                <a:solidFill>
                  <a:schemeClr val="tx1"/>
                </a:solidFill>
              </a:rPr>
              <a:t> </a:t>
            </a:r>
          </a:p>
          <a:p>
            <a:pPr marL="342900" indent="-342900" algn="just">
              <a:spcBef>
                <a:spcPts val="0"/>
              </a:spcBef>
              <a:buSzPct val="120000"/>
              <a:buFont typeface="Arial" pitchFamily="34" charset="0"/>
              <a:buChar char="•"/>
            </a:pPr>
            <a:r>
              <a:rPr lang="tr-TR" dirty="0" smtClean="0">
                <a:solidFill>
                  <a:schemeClr val="tx1"/>
                </a:solidFill>
              </a:rPr>
              <a:t>Dahilde İşleme İzni, tekstil ve konfeksiyon yardımcı malzemeleri ithalatı, bedelsiz ithalat ve eşyanın tamir, boyama, yenileme, monte edilmesi, birleştirilmesi ve ambalajlanması gibi  işlemler için Gümrük ve Ticaret Bakanlığınca düzenlenir.</a:t>
            </a:r>
          </a:p>
          <a:p>
            <a:pPr algn="just">
              <a:spcBef>
                <a:spcPts val="0"/>
              </a:spcBef>
              <a:buSzPct val="120000"/>
            </a:pPr>
            <a:endParaRPr lang="tr-TR" sz="1300" dirty="0" smtClean="0">
              <a:solidFill>
                <a:schemeClr val="tx1"/>
              </a:solidFill>
            </a:endParaRPr>
          </a:p>
          <a:p>
            <a:pPr marL="342900" indent="-342900" algn="just">
              <a:spcBef>
                <a:spcPts val="0"/>
              </a:spcBef>
              <a:buSzPct val="120000"/>
              <a:buFont typeface="Arial" pitchFamily="34" charset="0"/>
              <a:buChar char="•"/>
            </a:pPr>
            <a:r>
              <a:rPr lang="tr-TR" dirty="0" smtClean="0">
                <a:solidFill>
                  <a:schemeClr val="tx1"/>
                </a:solidFill>
              </a:rPr>
              <a:t> </a:t>
            </a:r>
            <a:r>
              <a:rPr lang="tr-TR" dirty="0">
                <a:solidFill>
                  <a:schemeClr val="tx1"/>
                </a:solidFill>
              </a:rPr>
              <a:t>Bunlar dışındaki faaliyetler için </a:t>
            </a:r>
            <a:r>
              <a:rPr lang="tr-TR" dirty="0" smtClean="0">
                <a:solidFill>
                  <a:schemeClr val="tx1"/>
                </a:solidFill>
              </a:rPr>
              <a:t>Ekonomi Bakanlığı İhracat Genel Müdürlüğünce, </a:t>
            </a:r>
            <a:r>
              <a:rPr lang="tr-TR" dirty="0">
                <a:solidFill>
                  <a:schemeClr val="tx1"/>
                </a:solidFill>
              </a:rPr>
              <a:t>Dahilde İşleme İzin Belgesi </a:t>
            </a:r>
            <a:r>
              <a:rPr lang="tr-TR" dirty="0" smtClean="0">
                <a:solidFill>
                  <a:schemeClr val="tx1"/>
                </a:solidFill>
              </a:rPr>
              <a:t>düzenlenir.</a:t>
            </a:r>
            <a:endParaRPr lang="tr-TR" dirty="0">
              <a:solidFill>
                <a:schemeClr val="tx1"/>
              </a:solidFill>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552912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fontScale="77500" lnSpcReduction="20000"/>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Rejiminde Dikkat Edilmesi Gereken Hususlar;</a:t>
            </a:r>
          </a:p>
          <a:p>
            <a:pPr algn="just">
              <a:spcBef>
                <a:spcPts val="0"/>
              </a:spcBef>
              <a:buSzPct val="120000"/>
            </a:pPr>
            <a:r>
              <a:rPr lang="tr-TR" sz="2400" dirty="0" smtClean="0">
                <a:solidFill>
                  <a:schemeClr val="tx1"/>
                </a:solidFill>
              </a:rPr>
              <a:t> </a:t>
            </a:r>
          </a:p>
          <a:p>
            <a:pPr algn="just">
              <a:spcBef>
                <a:spcPts val="0"/>
              </a:spcBef>
              <a:buSzPct val="120000"/>
            </a:pPr>
            <a:endParaRPr lang="tr-TR" sz="2400" dirty="0" smtClean="0">
              <a:solidFill>
                <a:schemeClr val="tx1"/>
              </a:solidFill>
            </a:endParaRPr>
          </a:p>
          <a:p>
            <a:pPr marL="342900" indent="-342900" algn="just">
              <a:spcBef>
                <a:spcPts val="0"/>
              </a:spcBef>
              <a:buSzPct val="120000"/>
              <a:buFont typeface="Arial" pitchFamily="34" charset="0"/>
              <a:buChar char="•"/>
            </a:pPr>
            <a:r>
              <a:rPr lang="tr-TR" sz="3100" dirty="0">
                <a:solidFill>
                  <a:schemeClr val="tx1"/>
                </a:solidFill>
              </a:rPr>
              <a:t>İthal edilen girdilerin ihraç edilen mamullerin bünyesinde kullanılmış olması </a:t>
            </a:r>
            <a:r>
              <a:rPr lang="tr-TR" sz="3100" dirty="0" smtClean="0">
                <a:solidFill>
                  <a:schemeClr val="tx1"/>
                </a:solidFill>
              </a:rPr>
              <a:t>gerekmektedir,</a:t>
            </a:r>
            <a:endParaRPr lang="tr-TR" sz="3100" dirty="0">
              <a:solidFill>
                <a:schemeClr val="tx1"/>
              </a:solidFill>
            </a:endParaRPr>
          </a:p>
          <a:p>
            <a:pPr algn="just">
              <a:spcBef>
                <a:spcPts val="0"/>
              </a:spcBef>
              <a:buSzPct val="120000"/>
            </a:pPr>
            <a:endParaRPr lang="tr-TR" sz="1500" dirty="0" smtClean="0">
              <a:solidFill>
                <a:schemeClr val="tx1"/>
              </a:solidFill>
            </a:endParaRPr>
          </a:p>
          <a:p>
            <a:pPr marL="342900" indent="-342900" algn="just">
              <a:spcBef>
                <a:spcPts val="0"/>
              </a:spcBef>
              <a:buSzPct val="120000"/>
              <a:buFont typeface="Arial" pitchFamily="34" charset="0"/>
              <a:buChar char="•"/>
            </a:pPr>
            <a:r>
              <a:rPr lang="tr-TR" sz="3100" dirty="0" smtClean="0">
                <a:solidFill>
                  <a:schemeClr val="tx1"/>
                </a:solidFill>
              </a:rPr>
              <a:t>Dahilde </a:t>
            </a:r>
            <a:r>
              <a:rPr lang="tr-TR" sz="3100" dirty="0">
                <a:solidFill>
                  <a:schemeClr val="tx1"/>
                </a:solidFill>
              </a:rPr>
              <a:t>işleme izin belgesi kapsamında döviz kullanım oranı otomotiv sektöründe düzenlenen belgeler için azami %65, deri ve deri mamulleri ile çimento, cam, toprak ve seramik ürünleri sektöründe düzenlenen belgeler için azami %60, tekstil ürünleri sektöründe düzenlenen belgeler için azami %65, konfeksiyon ve orman ürünleri sektöründe düzenlenen belgeler için azami %70, </a:t>
            </a:r>
            <a:r>
              <a:rPr lang="tr-TR" sz="3100" dirty="0" smtClean="0">
                <a:solidFill>
                  <a:schemeClr val="tx1"/>
                </a:solidFill>
              </a:rPr>
              <a:t>bunun </a:t>
            </a:r>
            <a:r>
              <a:rPr lang="tr-TR" sz="3100" dirty="0">
                <a:solidFill>
                  <a:schemeClr val="tx1"/>
                </a:solidFill>
              </a:rPr>
              <a:t>dışında kalan sektörleri için azami %80’dir. </a:t>
            </a:r>
            <a:r>
              <a:rPr lang="tr-TR" sz="3100" dirty="0" smtClean="0">
                <a:solidFill>
                  <a:schemeClr val="tx1"/>
                </a:solidFill>
              </a:rPr>
              <a:t>Ancak </a:t>
            </a:r>
            <a:r>
              <a:rPr lang="tr-TR" sz="3100" dirty="0">
                <a:solidFill>
                  <a:schemeClr val="tx1"/>
                </a:solidFill>
              </a:rPr>
              <a:t>ikincil işlem görmüş tarım ürünleri taahhüdü içeren belgelerde bu oran azami %100 olarak tespit edilebilir. DİİB kapsamında ithaline izin verilecek işletme malzemesi değeri ise, ihracat taahhüdünün % 2’sini geçemez. Değişmemiş eşya için bu oran %</a:t>
            </a:r>
            <a:r>
              <a:rPr lang="tr-TR" sz="3100" dirty="0" smtClean="0">
                <a:solidFill>
                  <a:schemeClr val="tx1"/>
                </a:solidFill>
              </a:rPr>
              <a:t>1’dir. Bu </a:t>
            </a:r>
            <a:r>
              <a:rPr lang="tr-TR" sz="3100" dirty="0">
                <a:solidFill>
                  <a:schemeClr val="tx1"/>
                </a:solidFill>
              </a:rPr>
              <a:t>oranların aşılmaması gerekmektedir</a:t>
            </a:r>
            <a:r>
              <a:rPr lang="tr-TR" sz="3100" dirty="0" smtClean="0">
                <a:solidFill>
                  <a:schemeClr val="tx1"/>
                </a:solidFill>
              </a:rPr>
              <a:t>. </a:t>
            </a:r>
            <a:r>
              <a:rPr lang="tr-TR" sz="2300" dirty="0" smtClean="0">
                <a:solidFill>
                  <a:schemeClr val="tx1"/>
                </a:solidFill>
              </a:rPr>
              <a:t>(</a:t>
            </a:r>
            <a:r>
              <a:rPr lang="tr-TR" sz="2300" dirty="0">
                <a:solidFill>
                  <a:schemeClr val="tx1"/>
                </a:solidFill>
              </a:rPr>
              <a:t>DİİB kapsamındaki yurt içi alımlar ve bedelsiz ithalatta döviz kullanım oranı aranmaz</a:t>
            </a:r>
            <a:r>
              <a:rPr lang="tr-TR" sz="2300" dirty="0" smtClean="0">
                <a:solidFill>
                  <a:schemeClr val="tx1"/>
                </a:solidFill>
              </a:rPr>
              <a:t>.)</a:t>
            </a:r>
          </a:p>
          <a:p>
            <a:pPr algn="just">
              <a:spcBef>
                <a:spcPts val="0"/>
              </a:spcBef>
              <a:buSzPct val="120000"/>
            </a:pPr>
            <a:endParaRPr lang="tr-TR" sz="1500" dirty="0">
              <a:solidFill>
                <a:schemeClr val="tx1"/>
              </a:solidFill>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2129485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88640"/>
            <a:ext cx="8350696" cy="760239"/>
          </a:xfrm>
          <a:ln w="19050" cmpd="thinThick">
            <a:solidFill>
              <a:srgbClr val="C00000"/>
            </a:solidFill>
          </a:ln>
        </p:spPr>
        <p:txBody>
          <a:bodyPr>
            <a:normAutofit/>
          </a:bodyPr>
          <a:lstStyle/>
          <a:p>
            <a:pPr algn="l"/>
            <a:r>
              <a:rPr lang="tr-TR" sz="3600" b="1" dirty="0" smtClean="0">
                <a:solidFill>
                  <a:schemeClr val="tx2">
                    <a:lumMod val="60000"/>
                    <a:lumOff val="40000"/>
                  </a:schemeClr>
                </a:solidFill>
              </a:rPr>
              <a:t>           AKDENİZ İHRACATÇI BİRLİKLERİ</a:t>
            </a:r>
            <a:endParaRPr lang="tr-TR" sz="3600" b="1" dirty="0">
              <a:solidFill>
                <a:schemeClr val="tx2">
                  <a:lumMod val="60000"/>
                  <a:lumOff val="40000"/>
                </a:schemeClr>
              </a:solidFill>
            </a:endParaRPr>
          </a:p>
        </p:txBody>
      </p:sp>
      <p:sp>
        <p:nvSpPr>
          <p:cNvPr id="3" name="Alt Başlık 2"/>
          <p:cNvSpPr>
            <a:spLocks noGrp="1"/>
          </p:cNvSpPr>
          <p:nvPr>
            <p:ph type="subTitle" idx="1"/>
          </p:nvPr>
        </p:nvSpPr>
        <p:spPr>
          <a:xfrm>
            <a:off x="395536" y="1124744"/>
            <a:ext cx="8352928" cy="5400600"/>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endParaRPr lang="tr-TR" sz="4800" b="1" dirty="0" smtClean="0">
              <a:solidFill>
                <a:srgbClr val="C00000"/>
              </a:solidFill>
            </a:endParaRPr>
          </a:p>
          <a:p>
            <a:pPr>
              <a:spcBef>
                <a:spcPts val="0"/>
              </a:spcBef>
            </a:pPr>
            <a:endParaRPr lang="tr-TR" sz="5400" b="1" dirty="0">
              <a:solidFill>
                <a:srgbClr val="C00000"/>
              </a:solidFill>
            </a:endParaRPr>
          </a:p>
          <a:p>
            <a:pPr>
              <a:spcBef>
                <a:spcPts val="0"/>
              </a:spcBef>
            </a:pPr>
            <a:r>
              <a:rPr lang="tr-TR" sz="6600" b="1" dirty="0" smtClean="0">
                <a:solidFill>
                  <a:schemeClr val="accent2">
                    <a:lumMod val="75000"/>
                  </a:schemeClr>
                </a:solidFill>
              </a:rPr>
              <a:t>DAHİLDE İŞLEME REJİMİ</a:t>
            </a:r>
            <a:endParaRPr kumimoji="1" lang="tr-TR" sz="6600" b="1" dirty="0" smtClean="0">
              <a:solidFill>
                <a:schemeClr val="accent2">
                  <a:lumMod val="75000"/>
                </a:schemeClr>
              </a:solidFill>
              <a:effectLst>
                <a:outerShdw blurRad="38100" dist="38100" dir="2700000" algn="tl">
                  <a:srgbClr val="000000"/>
                </a:outerShdw>
              </a:effectLst>
              <a:latin typeface="Times New Roman" pitchFamily="18" charset="0"/>
            </a:endParaRPr>
          </a:p>
          <a:p>
            <a:endParaRPr kumimoji="1" lang="tr-TR" sz="66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222920"/>
            <a:ext cx="752475"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7700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Rejiminde Dikkat Edilmesi Gereken Hususlar;</a:t>
            </a:r>
          </a:p>
          <a:p>
            <a:pPr algn="just">
              <a:spcBef>
                <a:spcPts val="0"/>
              </a:spcBef>
              <a:buSzPct val="120000"/>
            </a:pPr>
            <a:r>
              <a:rPr lang="tr-TR" sz="2400" dirty="0" smtClean="0">
                <a:solidFill>
                  <a:schemeClr val="tx1"/>
                </a:solidFill>
              </a:rPr>
              <a:t> </a:t>
            </a:r>
          </a:p>
          <a:p>
            <a:pPr marL="342900" indent="-342900" algn="just">
              <a:spcBef>
                <a:spcPts val="0"/>
              </a:spcBef>
              <a:buSzPct val="120000"/>
              <a:buFont typeface="Arial" pitchFamily="34" charset="0"/>
              <a:buChar char="•"/>
            </a:pPr>
            <a:r>
              <a:rPr lang="tr-TR" sz="2600" dirty="0">
                <a:solidFill>
                  <a:schemeClr val="tx1"/>
                </a:solidFill>
              </a:rPr>
              <a:t>İthalat ve ihracata ait gümrük beyannamelerinde, ilgili dahilde işleme izin belgesinin satır kodunun doğru bir şekilde yer alması ve DIR Otomasyon sistemine doğru muafiyet kodu ile girilmesi gerekmektedir</a:t>
            </a:r>
            <a:r>
              <a:rPr lang="tr-TR" sz="2600" dirty="0" smtClean="0">
                <a:solidFill>
                  <a:schemeClr val="tx1"/>
                </a:solidFill>
              </a:rPr>
              <a:t>.</a:t>
            </a:r>
          </a:p>
          <a:p>
            <a:pPr algn="just">
              <a:spcBef>
                <a:spcPts val="0"/>
              </a:spcBef>
              <a:buSzPct val="120000"/>
            </a:pPr>
            <a:endParaRPr lang="tr-TR" sz="2600" dirty="0">
              <a:solidFill>
                <a:schemeClr val="tx1"/>
              </a:solidFill>
            </a:endParaRPr>
          </a:p>
          <a:p>
            <a:pPr marL="342900" indent="-342900" algn="just">
              <a:spcBef>
                <a:spcPts val="0"/>
              </a:spcBef>
              <a:buSzPct val="120000"/>
              <a:buFont typeface="Arial" pitchFamily="34" charset="0"/>
              <a:buChar char="•"/>
            </a:pPr>
            <a:r>
              <a:rPr lang="tr-TR" sz="2600" dirty="0">
                <a:solidFill>
                  <a:schemeClr val="tx1"/>
                </a:solidFill>
              </a:rPr>
              <a:t>Belge kapsamındaki ithalat ve ihracatın belge süresi içerisinde </a:t>
            </a:r>
            <a:r>
              <a:rPr lang="tr-TR" sz="2600" dirty="0" smtClean="0">
                <a:solidFill>
                  <a:schemeClr val="tx1"/>
                </a:solidFill>
              </a:rPr>
              <a:t>(</a:t>
            </a:r>
            <a:r>
              <a:rPr lang="tr-TR" sz="1800" dirty="0">
                <a:solidFill>
                  <a:schemeClr val="tx1"/>
                </a:solidFill>
              </a:rPr>
              <a:t>Performansa dayalı, ilk ithalata istinaden, haklı sebep, mücbir sebep </a:t>
            </a:r>
            <a:r>
              <a:rPr lang="tr-TR" sz="1800" dirty="0" smtClean="0">
                <a:solidFill>
                  <a:schemeClr val="tx1"/>
                </a:solidFill>
              </a:rPr>
              <a:t>gibi ek </a:t>
            </a:r>
            <a:r>
              <a:rPr lang="tr-TR" sz="1800" dirty="0">
                <a:solidFill>
                  <a:schemeClr val="tx1"/>
                </a:solidFill>
              </a:rPr>
              <a:t>süreler dahil</a:t>
            </a:r>
            <a:r>
              <a:rPr lang="tr-TR" sz="2600" dirty="0">
                <a:solidFill>
                  <a:schemeClr val="tx1"/>
                </a:solidFill>
              </a:rPr>
              <a:t>) ve belge şartlarına uygun olarak yapılması gerekmektedir</a:t>
            </a:r>
            <a:r>
              <a:rPr lang="tr-TR" sz="2600" dirty="0" smtClean="0">
                <a:solidFill>
                  <a:schemeClr val="tx1"/>
                </a:solidFill>
              </a:rPr>
              <a:t>.</a:t>
            </a:r>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2300482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Rejiminde Dikkat Edilmesi Gereken Hususlar;</a:t>
            </a:r>
          </a:p>
          <a:p>
            <a:pPr algn="just">
              <a:spcBef>
                <a:spcPts val="0"/>
              </a:spcBef>
              <a:buSzPct val="120000"/>
            </a:pPr>
            <a:r>
              <a:rPr lang="tr-TR" sz="2400" dirty="0" smtClean="0">
                <a:solidFill>
                  <a:schemeClr val="tx1"/>
                </a:solidFill>
              </a:rPr>
              <a:t> </a:t>
            </a:r>
          </a:p>
          <a:p>
            <a:pPr algn="just">
              <a:spcBef>
                <a:spcPts val="0"/>
              </a:spcBef>
              <a:buSzPct val="120000"/>
            </a:pPr>
            <a:endParaRPr lang="tr-TR" sz="2400" dirty="0">
              <a:solidFill>
                <a:schemeClr val="tx1"/>
              </a:solidFill>
            </a:endParaRPr>
          </a:p>
          <a:p>
            <a:pPr algn="just">
              <a:spcBef>
                <a:spcPts val="0"/>
              </a:spcBef>
              <a:buSzPct val="120000"/>
            </a:pPr>
            <a:endParaRPr lang="tr-TR" sz="2400" dirty="0" smtClean="0">
              <a:solidFill>
                <a:schemeClr val="tx1"/>
              </a:solidFill>
            </a:endParaRPr>
          </a:p>
          <a:p>
            <a:pPr marL="342900" indent="-342900" algn="just">
              <a:spcBef>
                <a:spcPts val="0"/>
              </a:spcBef>
              <a:buSzPct val="120000"/>
              <a:buFont typeface="Arial" pitchFamily="34" charset="0"/>
              <a:buChar char="•"/>
            </a:pPr>
            <a:r>
              <a:rPr lang="tr-TR" sz="2600" dirty="0">
                <a:solidFill>
                  <a:schemeClr val="tx1"/>
                </a:solidFill>
              </a:rPr>
              <a:t>Belgenin taahhüt hesabının kapatılması için, belge süresi bitimini müteakip en geç 3 ay içerisinde hem DIR Otomasyon </a:t>
            </a:r>
            <a:r>
              <a:rPr lang="tr-TR" sz="2600" dirty="0" smtClean="0">
                <a:solidFill>
                  <a:schemeClr val="tx1"/>
                </a:solidFill>
              </a:rPr>
              <a:t>Sisteminde </a:t>
            </a:r>
            <a:r>
              <a:rPr lang="tr-TR" sz="2600" dirty="0">
                <a:solidFill>
                  <a:schemeClr val="tx1"/>
                </a:solidFill>
              </a:rPr>
              <a:t>hem de manuel olarak ilgili İhracatçı Birliğine müracaat edilmesi gerekmektedir. </a:t>
            </a:r>
            <a:r>
              <a:rPr lang="tr-TR" sz="2600" b="1" dirty="0">
                <a:solidFill>
                  <a:schemeClr val="tx1"/>
                </a:solidFill>
              </a:rPr>
              <a:t>Aksi taktirde belgenin taahhüt hesabı resen kapatılır.</a:t>
            </a: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38233863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Rejiminde Dikkat Edilmesi Gereken Hususlar;</a:t>
            </a:r>
          </a:p>
          <a:p>
            <a:pPr algn="just">
              <a:spcBef>
                <a:spcPts val="0"/>
              </a:spcBef>
              <a:buSzPct val="120000"/>
            </a:pPr>
            <a:r>
              <a:rPr lang="tr-TR" sz="2400" dirty="0" smtClean="0">
                <a:solidFill>
                  <a:schemeClr val="tx1"/>
                </a:solidFill>
              </a:rPr>
              <a:t> </a:t>
            </a:r>
          </a:p>
          <a:p>
            <a:pPr marL="342900" indent="-342900" algn="just">
              <a:spcBef>
                <a:spcPts val="0"/>
              </a:spcBef>
              <a:buSzPct val="120000"/>
              <a:buFont typeface="Arial" pitchFamily="34" charset="0"/>
              <a:buChar char="•"/>
            </a:pPr>
            <a:r>
              <a:rPr lang="tr-TR" sz="2600" dirty="0" smtClean="0">
                <a:solidFill>
                  <a:schemeClr val="tx1"/>
                </a:solidFill>
              </a:rPr>
              <a:t>Taahhüt </a:t>
            </a:r>
            <a:r>
              <a:rPr lang="tr-TR" sz="2600" dirty="0">
                <a:solidFill>
                  <a:schemeClr val="tx1"/>
                </a:solidFill>
              </a:rPr>
              <a:t>kapatma evrakının ilgili Genel Sekreterliğe eksiksiz (tam) olarak sunulması</a:t>
            </a:r>
            <a:r>
              <a:rPr lang="tr-TR" sz="2600" dirty="0" smtClean="0">
                <a:solidFill>
                  <a:schemeClr val="tx1"/>
                </a:solidFill>
              </a:rPr>
              <a:t>,</a:t>
            </a:r>
          </a:p>
          <a:p>
            <a:pPr algn="just">
              <a:spcBef>
                <a:spcPts val="0"/>
              </a:spcBef>
              <a:buSzPct val="120000"/>
            </a:pPr>
            <a:endParaRPr lang="tr-TR" sz="1200" dirty="0">
              <a:solidFill>
                <a:schemeClr val="tx1"/>
              </a:solidFill>
            </a:endParaRPr>
          </a:p>
          <a:p>
            <a:pPr marL="342900" indent="-342900" algn="just">
              <a:spcBef>
                <a:spcPts val="0"/>
              </a:spcBef>
              <a:buSzPct val="120000"/>
              <a:buFont typeface="Arial" pitchFamily="34" charset="0"/>
              <a:buChar char="•"/>
            </a:pPr>
            <a:r>
              <a:rPr lang="tr-TR" sz="2600" dirty="0">
                <a:solidFill>
                  <a:schemeClr val="tx1"/>
                </a:solidFill>
              </a:rPr>
              <a:t>Belge </a:t>
            </a:r>
            <a:r>
              <a:rPr lang="tr-TR" sz="2600" dirty="0" smtClean="0">
                <a:solidFill>
                  <a:schemeClr val="tx1"/>
                </a:solidFill>
              </a:rPr>
              <a:t>özel şartlarına uyulması </a:t>
            </a:r>
            <a:r>
              <a:rPr lang="tr-TR" sz="2000" dirty="0" smtClean="0">
                <a:solidFill>
                  <a:schemeClr val="tx1"/>
                </a:solidFill>
              </a:rPr>
              <a:t>(</a:t>
            </a:r>
            <a:r>
              <a:rPr lang="tr-TR" sz="2000" dirty="0" err="1" smtClean="0">
                <a:solidFill>
                  <a:schemeClr val="tx1"/>
                </a:solidFill>
              </a:rPr>
              <a:t>Örn</a:t>
            </a:r>
            <a:r>
              <a:rPr lang="tr-TR" sz="2000" dirty="0" smtClean="0">
                <a:solidFill>
                  <a:schemeClr val="tx1"/>
                </a:solidFill>
              </a:rPr>
              <a:t>: </a:t>
            </a:r>
            <a:r>
              <a:rPr lang="tr-TR" sz="2000" dirty="0">
                <a:solidFill>
                  <a:schemeClr val="tx1"/>
                </a:solidFill>
              </a:rPr>
              <a:t>belge şartlarında </a:t>
            </a:r>
            <a:r>
              <a:rPr lang="tr-TR" sz="2000" dirty="0" smtClean="0">
                <a:solidFill>
                  <a:schemeClr val="tx1"/>
                </a:solidFill>
              </a:rPr>
              <a:t>Ekspertiz Raporu şerhi varsa, Raporun </a:t>
            </a:r>
            <a:r>
              <a:rPr lang="tr-TR" sz="2000" b="1" dirty="0" smtClean="0">
                <a:solidFill>
                  <a:schemeClr val="tx1"/>
                </a:solidFill>
              </a:rPr>
              <a:t>belge </a:t>
            </a:r>
            <a:r>
              <a:rPr lang="tr-TR" sz="2000" b="1" dirty="0">
                <a:solidFill>
                  <a:schemeClr val="tx1"/>
                </a:solidFill>
              </a:rPr>
              <a:t>süresi </a:t>
            </a:r>
            <a:r>
              <a:rPr lang="tr-TR" sz="2000" b="1" dirty="0" smtClean="0">
                <a:solidFill>
                  <a:schemeClr val="tx1"/>
                </a:solidFill>
              </a:rPr>
              <a:t>içerisinde</a:t>
            </a:r>
            <a:r>
              <a:rPr lang="tr-TR" sz="2000" dirty="0" smtClean="0">
                <a:solidFill>
                  <a:schemeClr val="tx1"/>
                </a:solidFill>
              </a:rPr>
              <a:t>, 2 Mühendis imzalı olacak şekilde ilgili Oda’dan </a:t>
            </a:r>
            <a:r>
              <a:rPr lang="tr-TR" sz="2000" dirty="0">
                <a:solidFill>
                  <a:schemeClr val="tx1"/>
                </a:solidFill>
              </a:rPr>
              <a:t>alınması </a:t>
            </a:r>
            <a:r>
              <a:rPr lang="tr-TR" sz="1200" dirty="0" smtClean="0">
                <a:solidFill>
                  <a:schemeClr val="tx1"/>
                </a:solidFill>
              </a:rPr>
              <a:t>-2006/12 sayılı Tebliğ Ek:3’e uygun olarak-  </a:t>
            </a:r>
            <a:r>
              <a:rPr lang="tr-TR" sz="2000" dirty="0" smtClean="0">
                <a:solidFill>
                  <a:schemeClr val="tx1"/>
                </a:solidFill>
              </a:rPr>
              <a:t>gerekmektedir.)</a:t>
            </a:r>
            <a:r>
              <a:rPr lang="tr-TR" sz="2600" dirty="0" smtClean="0">
                <a:solidFill>
                  <a:schemeClr val="tx1"/>
                </a:solidFill>
              </a:rPr>
              <a:t>,</a:t>
            </a:r>
          </a:p>
          <a:p>
            <a:pPr algn="just">
              <a:spcBef>
                <a:spcPts val="0"/>
              </a:spcBef>
              <a:buSzPct val="120000"/>
            </a:pPr>
            <a:endParaRPr lang="tr-TR" sz="1200" dirty="0">
              <a:solidFill>
                <a:schemeClr val="tx1"/>
              </a:solidFill>
            </a:endParaRPr>
          </a:p>
          <a:p>
            <a:pPr marL="342900" indent="-342900" algn="just">
              <a:spcBef>
                <a:spcPts val="0"/>
              </a:spcBef>
              <a:buSzPct val="120000"/>
              <a:buFont typeface="Arial" pitchFamily="34" charset="0"/>
              <a:buChar char="•"/>
            </a:pPr>
            <a:r>
              <a:rPr lang="tr-TR" sz="2600" dirty="0">
                <a:solidFill>
                  <a:schemeClr val="tx1"/>
                </a:solidFill>
              </a:rPr>
              <a:t>Belgenin sarfiyat hesabındaki kullanım oranlarına dikkat edilerek, sarfiyat tablosunun DIR Sisteminden takip edilmesi. </a:t>
            </a: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19435713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Rejiminde Dikkat Edilmesi Gereken Hususlar;</a:t>
            </a:r>
          </a:p>
          <a:p>
            <a:pPr algn="just">
              <a:spcBef>
                <a:spcPts val="0"/>
              </a:spcBef>
              <a:buSzPct val="120000"/>
            </a:pPr>
            <a:r>
              <a:rPr lang="tr-TR" sz="2400" dirty="0" smtClean="0">
                <a:solidFill>
                  <a:schemeClr val="tx1"/>
                </a:solidFill>
              </a:rPr>
              <a:t> </a:t>
            </a:r>
          </a:p>
          <a:p>
            <a:pPr marL="342900" indent="-342900" algn="just">
              <a:spcBef>
                <a:spcPts val="0"/>
              </a:spcBef>
              <a:buSzPct val="120000"/>
              <a:buFont typeface="Arial" pitchFamily="34" charset="0"/>
              <a:buChar char="•"/>
            </a:pPr>
            <a:r>
              <a:rPr lang="tr-TR" sz="2400" dirty="0">
                <a:solidFill>
                  <a:schemeClr val="tx1"/>
                </a:solidFill>
              </a:rPr>
              <a:t>2006/12 sayılı </a:t>
            </a:r>
            <a:r>
              <a:rPr lang="tr-TR" sz="2400" dirty="0" smtClean="0">
                <a:solidFill>
                  <a:schemeClr val="tx1"/>
                </a:solidFill>
              </a:rPr>
              <a:t>Tebliğ’in 3</a:t>
            </a:r>
            <a:r>
              <a:rPr lang="tr-TR" sz="2400" dirty="0">
                <a:solidFill>
                  <a:schemeClr val="tx1"/>
                </a:solidFill>
              </a:rPr>
              <a:t>. maddesinde ‘</a:t>
            </a:r>
            <a:r>
              <a:rPr lang="tr-TR" sz="2400" b="1" dirty="0">
                <a:solidFill>
                  <a:schemeClr val="tx1"/>
                </a:solidFill>
              </a:rPr>
              <a:t>Fire</a:t>
            </a:r>
            <a:r>
              <a:rPr lang="tr-TR" sz="2400" dirty="0">
                <a:solidFill>
                  <a:schemeClr val="tx1"/>
                </a:solidFill>
              </a:rPr>
              <a:t>: İşleme Faaliyetleri sırasında özellikle kuruma, buharlaşma, sızma veya gaz kaçağı şeklinde yitirilen ve imha olan kısım ile </a:t>
            </a:r>
            <a:r>
              <a:rPr lang="tr-TR" sz="2400" b="1" dirty="0">
                <a:solidFill>
                  <a:schemeClr val="tx1"/>
                </a:solidFill>
              </a:rPr>
              <a:t>ekonomik değeri olmayan atıklar</a:t>
            </a:r>
            <a:r>
              <a:rPr lang="tr-TR" sz="2400" dirty="0">
                <a:solidFill>
                  <a:schemeClr val="tx1"/>
                </a:solidFill>
              </a:rPr>
              <a:t>’ olarak tanımlanmıştır. Bu nedenle işleme faaliyeti sonucunda elde edilen asıl işlem görmüş ürün dışındaki </a:t>
            </a:r>
            <a:r>
              <a:rPr lang="tr-TR" sz="2400" b="1" dirty="0">
                <a:solidFill>
                  <a:schemeClr val="tx1"/>
                </a:solidFill>
              </a:rPr>
              <a:t>ekonomik değeri olan </a:t>
            </a:r>
            <a:r>
              <a:rPr lang="tr-TR" sz="2400" dirty="0">
                <a:solidFill>
                  <a:schemeClr val="tx1"/>
                </a:solidFill>
              </a:rPr>
              <a:t>atıkların (</a:t>
            </a:r>
            <a:r>
              <a:rPr lang="tr-TR" sz="2400" b="1" dirty="0">
                <a:solidFill>
                  <a:schemeClr val="tx1"/>
                </a:solidFill>
              </a:rPr>
              <a:t>İkincil İşlem Görmüş Ürün</a:t>
            </a:r>
            <a:r>
              <a:rPr lang="tr-TR" sz="2400" dirty="0">
                <a:solidFill>
                  <a:schemeClr val="tx1"/>
                </a:solidFill>
              </a:rPr>
              <a:t>) belge alımında beyan edilmesi gerekmekte ve </a:t>
            </a:r>
            <a:r>
              <a:rPr lang="tr-TR" sz="2400" dirty="0" smtClean="0">
                <a:solidFill>
                  <a:schemeClr val="tx1"/>
                </a:solidFill>
              </a:rPr>
              <a:t>ihracat </a:t>
            </a:r>
            <a:r>
              <a:rPr lang="tr-TR" sz="2400" dirty="0">
                <a:solidFill>
                  <a:schemeClr val="tx1"/>
                </a:solidFill>
              </a:rPr>
              <a:t>taahhüdünün kapatılmasından önce gümrük mevzuatı çerçevesinde gümrük idaresi gözetiminde imhası, gümrüğe terk edilmesi, çıkış hükmünde gümrüğe teslimi veya serbest dolaşıma giriş rejimi hükümlerine göre işlem yapılması gerekmektedir.</a:t>
            </a: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39566492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lnSpcReduction="10000"/>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Rejiminde Müeyyide;</a:t>
            </a:r>
          </a:p>
          <a:p>
            <a:pPr algn="just">
              <a:spcBef>
                <a:spcPts val="0"/>
              </a:spcBef>
              <a:buSzPct val="120000"/>
            </a:pPr>
            <a:r>
              <a:rPr lang="tr-TR" sz="2400" dirty="0" smtClean="0">
                <a:solidFill>
                  <a:schemeClr val="tx1"/>
                </a:solidFill>
              </a:rPr>
              <a:t> </a:t>
            </a:r>
            <a:endParaRPr lang="tr-TR" sz="1200" dirty="0" smtClean="0">
              <a:solidFill>
                <a:schemeClr val="tx1"/>
              </a:solidFill>
            </a:endParaRPr>
          </a:p>
          <a:p>
            <a:pPr marL="342900" indent="-342900" algn="just">
              <a:spcBef>
                <a:spcPts val="0"/>
              </a:spcBef>
              <a:buSzPct val="120000"/>
              <a:buFont typeface="Arial" pitchFamily="34" charset="0"/>
              <a:buChar char="•"/>
            </a:pPr>
            <a:r>
              <a:rPr lang="tr-TR" sz="2400" dirty="0">
                <a:solidFill>
                  <a:schemeClr val="tx1"/>
                </a:solidFill>
              </a:rPr>
              <a:t>Belge kapsamında ihraç edilen </a:t>
            </a:r>
            <a:r>
              <a:rPr lang="tr-TR" sz="2400" b="1" dirty="0" smtClean="0">
                <a:solidFill>
                  <a:schemeClr val="tx1"/>
                </a:solidFill>
              </a:rPr>
              <a:t>mamul bünyesinde </a:t>
            </a:r>
            <a:r>
              <a:rPr lang="tr-TR" sz="2400" b="1" dirty="0">
                <a:solidFill>
                  <a:schemeClr val="tx1"/>
                </a:solidFill>
              </a:rPr>
              <a:t>kullanılmadığı </a:t>
            </a:r>
            <a:r>
              <a:rPr lang="tr-TR" sz="2400" dirty="0">
                <a:solidFill>
                  <a:schemeClr val="tx1"/>
                </a:solidFill>
              </a:rPr>
              <a:t>tespit edilen ithalata</a:t>
            </a:r>
            <a:r>
              <a:rPr lang="tr-TR" sz="2400" dirty="0" smtClean="0">
                <a:solidFill>
                  <a:schemeClr val="tx1"/>
                </a:solidFill>
              </a:rPr>
              <a:t>,</a:t>
            </a:r>
          </a:p>
          <a:p>
            <a:pPr algn="just">
              <a:spcBef>
                <a:spcPts val="0"/>
              </a:spcBef>
              <a:buSzPct val="120000"/>
            </a:pPr>
            <a:endParaRPr lang="tr-TR" sz="1200" dirty="0">
              <a:solidFill>
                <a:schemeClr val="tx1"/>
              </a:solidFill>
            </a:endParaRPr>
          </a:p>
          <a:p>
            <a:pPr marL="342900" indent="-342900" algn="just">
              <a:spcBef>
                <a:spcPts val="0"/>
              </a:spcBef>
              <a:buSzPct val="120000"/>
              <a:buFont typeface="Arial" pitchFamily="34" charset="0"/>
              <a:buChar char="•"/>
            </a:pPr>
            <a:r>
              <a:rPr lang="tr-TR" sz="2400" dirty="0">
                <a:solidFill>
                  <a:schemeClr val="tx1"/>
                </a:solidFill>
              </a:rPr>
              <a:t>Belge üzerinde kayıtlı olan </a:t>
            </a:r>
            <a:r>
              <a:rPr lang="tr-TR" sz="2400" b="1" dirty="0">
                <a:solidFill>
                  <a:schemeClr val="tx1"/>
                </a:solidFill>
              </a:rPr>
              <a:t>ithalat miktarını aşan </a:t>
            </a:r>
            <a:r>
              <a:rPr lang="tr-TR" sz="2400" dirty="0">
                <a:solidFill>
                  <a:schemeClr val="tx1"/>
                </a:solidFill>
              </a:rPr>
              <a:t>kısma</a:t>
            </a:r>
            <a:r>
              <a:rPr lang="tr-TR" sz="2400" dirty="0" smtClean="0">
                <a:solidFill>
                  <a:schemeClr val="tx1"/>
                </a:solidFill>
              </a:rPr>
              <a:t>,</a:t>
            </a:r>
          </a:p>
          <a:p>
            <a:pPr algn="just">
              <a:spcBef>
                <a:spcPts val="0"/>
              </a:spcBef>
              <a:buSzPct val="120000"/>
            </a:pPr>
            <a:endParaRPr lang="tr-TR" sz="1200" dirty="0">
              <a:solidFill>
                <a:schemeClr val="tx1"/>
              </a:solidFill>
            </a:endParaRPr>
          </a:p>
          <a:p>
            <a:pPr marL="342900" indent="-342900" algn="just">
              <a:spcBef>
                <a:spcPts val="0"/>
              </a:spcBef>
              <a:buSzPct val="120000"/>
              <a:buFont typeface="Arial" pitchFamily="34" charset="0"/>
              <a:buChar char="•"/>
            </a:pPr>
            <a:r>
              <a:rPr lang="tr-TR" sz="2400" dirty="0" smtClean="0">
                <a:solidFill>
                  <a:schemeClr val="tx1"/>
                </a:solidFill>
              </a:rPr>
              <a:t>Belge </a:t>
            </a:r>
            <a:r>
              <a:rPr lang="tr-TR" sz="2400" dirty="0">
                <a:solidFill>
                  <a:schemeClr val="tx1"/>
                </a:solidFill>
              </a:rPr>
              <a:t>kapsamında ilgili sektörlerde belirlenen </a:t>
            </a:r>
            <a:r>
              <a:rPr lang="tr-TR" sz="2400" b="1" dirty="0">
                <a:solidFill>
                  <a:schemeClr val="tx1"/>
                </a:solidFill>
              </a:rPr>
              <a:t>döviz kullanım oranlarının aşan</a:t>
            </a:r>
            <a:r>
              <a:rPr lang="tr-TR" sz="2400" dirty="0">
                <a:solidFill>
                  <a:schemeClr val="tx1"/>
                </a:solidFill>
              </a:rPr>
              <a:t> kısmına karşılık gelen ithalata</a:t>
            </a:r>
            <a:r>
              <a:rPr lang="tr-TR" sz="2400" dirty="0" smtClean="0">
                <a:solidFill>
                  <a:schemeClr val="tx1"/>
                </a:solidFill>
              </a:rPr>
              <a:t>,</a:t>
            </a:r>
          </a:p>
          <a:p>
            <a:pPr algn="just">
              <a:spcBef>
                <a:spcPts val="0"/>
              </a:spcBef>
              <a:buSzPct val="120000"/>
            </a:pPr>
            <a:endParaRPr lang="tr-TR" sz="1200" dirty="0">
              <a:solidFill>
                <a:schemeClr val="tx1"/>
              </a:solidFill>
            </a:endParaRPr>
          </a:p>
          <a:p>
            <a:pPr marL="342900" indent="-342900" algn="just">
              <a:spcBef>
                <a:spcPts val="0"/>
              </a:spcBef>
              <a:buSzPct val="120000"/>
              <a:buFont typeface="Arial" pitchFamily="34" charset="0"/>
              <a:buChar char="•"/>
            </a:pPr>
            <a:r>
              <a:rPr lang="tr-TR" sz="2400" dirty="0" smtClean="0">
                <a:solidFill>
                  <a:schemeClr val="tx1"/>
                </a:solidFill>
              </a:rPr>
              <a:t>6183 sayılı Amme </a:t>
            </a:r>
            <a:r>
              <a:rPr lang="tr-TR" sz="2400" dirty="0">
                <a:solidFill>
                  <a:schemeClr val="tx1"/>
                </a:solidFill>
              </a:rPr>
              <a:t>Alacaklılarının Tahsil Usulü </a:t>
            </a:r>
            <a:r>
              <a:rPr lang="tr-TR" sz="2400" dirty="0" smtClean="0">
                <a:solidFill>
                  <a:schemeClr val="tx1"/>
                </a:solidFill>
              </a:rPr>
              <a:t>Hakkındaki Kanun’a ve 4458 sayılı Gümrük Kanunu’na </a:t>
            </a:r>
            <a:r>
              <a:rPr lang="tr-TR" sz="2400" dirty="0">
                <a:solidFill>
                  <a:schemeClr val="tx1"/>
                </a:solidFill>
              </a:rPr>
              <a:t>istinaden, ithalat </a:t>
            </a:r>
            <a:r>
              <a:rPr lang="tr-TR" sz="2400" dirty="0" smtClean="0">
                <a:solidFill>
                  <a:schemeClr val="tx1"/>
                </a:solidFill>
              </a:rPr>
              <a:t>esnasında tahsil </a:t>
            </a:r>
            <a:r>
              <a:rPr lang="tr-TR" sz="2400" dirty="0">
                <a:solidFill>
                  <a:schemeClr val="tx1"/>
                </a:solidFill>
              </a:rPr>
              <a:t>edilmeyen vergilerin, fonların ve diğer muafiyetlerin gecikme zammı ile birlikte tahsil edilmesi gerekmektedir</a:t>
            </a:r>
            <a:r>
              <a:rPr lang="tr-TR" sz="2400" dirty="0" smtClean="0">
                <a:solidFill>
                  <a:schemeClr val="tx1"/>
                </a:solidFill>
              </a:rPr>
              <a:t>.</a:t>
            </a:r>
          </a:p>
          <a:p>
            <a:pPr algn="just">
              <a:spcBef>
                <a:spcPts val="0"/>
              </a:spcBef>
              <a:buSzPct val="120000"/>
            </a:pPr>
            <a:endParaRPr lang="tr-TR" sz="1200" dirty="0">
              <a:solidFill>
                <a:schemeClr val="tx1"/>
              </a:solidFill>
            </a:endParaRPr>
          </a:p>
          <a:p>
            <a:pPr marL="342900" indent="-342900" algn="just">
              <a:spcBef>
                <a:spcPts val="0"/>
              </a:spcBef>
              <a:buSzPct val="120000"/>
              <a:buFont typeface="Arial" pitchFamily="34" charset="0"/>
              <a:buChar char="•"/>
            </a:pPr>
            <a:r>
              <a:rPr lang="tr-TR" sz="2400" dirty="0">
                <a:solidFill>
                  <a:schemeClr val="tx1"/>
                </a:solidFill>
              </a:rPr>
              <a:t>Söz konusu müeyyideler İhracatçı Birliklerinin, ilgili mercilere gönderdiği taahhüt kapatma yazısında belirtilir.</a:t>
            </a:r>
          </a:p>
          <a:p>
            <a:endParaRPr kumimoji="1" lang="tr-TR" sz="12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9384031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 Otomasyon Projesi;</a:t>
            </a:r>
          </a:p>
          <a:p>
            <a:pPr algn="just">
              <a:spcBef>
                <a:spcPts val="0"/>
              </a:spcBef>
              <a:buSzPct val="120000"/>
            </a:pPr>
            <a:r>
              <a:rPr lang="tr-TR" sz="2400" dirty="0" smtClean="0">
                <a:solidFill>
                  <a:schemeClr val="tx1"/>
                </a:solidFill>
              </a:rPr>
              <a:t> </a:t>
            </a:r>
          </a:p>
          <a:p>
            <a:pPr algn="just">
              <a:spcBef>
                <a:spcPts val="0"/>
              </a:spcBef>
              <a:buSzPct val="120000"/>
            </a:pPr>
            <a:endParaRPr lang="tr-TR" sz="2400" dirty="0">
              <a:solidFill>
                <a:schemeClr val="tx1"/>
              </a:solidFill>
            </a:endParaRPr>
          </a:p>
          <a:p>
            <a:pPr algn="just">
              <a:spcBef>
                <a:spcPts val="0"/>
              </a:spcBef>
              <a:buSzPct val="120000"/>
            </a:pPr>
            <a:endParaRPr lang="tr-TR" sz="2400" dirty="0" smtClean="0">
              <a:solidFill>
                <a:schemeClr val="tx1"/>
              </a:solidFill>
            </a:endParaRPr>
          </a:p>
          <a:p>
            <a:pPr algn="just">
              <a:spcBef>
                <a:spcPts val="0"/>
              </a:spcBef>
              <a:buSzPct val="120000"/>
            </a:pPr>
            <a:endParaRPr lang="tr-TR" sz="1200" dirty="0" smtClean="0">
              <a:solidFill>
                <a:schemeClr val="tx1"/>
              </a:solidFill>
            </a:endParaRPr>
          </a:p>
          <a:p>
            <a:pPr marL="342900" indent="-342900" algn="just">
              <a:spcBef>
                <a:spcPts val="0"/>
              </a:spcBef>
              <a:buSzPct val="120000"/>
              <a:buFont typeface="Arial" pitchFamily="34" charset="0"/>
              <a:buChar char="•"/>
            </a:pPr>
            <a:r>
              <a:rPr lang="tr-TR" dirty="0">
                <a:solidFill>
                  <a:schemeClr val="tx1"/>
                </a:solidFill>
              </a:rPr>
              <a:t>1 Ocak 2006 tarihinden itibaren, kamuda ilk defa uygulamaya geçirilen </a:t>
            </a:r>
            <a:r>
              <a:rPr lang="tr-TR" b="1" dirty="0">
                <a:solidFill>
                  <a:schemeClr val="tx1"/>
                </a:solidFill>
              </a:rPr>
              <a:t>Elektronik İmza </a:t>
            </a:r>
            <a:r>
              <a:rPr lang="tr-TR" dirty="0">
                <a:solidFill>
                  <a:schemeClr val="tx1"/>
                </a:solidFill>
              </a:rPr>
              <a:t>kullanımı ile Dahilde İşleme İzin Belgeleri ile ilgili uygulamalar yalnızca elektronik ortamda </a:t>
            </a:r>
            <a:r>
              <a:rPr lang="tr-TR" dirty="0" smtClean="0">
                <a:solidFill>
                  <a:schemeClr val="tx1"/>
                </a:solidFill>
              </a:rPr>
              <a:t>gerçekleştirilmektedir.</a:t>
            </a:r>
            <a:endParaRPr kumimoji="1" lang="tr-TR" b="1" dirty="0" smtClean="0">
              <a:solidFill>
                <a:schemeClr val="tx2"/>
              </a:solidFill>
              <a:effectLst>
                <a:outerShdw blurRad="38100" dist="38100" dir="2700000" algn="tl">
                  <a:srgbClr val="000000"/>
                </a:outerShdw>
              </a:effectLst>
            </a:endParaRPr>
          </a:p>
          <a:p>
            <a:endParaRPr lang="tr-TR" sz="4000" b="1" dirty="0">
              <a:solidFill>
                <a:srgbClr val="C00000"/>
              </a:solidFill>
            </a:endParaRPr>
          </a:p>
        </p:txBody>
      </p:sp>
    </p:spTree>
    <p:extLst>
      <p:ext uri="{BB962C8B-B14F-4D97-AF65-F5344CB8AC3E}">
        <p14:creationId xmlns:p14="http://schemas.microsoft.com/office/powerpoint/2010/main" val="593065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 Otomasyon Projesi;</a:t>
            </a:r>
          </a:p>
          <a:p>
            <a:pPr algn="just">
              <a:spcBef>
                <a:spcPts val="0"/>
              </a:spcBef>
              <a:buSzPct val="120000"/>
            </a:pPr>
            <a:r>
              <a:rPr lang="tr-TR" sz="2400" dirty="0" smtClean="0">
                <a:solidFill>
                  <a:schemeClr val="tx1"/>
                </a:solidFill>
              </a:rPr>
              <a:t> </a:t>
            </a:r>
          </a:p>
          <a:p>
            <a:pPr algn="just">
              <a:spcBef>
                <a:spcPts val="0"/>
              </a:spcBef>
              <a:buSzPct val="120000"/>
            </a:pPr>
            <a:endParaRPr lang="tr-TR" sz="2400" dirty="0">
              <a:solidFill>
                <a:schemeClr val="tx1"/>
              </a:solidFill>
            </a:endParaRPr>
          </a:p>
          <a:p>
            <a:pPr algn="just">
              <a:spcBef>
                <a:spcPts val="0"/>
              </a:spcBef>
              <a:buSzPct val="120000"/>
            </a:pPr>
            <a:endParaRPr lang="tr-TR" sz="2400" dirty="0" smtClean="0">
              <a:solidFill>
                <a:schemeClr val="tx1"/>
              </a:solidFill>
            </a:endParaRPr>
          </a:p>
          <a:p>
            <a:pPr algn="just">
              <a:spcBef>
                <a:spcPts val="0"/>
              </a:spcBef>
              <a:buSzPct val="120000"/>
            </a:pPr>
            <a:endParaRPr lang="tr-TR" sz="1200" dirty="0" smtClean="0">
              <a:solidFill>
                <a:schemeClr val="tx1"/>
              </a:solidFill>
            </a:endParaRPr>
          </a:p>
          <a:p>
            <a:pPr marL="342900" indent="-342900" algn="just">
              <a:spcBef>
                <a:spcPts val="0"/>
              </a:spcBef>
              <a:buSzPct val="120000"/>
              <a:buFont typeface="Arial" pitchFamily="34" charset="0"/>
              <a:buChar char="•"/>
            </a:pPr>
            <a:r>
              <a:rPr lang="tr-TR" dirty="0">
                <a:solidFill>
                  <a:schemeClr val="tx1"/>
                </a:solidFill>
              </a:rPr>
              <a:t>Bu proje sayesinde, Dahilde İşleme İzin Belgeleri ile ilgili olarak; belge müracaatından, belgelerin taahhüt hesaplarının kapatılmasına kadar olan süreçte her türlü işlem </a:t>
            </a:r>
            <a:r>
              <a:rPr lang="tr-TR" sz="2400" dirty="0">
                <a:solidFill>
                  <a:schemeClr val="tx1"/>
                </a:solidFill>
              </a:rPr>
              <a:t>(ek </a:t>
            </a:r>
            <a:r>
              <a:rPr lang="tr-TR" sz="2400" dirty="0" smtClean="0">
                <a:solidFill>
                  <a:schemeClr val="tx1"/>
                </a:solidFill>
              </a:rPr>
              <a:t>süre, aracı/temsilci tanımlamaları </a:t>
            </a:r>
            <a:r>
              <a:rPr lang="tr-TR" sz="2400" dirty="0">
                <a:solidFill>
                  <a:schemeClr val="tx1"/>
                </a:solidFill>
              </a:rPr>
              <a:t>ve revize </a:t>
            </a:r>
            <a:r>
              <a:rPr lang="tr-TR" sz="2400" dirty="0" smtClean="0">
                <a:solidFill>
                  <a:schemeClr val="tx1"/>
                </a:solidFill>
              </a:rPr>
              <a:t>talepleri)</a:t>
            </a:r>
            <a:r>
              <a:rPr lang="tr-TR" sz="2400" dirty="0">
                <a:solidFill>
                  <a:schemeClr val="tx1"/>
                </a:solidFill>
              </a:rPr>
              <a:t> </a:t>
            </a:r>
            <a:r>
              <a:rPr lang="tr-TR" dirty="0" smtClean="0">
                <a:solidFill>
                  <a:schemeClr val="tx1"/>
                </a:solidFill>
              </a:rPr>
              <a:t>elektronik </a:t>
            </a:r>
            <a:r>
              <a:rPr lang="tr-TR" dirty="0">
                <a:solidFill>
                  <a:schemeClr val="tx1"/>
                </a:solidFill>
              </a:rPr>
              <a:t>ortamda gerçekleştirilmektedir.</a:t>
            </a:r>
          </a:p>
          <a:p>
            <a:endParaRPr lang="tr-TR" sz="4000" b="1" dirty="0">
              <a:solidFill>
                <a:srgbClr val="C00000"/>
              </a:solidFill>
            </a:endParaRPr>
          </a:p>
        </p:txBody>
      </p:sp>
    </p:spTree>
    <p:extLst>
      <p:ext uri="{BB962C8B-B14F-4D97-AF65-F5344CB8AC3E}">
        <p14:creationId xmlns:p14="http://schemas.microsoft.com/office/powerpoint/2010/main" val="881013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 Otomasyon Projesi;</a:t>
            </a:r>
          </a:p>
          <a:p>
            <a:pPr algn="just">
              <a:spcBef>
                <a:spcPts val="0"/>
              </a:spcBef>
              <a:buSzPct val="120000"/>
            </a:pPr>
            <a:r>
              <a:rPr lang="tr-TR" sz="2400" dirty="0" smtClean="0">
                <a:solidFill>
                  <a:schemeClr val="tx1"/>
                </a:solidFill>
              </a:rPr>
              <a:t> </a:t>
            </a:r>
          </a:p>
          <a:p>
            <a:pPr algn="just">
              <a:spcBef>
                <a:spcPts val="0"/>
              </a:spcBef>
              <a:buSzPct val="120000"/>
            </a:pPr>
            <a:r>
              <a:rPr lang="tr-TR" dirty="0" smtClean="0">
                <a:solidFill>
                  <a:schemeClr val="tx1"/>
                </a:solidFill>
              </a:rPr>
              <a:t>  Bu projeyle birlikte:</a:t>
            </a:r>
          </a:p>
          <a:p>
            <a:pPr algn="just">
              <a:spcBef>
                <a:spcPts val="0"/>
              </a:spcBef>
              <a:buSzPct val="120000"/>
            </a:pPr>
            <a:r>
              <a:rPr lang="tr-TR" dirty="0" smtClean="0">
                <a:solidFill>
                  <a:schemeClr val="tx1"/>
                </a:solidFill>
              </a:rPr>
              <a:t> </a:t>
            </a:r>
          </a:p>
          <a:p>
            <a:pPr marL="342900" indent="-342900" algn="just">
              <a:spcBef>
                <a:spcPts val="0"/>
              </a:spcBef>
              <a:buSzPct val="120000"/>
              <a:buFont typeface="Arial" pitchFamily="34" charset="0"/>
              <a:buChar char="•"/>
            </a:pPr>
            <a:r>
              <a:rPr lang="tr-TR" dirty="0" smtClean="0">
                <a:solidFill>
                  <a:schemeClr val="tx1"/>
                </a:solidFill>
              </a:rPr>
              <a:t>Her </a:t>
            </a:r>
            <a:r>
              <a:rPr lang="tr-TR" dirty="0">
                <a:solidFill>
                  <a:schemeClr val="tx1"/>
                </a:solidFill>
              </a:rPr>
              <a:t>türlü yazışma ve evrak trafiği ortadan kaldırılmakta,</a:t>
            </a:r>
          </a:p>
          <a:p>
            <a:pPr marL="342900" indent="-342900" algn="just">
              <a:spcBef>
                <a:spcPts val="0"/>
              </a:spcBef>
              <a:buSzPct val="120000"/>
              <a:buFont typeface="Arial" pitchFamily="34" charset="0"/>
              <a:buChar char="•"/>
            </a:pPr>
            <a:r>
              <a:rPr lang="tr-TR" dirty="0">
                <a:solidFill>
                  <a:schemeClr val="tx1"/>
                </a:solidFill>
              </a:rPr>
              <a:t>Firmalar, bilgisayarları başında her türlü işlemlerini yerine getirebilmekte,</a:t>
            </a:r>
          </a:p>
          <a:p>
            <a:pPr marL="342900" indent="-342900" algn="just">
              <a:spcBef>
                <a:spcPts val="0"/>
              </a:spcBef>
              <a:buSzPct val="120000"/>
              <a:buFont typeface="Arial" pitchFamily="34" charset="0"/>
              <a:buChar char="•"/>
            </a:pPr>
            <a:r>
              <a:rPr lang="tr-TR" dirty="0" smtClean="0">
                <a:solidFill>
                  <a:schemeClr val="tx1"/>
                </a:solidFill>
              </a:rPr>
              <a:t>Uzun zaman alan belge müracaatı/revizesi </a:t>
            </a:r>
            <a:r>
              <a:rPr lang="tr-TR" dirty="0">
                <a:solidFill>
                  <a:schemeClr val="tx1"/>
                </a:solidFill>
              </a:rPr>
              <a:t>gibi </a:t>
            </a:r>
            <a:r>
              <a:rPr lang="tr-TR" dirty="0" smtClean="0">
                <a:solidFill>
                  <a:schemeClr val="tx1"/>
                </a:solidFill>
              </a:rPr>
              <a:t>işlemler saatlerle </a:t>
            </a:r>
            <a:r>
              <a:rPr lang="tr-TR" dirty="0">
                <a:solidFill>
                  <a:schemeClr val="tx1"/>
                </a:solidFill>
              </a:rPr>
              <a:t>ölçülebilen zaman dilimlerinde gerçekleştirilmektedir.</a:t>
            </a:r>
          </a:p>
          <a:p>
            <a:endParaRPr lang="tr-TR" sz="4000" b="1" dirty="0">
              <a:solidFill>
                <a:srgbClr val="C00000"/>
              </a:solidFill>
            </a:endParaRPr>
          </a:p>
        </p:txBody>
      </p:sp>
    </p:spTree>
    <p:extLst>
      <p:ext uri="{BB962C8B-B14F-4D97-AF65-F5344CB8AC3E}">
        <p14:creationId xmlns:p14="http://schemas.microsoft.com/office/powerpoint/2010/main" val="2956476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DİİB ALMAK İÇİN NE YAPMALI?</a:t>
            </a:r>
          </a:p>
          <a:p>
            <a:pPr algn="just">
              <a:spcBef>
                <a:spcPts val="0"/>
              </a:spcBef>
              <a:buSzPct val="120000"/>
            </a:pPr>
            <a:r>
              <a:rPr lang="tr-TR" sz="2400" dirty="0" smtClean="0">
                <a:solidFill>
                  <a:schemeClr val="tx1"/>
                </a:solidFill>
              </a:rPr>
              <a:t> </a:t>
            </a:r>
          </a:p>
          <a:p>
            <a:pPr marL="342900" indent="-342900" algn="just">
              <a:spcBef>
                <a:spcPts val="0"/>
              </a:spcBef>
              <a:buSzPct val="120000"/>
              <a:buFont typeface="Arial" pitchFamily="34" charset="0"/>
              <a:buChar char="•"/>
            </a:pPr>
            <a:r>
              <a:rPr lang="tr-TR" dirty="0" smtClean="0">
                <a:solidFill>
                  <a:schemeClr val="tx1"/>
                </a:solidFill>
              </a:rPr>
              <a:t>Telekomünikasyon </a:t>
            </a:r>
            <a:r>
              <a:rPr lang="tr-TR" dirty="0">
                <a:solidFill>
                  <a:schemeClr val="tx1"/>
                </a:solidFill>
              </a:rPr>
              <a:t>Kurumunca yetkilendirilmiş aşağıdaki firmalardan herhangi birisinden elektronik imza kullanımı için gerekli olan elektronik sertifika edinilmeli.</a:t>
            </a:r>
          </a:p>
          <a:p>
            <a:pPr marL="342900" indent="-342900" algn="just">
              <a:spcBef>
                <a:spcPts val="0"/>
              </a:spcBef>
              <a:buSzPct val="120000"/>
              <a:buFont typeface="Arial" pitchFamily="34" charset="0"/>
              <a:buChar char="•"/>
            </a:pPr>
            <a:endParaRPr lang="tr-TR" dirty="0">
              <a:solidFill>
                <a:schemeClr val="tx1"/>
              </a:solidFill>
            </a:endParaRPr>
          </a:p>
          <a:p>
            <a:pPr marL="342900" indent="-342900" algn="just">
              <a:spcBef>
                <a:spcPts val="0"/>
              </a:spcBef>
              <a:buSzPct val="120000"/>
              <a:buFont typeface="Arial" pitchFamily="34" charset="0"/>
              <a:buChar char="•"/>
            </a:pPr>
            <a:r>
              <a:rPr lang="tr-TR" dirty="0">
                <a:solidFill>
                  <a:schemeClr val="tx1"/>
                </a:solidFill>
              </a:rPr>
              <a:t>Türk </a:t>
            </a:r>
            <a:r>
              <a:rPr lang="tr-TR" dirty="0" err="1">
                <a:solidFill>
                  <a:schemeClr val="tx1"/>
                </a:solidFill>
              </a:rPr>
              <a:t>Trust</a:t>
            </a:r>
            <a:endParaRPr lang="tr-TR" dirty="0">
              <a:solidFill>
                <a:schemeClr val="tx1"/>
              </a:solidFill>
            </a:endParaRPr>
          </a:p>
          <a:p>
            <a:pPr marL="342900" indent="-342900" algn="just">
              <a:spcBef>
                <a:spcPts val="0"/>
              </a:spcBef>
              <a:buSzPct val="120000"/>
              <a:buFont typeface="Arial" pitchFamily="34" charset="0"/>
              <a:buChar char="•"/>
            </a:pPr>
            <a:r>
              <a:rPr lang="tr-TR" dirty="0" smtClean="0">
                <a:solidFill>
                  <a:schemeClr val="tx1"/>
                </a:solidFill>
              </a:rPr>
              <a:t>E – </a:t>
            </a:r>
            <a:r>
              <a:rPr lang="tr-TR" dirty="0">
                <a:solidFill>
                  <a:schemeClr val="tx1"/>
                </a:solidFill>
              </a:rPr>
              <a:t>Güven</a:t>
            </a:r>
          </a:p>
          <a:p>
            <a:pPr marL="342900" indent="-342900" algn="just">
              <a:spcBef>
                <a:spcPts val="0"/>
              </a:spcBef>
              <a:buSzPct val="120000"/>
              <a:buFont typeface="Arial" pitchFamily="34" charset="0"/>
              <a:buChar char="•"/>
            </a:pPr>
            <a:r>
              <a:rPr lang="tr-TR" dirty="0" smtClean="0">
                <a:solidFill>
                  <a:schemeClr val="tx1"/>
                </a:solidFill>
              </a:rPr>
              <a:t>E </a:t>
            </a:r>
            <a:r>
              <a:rPr lang="tr-TR" dirty="0">
                <a:solidFill>
                  <a:schemeClr val="tx1"/>
                </a:solidFill>
              </a:rPr>
              <a:t>– Tuğra</a:t>
            </a:r>
          </a:p>
          <a:p>
            <a:pPr marL="342900" indent="-342900" algn="just">
              <a:spcBef>
                <a:spcPts val="0"/>
              </a:spcBef>
              <a:buSzPct val="120000"/>
              <a:buFont typeface="Arial" pitchFamily="34" charset="0"/>
              <a:buChar char="•"/>
            </a:pPr>
            <a:r>
              <a:rPr lang="tr-TR" dirty="0" smtClean="0">
                <a:solidFill>
                  <a:schemeClr val="tx1"/>
                </a:solidFill>
              </a:rPr>
              <a:t>TÜBİTAK (</a:t>
            </a:r>
            <a:r>
              <a:rPr lang="tr-TR" dirty="0">
                <a:solidFill>
                  <a:schemeClr val="tx1"/>
                </a:solidFill>
              </a:rPr>
              <a:t>Kamu </a:t>
            </a:r>
            <a:r>
              <a:rPr lang="tr-TR" dirty="0" smtClean="0">
                <a:solidFill>
                  <a:schemeClr val="tx1"/>
                </a:solidFill>
              </a:rPr>
              <a:t>Kurumları İçin)</a:t>
            </a:r>
            <a:endParaRPr lang="tr-TR" dirty="0">
              <a:solidFill>
                <a:schemeClr val="tx1"/>
              </a:solidFill>
            </a:endParaRPr>
          </a:p>
          <a:p>
            <a:endParaRPr lang="tr-TR" sz="4000" b="1" dirty="0">
              <a:solidFill>
                <a:srgbClr val="C00000"/>
              </a:solidFill>
            </a:endParaRPr>
          </a:p>
        </p:txBody>
      </p:sp>
    </p:spTree>
    <p:extLst>
      <p:ext uri="{BB962C8B-B14F-4D97-AF65-F5344CB8AC3E}">
        <p14:creationId xmlns:p14="http://schemas.microsoft.com/office/powerpoint/2010/main" val="3169136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DİİB ALMAK İÇİN NE YAPMALI?</a:t>
            </a:r>
          </a:p>
          <a:p>
            <a:pPr algn="just">
              <a:spcBef>
                <a:spcPts val="0"/>
              </a:spcBef>
              <a:buSzPct val="120000"/>
            </a:pPr>
            <a:r>
              <a:rPr lang="tr-TR" sz="2400" dirty="0" smtClean="0">
                <a:solidFill>
                  <a:schemeClr val="tx1"/>
                </a:solidFill>
              </a:rPr>
              <a:t> </a:t>
            </a:r>
          </a:p>
          <a:p>
            <a:pPr algn="just">
              <a:spcBef>
                <a:spcPts val="0"/>
              </a:spcBef>
              <a:buSzPct val="120000"/>
            </a:pPr>
            <a:endParaRPr lang="tr-TR" dirty="0" smtClean="0">
              <a:solidFill>
                <a:schemeClr val="tx1"/>
              </a:solidFill>
            </a:endParaRPr>
          </a:p>
          <a:p>
            <a:pPr algn="just">
              <a:spcBef>
                <a:spcPts val="0"/>
              </a:spcBef>
              <a:buSzPct val="120000"/>
            </a:pPr>
            <a:endParaRPr lang="tr-TR" dirty="0">
              <a:solidFill>
                <a:schemeClr val="tx1"/>
              </a:solidFill>
            </a:endParaRPr>
          </a:p>
          <a:p>
            <a:pPr marL="342900" indent="-342900" algn="just">
              <a:spcBef>
                <a:spcPts val="0"/>
              </a:spcBef>
              <a:buSzPct val="120000"/>
              <a:buFont typeface="Arial" pitchFamily="34" charset="0"/>
              <a:buChar char="•"/>
            </a:pPr>
            <a:r>
              <a:rPr lang="tr-TR" dirty="0" smtClean="0">
                <a:solidFill>
                  <a:schemeClr val="tx1"/>
                </a:solidFill>
              </a:rPr>
              <a:t>Temin </a:t>
            </a:r>
            <a:r>
              <a:rPr lang="tr-TR" dirty="0">
                <a:solidFill>
                  <a:schemeClr val="tx1"/>
                </a:solidFill>
              </a:rPr>
              <a:t>edilen e-imzaya ait kurulumu ilgili bilgisayara yaptıktan sonra, </a:t>
            </a:r>
            <a:r>
              <a:rPr lang="tr-TR" dirty="0" smtClean="0">
                <a:solidFill>
                  <a:schemeClr val="tx1"/>
                </a:solidFill>
              </a:rPr>
              <a:t>Bakanlık web sayfasına ait </a:t>
            </a:r>
            <a:r>
              <a:rPr lang="tr-TR" sz="1800" dirty="0" smtClean="0">
                <a:solidFill>
                  <a:schemeClr val="tx1"/>
                </a:solidFill>
              </a:rPr>
              <a:t>(</a:t>
            </a:r>
            <a:r>
              <a:rPr lang="tr-TR" sz="1800" dirty="0" smtClean="0">
                <a:solidFill>
                  <a:schemeClr val="tx1"/>
                </a:solidFill>
                <a:hlinkClick r:id="rId2"/>
              </a:rPr>
              <a:t>http</a:t>
            </a:r>
            <a:r>
              <a:rPr lang="tr-TR" sz="1800" dirty="0">
                <a:solidFill>
                  <a:schemeClr val="tx1"/>
                </a:solidFill>
                <a:hlinkClick r:id="rId2"/>
              </a:rPr>
              <a:t>://</a:t>
            </a:r>
            <a:r>
              <a:rPr lang="tr-TR" sz="1800" dirty="0" smtClean="0">
                <a:solidFill>
                  <a:schemeClr val="tx1"/>
                </a:solidFill>
                <a:hlinkClick r:id="rId2"/>
              </a:rPr>
              <a:t>basvuru.dtm.gov.tr/</a:t>
            </a:r>
            <a:r>
              <a:rPr lang="tr-TR" sz="1800" dirty="0" err="1" smtClean="0">
                <a:solidFill>
                  <a:schemeClr val="tx1"/>
                </a:solidFill>
                <a:hlinkClick r:id="rId2"/>
              </a:rPr>
              <a:t>yetkiBasvuru</a:t>
            </a:r>
            <a:r>
              <a:rPr lang="tr-TR" sz="1800" dirty="0" smtClean="0">
                <a:solidFill>
                  <a:schemeClr val="tx1"/>
                </a:solidFill>
                <a:hlinkClick r:id="rId2"/>
              </a:rPr>
              <a:t>/</a:t>
            </a:r>
            <a:r>
              <a:rPr lang="tr-TR" sz="1800" dirty="0" err="1" smtClean="0">
                <a:solidFill>
                  <a:schemeClr val="tx1"/>
                </a:solidFill>
                <a:hlinkClick r:id="rId2"/>
              </a:rPr>
              <a:t>giris.jsp</a:t>
            </a:r>
            <a:r>
              <a:rPr lang="tr-TR" sz="1800" dirty="0" smtClean="0">
                <a:solidFill>
                  <a:schemeClr val="tx1"/>
                </a:solidFill>
              </a:rPr>
              <a:t>) </a:t>
            </a:r>
            <a:r>
              <a:rPr lang="tr-TR" dirty="0" smtClean="0">
                <a:solidFill>
                  <a:schemeClr val="tx1"/>
                </a:solidFill>
              </a:rPr>
              <a:t>adresinden </a:t>
            </a:r>
            <a:r>
              <a:rPr lang="tr-TR" dirty="0">
                <a:solidFill>
                  <a:schemeClr val="tx1"/>
                </a:solidFill>
              </a:rPr>
              <a:t>“</a:t>
            </a:r>
            <a:r>
              <a:rPr lang="tr-TR" sz="2800" b="1" dirty="0">
                <a:solidFill>
                  <a:schemeClr val="tx1"/>
                </a:solidFill>
              </a:rPr>
              <a:t>Yetkilendirme Başvurusu</a:t>
            </a:r>
            <a:r>
              <a:rPr lang="tr-TR" dirty="0">
                <a:solidFill>
                  <a:schemeClr val="tx1"/>
                </a:solidFill>
              </a:rPr>
              <a:t>” </a:t>
            </a:r>
            <a:r>
              <a:rPr lang="tr-TR" dirty="0" smtClean="0">
                <a:solidFill>
                  <a:schemeClr val="tx1"/>
                </a:solidFill>
              </a:rPr>
              <a:t>işlemleri       yapılmalı.</a:t>
            </a:r>
            <a:endParaRPr lang="tr-TR" dirty="0">
              <a:solidFill>
                <a:schemeClr val="tx1"/>
              </a:solidFill>
            </a:endParaRPr>
          </a:p>
          <a:p>
            <a:endParaRPr lang="tr-TR" sz="4000" b="1" dirty="0">
              <a:solidFill>
                <a:srgbClr val="C00000"/>
              </a:solidFill>
            </a:endParaRPr>
          </a:p>
        </p:txBody>
      </p:sp>
    </p:spTree>
    <p:extLst>
      <p:ext uri="{BB962C8B-B14F-4D97-AF65-F5344CB8AC3E}">
        <p14:creationId xmlns:p14="http://schemas.microsoft.com/office/powerpoint/2010/main" val="25883187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88640"/>
            <a:ext cx="8350696" cy="760239"/>
          </a:xfrm>
          <a:ln w="19050" cmpd="thinThick">
            <a:solidFill>
              <a:srgbClr val="C00000"/>
            </a:solidFill>
          </a:ln>
        </p:spPr>
        <p:txBody>
          <a:bodyPr>
            <a:normAutofit/>
          </a:bodyPr>
          <a:lstStyle/>
          <a:p>
            <a:pPr algn="l"/>
            <a:r>
              <a:rPr lang="tr-TR" sz="3600" b="1" dirty="0" smtClean="0">
                <a:solidFill>
                  <a:schemeClr val="tx2">
                    <a:lumMod val="60000"/>
                    <a:lumOff val="40000"/>
                  </a:schemeClr>
                </a:solidFill>
              </a:rPr>
              <a:t>           AKDENİZ İHRACATÇI BİRLİKLERİ</a:t>
            </a:r>
            <a:endParaRPr lang="tr-TR" sz="3600" b="1" dirty="0">
              <a:solidFill>
                <a:schemeClr val="tx2">
                  <a:lumMod val="60000"/>
                  <a:lumOff val="40000"/>
                </a:schemeClr>
              </a:solidFill>
            </a:endParaRPr>
          </a:p>
        </p:txBody>
      </p:sp>
      <p:sp>
        <p:nvSpPr>
          <p:cNvPr id="3" name="Alt Başlık 2"/>
          <p:cNvSpPr>
            <a:spLocks noGrp="1"/>
          </p:cNvSpPr>
          <p:nvPr>
            <p:ph type="subTitle" idx="1"/>
          </p:nvPr>
        </p:nvSpPr>
        <p:spPr>
          <a:xfrm>
            <a:off x="395536" y="1124744"/>
            <a:ext cx="8352928" cy="5400600"/>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İLGİLİ MEVZUAT</a:t>
            </a:r>
          </a:p>
          <a:p>
            <a:pPr>
              <a:spcBef>
                <a:spcPts val="0"/>
              </a:spcBef>
            </a:pPr>
            <a:endParaRPr lang="tr-TR" sz="1200" b="1" dirty="0" smtClean="0">
              <a:solidFill>
                <a:schemeClr val="accent2">
                  <a:lumMod val="75000"/>
                </a:schemeClr>
              </a:solidFill>
            </a:endParaRPr>
          </a:p>
          <a:p>
            <a:pPr lvl="1" algn="just">
              <a:spcBef>
                <a:spcPct val="0"/>
              </a:spcBef>
              <a:buClr>
                <a:schemeClr val="tx1"/>
              </a:buClr>
              <a:buFont typeface="Arial" pitchFamily="34" charset="0"/>
              <a:buChar char="•"/>
            </a:pPr>
            <a:r>
              <a:rPr lang="tr-TR" sz="2400" dirty="0" smtClean="0"/>
              <a:t> </a:t>
            </a:r>
            <a:r>
              <a:rPr lang="tr-TR" sz="2400" dirty="0" smtClean="0">
                <a:solidFill>
                  <a:schemeClr val="tx1"/>
                </a:solidFill>
              </a:rPr>
              <a:t>4458 sayılı  Gümrük Kanunu yanı sıra 261 sayılı Kanun, 933 sayılı Kanun, 1567 sayılı Kanun, 2976 sayılı Kanun ve 474 sayılı Kanun,</a:t>
            </a:r>
          </a:p>
          <a:p>
            <a:pPr lvl="1" algn="just">
              <a:spcBef>
                <a:spcPct val="0"/>
              </a:spcBef>
              <a:buClr>
                <a:schemeClr val="tx1"/>
              </a:buClr>
              <a:buFont typeface="Arial" pitchFamily="34" charset="0"/>
              <a:buChar char="•"/>
            </a:pPr>
            <a:r>
              <a:rPr lang="tr-TR" sz="2400" dirty="0" smtClean="0">
                <a:solidFill>
                  <a:schemeClr val="tx1"/>
                </a:solidFill>
              </a:rPr>
              <a:t> 2005/8391 sayılı  Dahilde İşleme Rejimi Kararı,</a:t>
            </a:r>
          </a:p>
          <a:p>
            <a:pPr lvl="1" algn="just">
              <a:spcBef>
                <a:spcPct val="0"/>
              </a:spcBef>
              <a:buClr>
                <a:schemeClr val="tx1"/>
              </a:buClr>
              <a:buFont typeface="Arial" pitchFamily="34" charset="0"/>
              <a:buChar char="•"/>
            </a:pPr>
            <a:r>
              <a:rPr lang="tr-TR" sz="2400" dirty="0" smtClean="0">
                <a:solidFill>
                  <a:schemeClr val="tx1"/>
                </a:solidFill>
              </a:rPr>
              <a:t> İhracat 2005/1 sayılı Dahilde İşleme Rejimi Tebliği,</a:t>
            </a:r>
          </a:p>
          <a:p>
            <a:pPr lvl="1" algn="just">
              <a:spcBef>
                <a:spcPct val="0"/>
              </a:spcBef>
              <a:buClr>
                <a:schemeClr val="tx1"/>
              </a:buClr>
              <a:buFont typeface="Arial" pitchFamily="34" charset="0"/>
              <a:buChar char="•"/>
            </a:pPr>
            <a:r>
              <a:rPr lang="tr-TR" sz="2400" dirty="0" smtClean="0">
                <a:solidFill>
                  <a:schemeClr val="tx1"/>
                </a:solidFill>
              </a:rPr>
              <a:t> İhracat 2005/2 sayılı İhracat Sayılan Satış ve Teslimler    </a:t>
            </a:r>
          </a:p>
          <a:p>
            <a:pPr lvl="1" algn="just">
              <a:spcBef>
                <a:spcPct val="0"/>
              </a:spcBef>
              <a:buClr>
                <a:schemeClr val="tx1"/>
              </a:buClr>
            </a:pPr>
            <a:r>
              <a:rPr lang="tr-TR" sz="2400" dirty="0" smtClean="0">
                <a:solidFill>
                  <a:schemeClr val="tx1"/>
                </a:solidFill>
              </a:rPr>
              <a:t>Hakkında Tebliğ,</a:t>
            </a:r>
          </a:p>
          <a:p>
            <a:pPr lvl="1" algn="just">
              <a:spcBef>
                <a:spcPct val="0"/>
              </a:spcBef>
              <a:buClr>
                <a:schemeClr val="tx1"/>
              </a:buClr>
              <a:buFont typeface="Arial" pitchFamily="34" charset="0"/>
              <a:buChar char="•"/>
            </a:pPr>
            <a:r>
              <a:rPr lang="tr-TR" sz="2400" dirty="0" smtClean="0">
                <a:solidFill>
                  <a:schemeClr val="tx1"/>
                </a:solidFill>
              </a:rPr>
              <a:t> İhracat 2006/12 sayılı Dahilde İşleme Rejimi Tebliği, </a:t>
            </a:r>
          </a:p>
          <a:p>
            <a:pPr lvl="1" algn="just">
              <a:spcBef>
                <a:spcPct val="0"/>
              </a:spcBef>
              <a:buClr>
                <a:schemeClr val="tx1"/>
              </a:buClr>
              <a:buFont typeface="Arial" pitchFamily="34" charset="0"/>
              <a:buChar char="•"/>
            </a:pPr>
            <a:r>
              <a:rPr lang="tr-TR" sz="2400" dirty="0" smtClean="0">
                <a:solidFill>
                  <a:schemeClr val="tx1"/>
                </a:solidFill>
              </a:rPr>
              <a:t> İhracat 2007/2 sayılı Dahilde İşleme Rejimine İlişkin</a:t>
            </a:r>
          </a:p>
          <a:p>
            <a:pPr lvl="1" algn="just">
              <a:spcBef>
                <a:spcPct val="0"/>
              </a:spcBef>
              <a:buClr>
                <a:schemeClr val="tx1"/>
              </a:buClr>
            </a:pPr>
            <a:r>
              <a:rPr lang="tr-TR" sz="2400" dirty="0" smtClean="0">
                <a:solidFill>
                  <a:schemeClr val="tx1"/>
                </a:solidFill>
              </a:rPr>
              <a:t>İşlemlerin Bilgisayar Veri İşleme Tekniği Yoluyla Yapılmasına Dair Tebliğ.</a:t>
            </a:r>
          </a:p>
          <a:p>
            <a:endParaRPr kumimoji="1" lang="tr-TR" sz="66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222920"/>
            <a:ext cx="752475"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118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DİİB ALMAK İÇİN NE YAPMALI?</a:t>
            </a:r>
          </a:p>
          <a:p>
            <a:pPr algn="just">
              <a:spcBef>
                <a:spcPts val="0"/>
              </a:spcBef>
              <a:buSzPct val="120000"/>
            </a:pPr>
            <a:r>
              <a:rPr lang="tr-TR" sz="2400" dirty="0" smtClean="0">
                <a:solidFill>
                  <a:schemeClr val="tx1"/>
                </a:solidFill>
              </a:rPr>
              <a:t> </a:t>
            </a:r>
          </a:p>
          <a:p>
            <a:pPr algn="just">
              <a:spcBef>
                <a:spcPts val="0"/>
              </a:spcBef>
              <a:buSzPct val="120000"/>
            </a:pPr>
            <a:endParaRPr lang="tr-TR" dirty="0" smtClean="0">
              <a:solidFill>
                <a:schemeClr val="tx1"/>
              </a:solidFill>
            </a:endParaRPr>
          </a:p>
          <a:p>
            <a:pPr algn="just">
              <a:spcBef>
                <a:spcPts val="0"/>
              </a:spcBef>
              <a:buSzPct val="120000"/>
            </a:pPr>
            <a:endParaRPr lang="tr-TR" dirty="0">
              <a:solidFill>
                <a:schemeClr val="tx1"/>
              </a:solidFill>
            </a:endParaRPr>
          </a:p>
          <a:p>
            <a:pPr marL="342900" indent="-342900" algn="just">
              <a:spcBef>
                <a:spcPts val="0"/>
              </a:spcBef>
              <a:buSzPct val="120000"/>
              <a:buFont typeface="Arial" pitchFamily="34" charset="0"/>
              <a:buChar char="•"/>
            </a:pPr>
            <a:r>
              <a:rPr lang="tr-TR" dirty="0" smtClean="0">
                <a:solidFill>
                  <a:schemeClr val="tx1"/>
                </a:solidFill>
              </a:rPr>
              <a:t>2007/2 </a:t>
            </a:r>
            <a:r>
              <a:rPr lang="tr-TR" dirty="0">
                <a:solidFill>
                  <a:schemeClr val="tx1"/>
                </a:solidFill>
              </a:rPr>
              <a:t>sayılı Tebliğ eki Ek:1’de yer alan </a:t>
            </a:r>
            <a:r>
              <a:rPr lang="tr-TR" dirty="0" smtClean="0">
                <a:solidFill>
                  <a:schemeClr val="tx1"/>
                </a:solidFill>
              </a:rPr>
              <a:t>evraklarla </a:t>
            </a:r>
            <a:r>
              <a:rPr lang="tr-TR" sz="2400" dirty="0">
                <a:solidFill>
                  <a:schemeClr val="tx1"/>
                </a:solidFill>
              </a:rPr>
              <a:t>(yan sanayici varsa yapılan protokol ile)</a:t>
            </a:r>
            <a:r>
              <a:rPr lang="tr-TR" dirty="0">
                <a:solidFill>
                  <a:schemeClr val="tx1"/>
                </a:solidFill>
              </a:rPr>
              <a:t> ilgili İhracatçı Birlikleri Genel Sekreterliğine (İBGS) firma tanımlaması için müracaat </a:t>
            </a:r>
            <a:r>
              <a:rPr lang="tr-TR" dirty="0" smtClean="0">
                <a:solidFill>
                  <a:schemeClr val="tx1"/>
                </a:solidFill>
              </a:rPr>
              <a:t>edilmeli.</a:t>
            </a:r>
            <a:endParaRPr lang="tr-TR" sz="4000" b="1" dirty="0">
              <a:solidFill>
                <a:srgbClr val="C00000"/>
              </a:solidFill>
            </a:endParaRPr>
          </a:p>
        </p:txBody>
      </p:sp>
    </p:spTree>
    <p:extLst>
      <p:ext uri="{BB962C8B-B14F-4D97-AF65-F5344CB8AC3E}">
        <p14:creationId xmlns:p14="http://schemas.microsoft.com/office/powerpoint/2010/main" val="2489934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Firma Tanımlaması İçin Gerekli Bilgi/Belgeler;</a:t>
            </a:r>
          </a:p>
          <a:p>
            <a:pPr algn="just">
              <a:spcBef>
                <a:spcPts val="0"/>
              </a:spcBef>
              <a:buSzPct val="120000"/>
            </a:pPr>
            <a:r>
              <a:rPr lang="tr-TR" sz="2400" dirty="0" smtClean="0">
                <a:solidFill>
                  <a:schemeClr val="tx1"/>
                </a:solidFill>
              </a:rPr>
              <a:t> </a:t>
            </a:r>
          </a:p>
          <a:p>
            <a:pPr algn="just">
              <a:spcBef>
                <a:spcPts val="0"/>
              </a:spcBef>
              <a:buSzPct val="120000"/>
            </a:pPr>
            <a:endParaRPr lang="tr-TR" dirty="0" smtClean="0">
              <a:solidFill>
                <a:schemeClr val="tx1"/>
              </a:solidFill>
            </a:endParaRPr>
          </a:p>
          <a:p>
            <a:pPr algn="just">
              <a:spcBef>
                <a:spcPts val="0"/>
              </a:spcBef>
              <a:buSzPct val="120000"/>
            </a:pPr>
            <a:endParaRPr lang="tr-TR" dirty="0">
              <a:solidFill>
                <a:schemeClr val="tx1"/>
              </a:solidFill>
            </a:endParaRPr>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648010"/>
            <a:ext cx="8208912" cy="4661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51276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88640"/>
            <a:ext cx="8350696" cy="760239"/>
          </a:xfrm>
          <a:ln w="19050" cmpd="thinThick">
            <a:solidFill>
              <a:srgbClr val="C00000"/>
            </a:solidFill>
          </a:ln>
        </p:spPr>
        <p:txBody>
          <a:bodyPr>
            <a:normAutofit/>
          </a:bodyPr>
          <a:lstStyle/>
          <a:p>
            <a:pPr algn="l"/>
            <a:r>
              <a:rPr lang="tr-TR" sz="3600" b="1" dirty="0" smtClean="0">
                <a:solidFill>
                  <a:schemeClr val="tx2">
                    <a:lumMod val="60000"/>
                    <a:lumOff val="40000"/>
                  </a:schemeClr>
                </a:solidFill>
              </a:rPr>
              <a:t>           AKDENİZ İHRACATÇI BİRLİKLERİ</a:t>
            </a:r>
            <a:endParaRPr lang="tr-TR" sz="3600" b="1" dirty="0">
              <a:solidFill>
                <a:schemeClr val="tx2">
                  <a:lumMod val="60000"/>
                  <a:lumOff val="40000"/>
                </a:schemeClr>
              </a:solidFill>
            </a:endParaRPr>
          </a:p>
        </p:txBody>
      </p:sp>
      <p:sp>
        <p:nvSpPr>
          <p:cNvPr id="3" name="Alt Başlık 2"/>
          <p:cNvSpPr>
            <a:spLocks noGrp="1"/>
          </p:cNvSpPr>
          <p:nvPr>
            <p:ph type="subTitle" idx="1"/>
          </p:nvPr>
        </p:nvSpPr>
        <p:spPr>
          <a:xfrm>
            <a:off x="395536" y="1124744"/>
            <a:ext cx="8352928" cy="5400600"/>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a:spcBef>
                <a:spcPts val="0"/>
              </a:spcBef>
            </a:pPr>
            <a:endParaRPr lang="tr-TR" sz="4800" b="1" dirty="0" smtClean="0">
              <a:solidFill>
                <a:srgbClr val="C00000"/>
              </a:solidFill>
            </a:endParaRPr>
          </a:p>
          <a:p>
            <a:pPr>
              <a:spcBef>
                <a:spcPts val="0"/>
              </a:spcBef>
            </a:pPr>
            <a:endParaRPr lang="tr-TR" sz="5400" b="1" dirty="0">
              <a:solidFill>
                <a:srgbClr val="C00000"/>
              </a:solidFill>
            </a:endParaRPr>
          </a:p>
          <a:p>
            <a:pPr>
              <a:spcBef>
                <a:spcPts val="0"/>
              </a:spcBef>
            </a:pPr>
            <a:r>
              <a:rPr lang="tr-TR" sz="6600" b="1" dirty="0" smtClean="0">
                <a:solidFill>
                  <a:schemeClr val="accent2">
                    <a:lumMod val="75000"/>
                  </a:schemeClr>
                </a:solidFill>
              </a:rPr>
              <a:t>HARİÇTE İŞLEME REJİMİ NEDİR?</a:t>
            </a:r>
            <a:endParaRPr kumimoji="1" lang="tr-TR" sz="6600" b="1" dirty="0" smtClean="0">
              <a:solidFill>
                <a:schemeClr val="accent2">
                  <a:lumMod val="75000"/>
                </a:schemeClr>
              </a:solidFill>
              <a:effectLst>
                <a:outerShdw blurRad="38100" dist="38100" dir="2700000" algn="tl">
                  <a:srgbClr val="000000"/>
                </a:outerShdw>
              </a:effectLst>
              <a:latin typeface="Times New Roman" pitchFamily="18" charset="0"/>
            </a:endParaRPr>
          </a:p>
          <a:p>
            <a:endParaRPr kumimoji="1" lang="tr-TR" sz="66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222920"/>
            <a:ext cx="752475"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81916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a:solidFill>
                  <a:schemeClr val="accent2">
                    <a:lumMod val="75000"/>
                  </a:schemeClr>
                </a:solidFill>
              </a:rPr>
              <a:t>Hariçte İşleme Rejimi Nedir?</a:t>
            </a:r>
            <a:endParaRPr lang="tr-TR" sz="2400" dirty="0">
              <a:solidFill>
                <a:schemeClr val="tx1"/>
              </a:solidFill>
            </a:endParaRPr>
          </a:p>
          <a:p>
            <a:pPr marL="457200" indent="-457200" algn="just">
              <a:spcBef>
                <a:spcPts val="0"/>
              </a:spcBef>
              <a:buSzPct val="120000"/>
              <a:buFont typeface="Arial" panose="020B0604020202020204" pitchFamily="34" charset="0"/>
              <a:buChar char="•"/>
            </a:pPr>
            <a:r>
              <a:rPr lang="tr-TR" sz="2600" dirty="0" smtClean="0">
                <a:solidFill>
                  <a:prstClr val="black"/>
                </a:solidFill>
              </a:rPr>
              <a:t>Hariçte </a:t>
            </a:r>
            <a:r>
              <a:rPr lang="tr-TR" sz="2600" dirty="0">
                <a:solidFill>
                  <a:prstClr val="black"/>
                </a:solidFill>
              </a:rPr>
              <a:t>İşleme Faaliyeti, serbest dolaşımdaki eşyanın daha ileri bir safhada işlenmek, tamir edilmek veya yenilenmek üzere geçici olarak Türkiye Gümrük Bölgesi dışına veya Serbest Bölgelere ihraç edilmesi ve bu işleme faaliyetleri sonucunda elde edilen ürünlerin tam veya kısmi muafiyet uygulanarak serbest dolaşıma girmesidir. </a:t>
            </a:r>
            <a:endParaRPr lang="tr-TR" sz="2600" dirty="0" smtClean="0">
              <a:solidFill>
                <a:prstClr val="black"/>
              </a:solidFill>
            </a:endParaRPr>
          </a:p>
          <a:p>
            <a:pPr algn="just">
              <a:spcBef>
                <a:spcPts val="0"/>
              </a:spcBef>
              <a:buSzPct val="120000"/>
            </a:pPr>
            <a:r>
              <a:rPr lang="tr-TR" sz="2600" dirty="0" smtClean="0">
                <a:solidFill>
                  <a:prstClr val="black"/>
                </a:solidFill>
              </a:rPr>
              <a:t>  </a:t>
            </a:r>
            <a:endParaRPr lang="tr-TR" sz="2600" dirty="0">
              <a:solidFill>
                <a:prstClr val="black"/>
              </a:solidFill>
            </a:endParaRPr>
          </a:p>
          <a:p>
            <a:pPr marL="457200" indent="-457200" algn="just">
              <a:spcBef>
                <a:spcPts val="0"/>
              </a:spcBef>
              <a:buSzPct val="120000"/>
              <a:buFont typeface="Arial" panose="020B0604020202020204" pitchFamily="34" charset="0"/>
              <a:buChar char="•"/>
            </a:pPr>
            <a:r>
              <a:rPr lang="tr-TR" sz="2600" dirty="0">
                <a:solidFill>
                  <a:prstClr val="black"/>
                </a:solidFill>
              </a:rPr>
              <a:t>Örneğin, belge kapsamında </a:t>
            </a:r>
            <a:r>
              <a:rPr lang="tr-TR" sz="2600" dirty="0" smtClean="0">
                <a:solidFill>
                  <a:prstClr val="black"/>
                </a:solidFill>
              </a:rPr>
              <a:t>kumaşın serbest </a:t>
            </a:r>
            <a:r>
              <a:rPr lang="tr-TR" sz="2600" dirty="0">
                <a:solidFill>
                  <a:prstClr val="black"/>
                </a:solidFill>
              </a:rPr>
              <a:t>bölgeye ihraç </a:t>
            </a:r>
            <a:r>
              <a:rPr lang="tr-TR" sz="2600" dirty="0" smtClean="0">
                <a:solidFill>
                  <a:prstClr val="black"/>
                </a:solidFill>
              </a:rPr>
              <a:t>edilip, konfeksiyon olarak </a:t>
            </a:r>
            <a:r>
              <a:rPr lang="tr-TR" sz="2600" dirty="0">
                <a:solidFill>
                  <a:prstClr val="black"/>
                </a:solidFill>
              </a:rPr>
              <a:t>belge süresi içerisinde ithal edilmesi durumunda ithalat esnasında doğan vergi ve fonlardan muafiyet sağlanmış olur. Ancak </a:t>
            </a:r>
            <a:r>
              <a:rPr lang="tr-TR" sz="2600" dirty="0" smtClean="0">
                <a:solidFill>
                  <a:prstClr val="black"/>
                </a:solidFill>
              </a:rPr>
              <a:t>işçiliğe ait </a:t>
            </a:r>
            <a:r>
              <a:rPr lang="tr-TR" sz="2600" dirty="0">
                <a:solidFill>
                  <a:prstClr val="black"/>
                </a:solidFill>
              </a:rPr>
              <a:t>KDV’nin tahsil edilmiş olması gerekmektedir.</a:t>
            </a:r>
          </a:p>
          <a:p>
            <a:endParaRPr lang="tr-TR" sz="4000" b="1" dirty="0">
              <a:solidFill>
                <a:srgbClr val="C00000"/>
              </a:solidFill>
            </a:endParaRPr>
          </a:p>
        </p:txBody>
      </p:sp>
    </p:spTree>
    <p:extLst>
      <p:ext uri="{BB962C8B-B14F-4D97-AF65-F5344CB8AC3E}">
        <p14:creationId xmlns:p14="http://schemas.microsoft.com/office/powerpoint/2010/main" val="37684038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a:solidFill>
                  <a:schemeClr val="accent2">
                    <a:lumMod val="75000"/>
                  </a:schemeClr>
                </a:solidFill>
              </a:rPr>
              <a:t>Hariçte İşleme Rejimi </a:t>
            </a:r>
            <a:r>
              <a:rPr lang="tr-TR" sz="3600" b="1" dirty="0" smtClean="0">
                <a:solidFill>
                  <a:schemeClr val="accent2">
                    <a:lumMod val="75000"/>
                  </a:schemeClr>
                </a:solidFill>
              </a:rPr>
              <a:t>Mevzuatı:</a:t>
            </a:r>
          </a:p>
          <a:p>
            <a:pPr>
              <a:spcBef>
                <a:spcPts val="0"/>
              </a:spcBef>
            </a:pPr>
            <a:endParaRPr lang="tr-TR" sz="3600" b="1" dirty="0" smtClean="0">
              <a:solidFill>
                <a:schemeClr val="accent2">
                  <a:lumMod val="75000"/>
                </a:schemeClr>
              </a:solidFill>
            </a:endParaRPr>
          </a:p>
          <a:p>
            <a:pPr>
              <a:spcBef>
                <a:spcPts val="0"/>
              </a:spcBef>
            </a:pPr>
            <a:endParaRPr lang="tr-TR" sz="3600" b="1" dirty="0">
              <a:solidFill>
                <a:schemeClr val="accent2">
                  <a:lumMod val="75000"/>
                </a:schemeClr>
              </a:solidFill>
            </a:endParaRPr>
          </a:p>
          <a:p>
            <a:pPr>
              <a:spcBef>
                <a:spcPts val="0"/>
              </a:spcBef>
            </a:pPr>
            <a:endParaRPr lang="tr-TR" sz="2400" dirty="0">
              <a:solidFill>
                <a:schemeClr val="tx1"/>
              </a:solidFill>
            </a:endParaRPr>
          </a:p>
          <a:p>
            <a:pPr marL="457200" indent="-457200" algn="just">
              <a:spcBef>
                <a:spcPts val="0"/>
              </a:spcBef>
              <a:buSzPct val="120000"/>
              <a:buFont typeface="Arial" panose="020B0604020202020204" pitchFamily="34" charset="0"/>
              <a:buChar char="•"/>
            </a:pPr>
            <a:r>
              <a:rPr lang="tr-TR" sz="2600" dirty="0">
                <a:solidFill>
                  <a:prstClr val="black"/>
                </a:solidFill>
              </a:rPr>
              <a:t>4458 Sayılı Gümrük Kanunu yanı sıra 933 sayılı Kanun, 1567 sayılı Kanun, 2976 sayılı Kanun ve 474 sayılı </a:t>
            </a:r>
            <a:r>
              <a:rPr lang="tr-TR" sz="2600" dirty="0" smtClean="0">
                <a:solidFill>
                  <a:prstClr val="black"/>
                </a:solidFill>
              </a:rPr>
              <a:t>Kanun,</a:t>
            </a:r>
            <a:endParaRPr lang="tr-TR" sz="2600" dirty="0">
              <a:solidFill>
                <a:prstClr val="black"/>
              </a:solidFill>
            </a:endParaRPr>
          </a:p>
          <a:p>
            <a:pPr algn="just">
              <a:spcBef>
                <a:spcPts val="0"/>
              </a:spcBef>
              <a:buSzPct val="120000"/>
            </a:pPr>
            <a:endParaRPr lang="tr-TR" sz="2600" dirty="0">
              <a:solidFill>
                <a:prstClr val="black"/>
              </a:solidFill>
            </a:endParaRPr>
          </a:p>
          <a:p>
            <a:pPr marL="457200" indent="-457200" algn="just">
              <a:spcBef>
                <a:spcPts val="0"/>
              </a:spcBef>
              <a:buSzPct val="120000"/>
              <a:buFont typeface="Arial" panose="020B0604020202020204" pitchFamily="34" charset="0"/>
              <a:buChar char="•"/>
            </a:pPr>
            <a:r>
              <a:rPr lang="tr-TR" sz="2600" dirty="0">
                <a:solidFill>
                  <a:prstClr val="black"/>
                </a:solidFill>
              </a:rPr>
              <a:t>2007/11864 sayılı Hariçte İşleme Rejimi </a:t>
            </a:r>
            <a:r>
              <a:rPr lang="tr-TR" sz="2600" dirty="0" smtClean="0">
                <a:solidFill>
                  <a:prstClr val="black"/>
                </a:solidFill>
              </a:rPr>
              <a:t>Kararı,</a:t>
            </a:r>
            <a:endParaRPr lang="tr-TR" sz="2600" dirty="0">
              <a:solidFill>
                <a:prstClr val="black"/>
              </a:solidFill>
            </a:endParaRPr>
          </a:p>
          <a:p>
            <a:pPr algn="just">
              <a:spcBef>
                <a:spcPts val="0"/>
              </a:spcBef>
              <a:buSzPct val="120000"/>
            </a:pPr>
            <a:endParaRPr lang="tr-TR" sz="2600" dirty="0">
              <a:solidFill>
                <a:prstClr val="black"/>
              </a:solidFill>
            </a:endParaRPr>
          </a:p>
          <a:p>
            <a:pPr marL="457200" indent="-457200" algn="just">
              <a:spcBef>
                <a:spcPts val="0"/>
              </a:spcBef>
              <a:buSzPct val="120000"/>
              <a:buFont typeface="Arial" panose="020B0604020202020204" pitchFamily="34" charset="0"/>
              <a:buChar char="•"/>
            </a:pPr>
            <a:r>
              <a:rPr lang="tr-TR" sz="2600" dirty="0">
                <a:solidFill>
                  <a:prstClr val="black"/>
                </a:solidFill>
              </a:rPr>
              <a:t>2007/5 Sayılı Hariçte İşleme Rejimi </a:t>
            </a:r>
            <a:r>
              <a:rPr lang="tr-TR" sz="2600" dirty="0" smtClean="0">
                <a:solidFill>
                  <a:prstClr val="black"/>
                </a:solidFill>
              </a:rPr>
              <a:t>Tebliği.</a:t>
            </a:r>
            <a:endParaRPr lang="tr-TR" sz="4000" b="1" dirty="0">
              <a:solidFill>
                <a:srgbClr val="C00000"/>
              </a:solidFill>
            </a:endParaRPr>
          </a:p>
        </p:txBody>
      </p:sp>
    </p:spTree>
    <p:extLst>
      <p:ext uri="{BB962C8B-B14F-4D97-AF65-F5344CB8AC3E}">
        <p14:creationId xmlns:p14="http://schemas.microsoft.com/office/powerpoint/2010/main" val="7916604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a:solidFill>
                  <a:schemeClr val="accent2">
                    <a:lumMod val="75000"/>
                  </a:schemeClr>
                </a:solidFill>
              </a:rPr>
              <a:t>Hariçte İşleme Rejimi ile İlgili </a:t>
            </a:r>
            <a:r>
              <a:rPr lang="tr-TR" sz="3600" b="1" dirty="0" smtClean="0">
                <a:solidFill>
                  <a:schemeClr val="accent2">
                    <a:lumMod val="75000"/>
                  </a:schemeClr>
                </a:solidFill>
              </a:rPr>
              <a:t>Merciler:</a:t>
            </a:r>
          </a:p>
          <a:p>
            <a:pPr>
              <a:spcBef>
                <a:spcPts val="0"/>
              </a:spcBef>
            </a:pPr>
            <a:endParaRPr lang="tr-TR" sz="3600" b="1" dirty="0">
              <a:solidFill>
                <a:schemeClr val="accent2">
                  <a:lumMod val="75000"/>
                </a:schemeClr>
              </a:solidFill>
            </a:endParaRPr>
          </a:p>
          <a:p>
            <a:pPr marL="457200" indent="-457200" algn="just">
              <a:spcBef>
                <a:spcPts val="0"/>
              </a:spcBef>
              <a:buFont typeface="Arial" panose="020B0604020202020204" pitchFamily="34" charset="0"/>
              <a:buChar char="•"/>
            </a:pPr>
            <a:r>
              <a:rPr lang="tr-TR" sz="2600" dirty="0">
                <a:solidFill>
                  <a:schemeClr val="tx1"/>
                </a:solidFill>
              </a:rPr>
              <a:t>İşlem görmek üzere gönderilecek eşya için Ekonomi Bakanlığı İhracat Genel </a:t>
            </a:r>
            <a:r>
              <a:rPr lang="tr-TR" sz="2600" dirty="0" smtClean="0">
                <a:solidFill>
                  <a:schemeClr val="tx1"/>
                </a:solidFill>
              </a:rPr>
              <a:t>Müdürlüğünce </a:t>
            </a:r>
            <a:r>
              <a:rPr lang="tr-TR" sz="2600" dirty="0">
                <a:solidFill>
                  <a:schemeClr val="tx1"/>
                </a:solidFill>
              </a:rPr>
              <a:t>Hariçte İşleme İzin Belgesi (HİİB</a:t>
            </a:r>
            <a:r>
              <a:rPr lang="tr-TR" sz="2600" dirty="0" smtClean="0">
                <a:solidFill>
                  <a:schemeClr val="tx1"/>
                </a:solidFill>
              </a:rPr>
              <a:t>),</a:t>
            </a:r>
          </a:p>
          <a:p>
            <a:pPr algn="just">
              <a:spcBef>
                <a:spcPts val="0"/>
              </a:spcBef>
            </a:pPr>
            <a:endParaRPr lang="tr-TR" sz="2600" dirty="0" smtClean="0">
              <a:solidFill>
                <a:schemeClr val="tx1"/>
              </a:solidFill>
            </a:endParaRPr>
          </a:p>
          <a:p>
            <a:pPr marL="457200" indent="-457200" algn="just">
              <a:spcBef>
                <a:spcPts val="0"/>
              </a:spcBef>
              <a:buFont typeface="Arial" panose="020B0604020202020204" pitchFamily="34" charset="0"/>
              <a:buChar char="•"/>
            </a:pPr>
            <a:r>
              <a:rPr lang="tr-TR" sz="2600" dirty="0" smtClean="0">
                <a:solidFill>
                  <a:schemeClr val="tx1"/>
                </a:solidFill>
              </a:rPr>
              <a:t>Tamirat </a:t>
            </a:r>
            <a:r>
              <a:rPr lang="tr-TR" sz="2600" dirty="0">
                <a:solidFill>
                  <a:schemeClr val="tx1"/>
                </a:solidFill>
              </a:rPr>
              <a:t>amaçlı gönderilecek eşya için Gümrük ve Ticaret </a:t>
            </a:r>
            <a:r>
              <a:rPr lang="tr-TR" sz="2600" dirty="0" smtClean="0">
                <a:solidFill>
                  <a:schemeClr val="tx1"/>
                </a:solidFill>
              </a:rPr>
              <a:t>Bakanlığınca </a:t>
            </a:r>
            <a:r>
              <a:rPr lang="tr-TR" sz="2600" dirty="0">
                <a:solidFill>
                  <a:schemeClr val="tx1"/>
                </a:solidFill>
              </a:rPr>
              <a:t>Hariçte İşleme İzni (Hİİ</a:t>
            </a:r>
            <a:r>
              <a:rPr lang="tr-TR" sz="2600" dirty="0" smtClean="0">
                <a:solidFill>
                  <a:schemeClr val="tx1"/>
                </a:solidFill>
              </a:rPr>
              <a:t>),</a:t>
            </a:r>
          </a:p>
          <a:p>
            <a:pPr algn="just">
              <a:spcBef>
                <a:spcPts val="0"/>
              </a:spcBef>
            </a:pPr>
            <a:endParaRPr lang="tr-TR" sz="2600" dirty="0" smtClean="0">
              <a:solidFill>
                <a:schemeClr val="tx1"/>
              </a:solidFill>
            </a:endParaRPr>
          </a:p>
          <a:p>
            <a:pPr marL="457200" indent="-457200" algn="just">
              <a:spcBef>
                <a:spcPts val="0"/>
              </a:spcBef>
              <a:buFont typeface="Arial" panose="020B0604020202020204" pitchFamily="34" charset="0"/>
              <a:buChar char="•"/>
            </a:pPr>
            <a:r>
              <a:rPr lang="tr-TR" sz="2600" dirty="0" smtClean="0">
                <a:solidFill>
                  <a:schemeClr val="tx1"/>
                </a:solidFill>
              </a:rPr>
              <a:t>İşlem </a:t>
            </a:r>
            <a:r>
              <a:rPr lang="tr-TR" sz="2600" dirty="0">
                <a:solidFill>
                  <a:schemeClr val="tx1"/>
                </a:solidFill>
              </a:rPr>
              <a:t>görmek üzere gönderilecek madenler için de Maden İhracatçı Birliklerince Hariçte İşleme İzni (Hİİ) </a:t>
            </a:r>
            <a:r>
              <a:rPr lang="tr-TR" sz="2600" dirty="0" smtClean="0">
                <a:solidFill>
                  <a:schemeClr val="tx1"/>
                </a:solidFill>
              </a:rPr>
              <a:t>verilmektedir</a:t>
            </a:r>
            <a:r>
              <a:rPr lang="tr-TR" sz="2600" dirty="0">
                <a:solidFill>
                  <a:schemeClr val="tx1"/>
                </a:solidFill>
              </a:rPr>
              <a:t>. </a:t>
            </a:r>
            <a:endParaRPr lang="tr-TR" sz="2600" b="1" dirty="0">
              <a:solidFill>
                <a:srgbClr val="C00000"/>
              </a:solidFill>
            </a:endParaRPr>
          </a:p>
        </p:txBody>
      </p:sp>
    </p:spTree>
    <p:extLst>
      <p:ext uri="{BB962C8B-B14F-4D97-AF65-F5344CB8AC3E}">
        <p14:creationId xmlns:p14="http://schemas.microsoft.com/office/powerpoint/2010/main" val="2551472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lvl="0">
              <a:spcBef>
                <a:spcPts val="0"/>
              </a:spcBef>
            </a:pPr>
            <a:r>
              <a:rPr lang="tr-TR" sz="3600" b="1" dirty="0" smtClean="0">
                <a:solidFill>
                  <a:srgbClr val="FF3300"/>
                </a:solidFill>
                <a:effectLst>
                  <a:outerShdw blurRad="38100" dist="38100" dir="2700000" algn="tl">
                    <a:srgbClr val="000000"/>
                  </a:outerShdw>
                </a:effectLst>
              </a:rPr>
              <a:t>HİR İŞLEYİŞ SÜRECİ:</a:t>
            </a:r>
            <a:endParaRPr lang="tr-TR" sz="3600" b="1" dirty="0">
              <a:solidFill>
                <a:srgbClr val="FF3300"/>
              </a:solidFill>
              <a:effectLst>
                <a:outerShdw blurRad="38100" dist="38100" dir="2700000" algn="tl">
                  <a:srgbClr val="000000"/>
                </a:outerShdw>
              </a:effectLst>
            </a:endParaRPr>
          </a:p>
          <a:p>
            <a:pPr>
              <a:spcBef>
                <a:spcPts val="0"/>
              </a:spcBef>
            </a:pPr>
            <a:endParaRPr lang="tr-TR" sz="1000" b="1" dirty="0" smtClean="0">
              <a:solidFill>
                <a:srgbClr val="C00000"/>
              </a:solidFill>
            </a:endParaRPr>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28800"/>
            <a:ext cx="8229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175" y="2174527"/>
            <a:ext cx="8120063" cy="3414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12059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88640"/>
            <a:ext cx="8350696" cy="760239"/>
          </a:xfrm>
          <a:ln w="19050" cmpd="thinThick">
            <a:solidFill>
              <a:srgbClr val="C00000"/>
            </a:solidFill>
          </a:ln>
        </p:spPr>
        <p:txBody>
          <a:bodyPr>
            <a:normAutofit/>
          </a:bodyPr>
          <a:lstStyle/>
          <a:p>
            <a:pPr algn="l"/>
            <a:r>
              <a:rPr lang="tr-TR" sz="3600" b="1" dirty="0" smtClean="0">
                <a:solidFill>
                  <a:schemeClr val="tx2">
                    <a:lumMod val="60000"/>
                    <a:lumOff val="40000"/>
                  </a:schemeClr>
                </a:solidFill>
              </a:rPr>
              <a:t>           AKDENİZ İHRACATÇI BİRLİKLERİ</a:t>
            </a:r>
            <a:endParaRPr lang="tr-TR" sz="3600" b="1" dirty="0">
              <a:solidFill>
                <a:schemeClr val="tx2">
                  <a:lumMod val="60000"/>
                  <a:lumOff val="40000"/>
                </a:schemeClr>
              </a:solidFill>
            </a:endParaRPr>
          </a:p>
        </p:txBody>
      </p:sp>
      <p:sp>
        <p:nvSpPr>
          <p:cNvPr id="3" name="Alt Başlık 2"/>
          <p:cNvSpPr>
            <a:spLocks noGrp="1"/>
          </p:cNvSpPr>
          <p:nvPr>
            <p:ph type="subTitle" idx="1"/>
          </p:nvPr>
        </p:nvSpPr>
        <p:spPr>
          <a:xfrm>
            <a:off x="395536" y="1124744"/>
            <a:ext cx="8352928" cy="5400600"/>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a:spcBef>
                <a:spcPts val="0"/>
              </a:spcBef>
            </a:pPr>
            <a:endParaRPr lang="tr-TR" sz="4800" b="1" dirty="0" smtClean="0">
              <a:solidFill>
                <a:srgbClr val="C00000"/>
              </a:solidFill>
            </a:endParaRPr>
          </a:p>
          <a:p>
            <a:pPr>
              <a:spcBef>
                <a:spcPts val="0"/>
              </a:spcBef>
            </a:pPr>
            <a:endParaRPr lang="tr-TR" sz="5400" b="1" dirty="0">
              <a:solidFill>
                <a:srgbClr val="C00000"/>
              </a:solidFill>
            </a:endParaRPr>
          </a:p>
          <a:p>
            <a:pPr>
              <a:spcBef>
                <a:spcPts val="0"/>
              </a:spcBef>
            </a:pPr>
            <a:r>
              <a:rPr lang="tr-TR" sz="6600" b="1" dirty="0" smtClean="0">
                <a:solidFill>
                  <a:schemeClr val="accent2">
                    <a:lumMod val="75000"/>
                  </a:schemeClr>
                </a:solidFill>
              </a:rPr>
              <a:t>TELAFİ EDİCİ VERGİ (TEV) UYGULAMALARI</a:t>
            </a:r>
            <a:endParaRPr kumimoji="1" lang="tr-TR" sz="6600" b="1" dirty="0" smtClean="0">
              <a:solidFill>
                <a:schemeClr val="accent2">
                  <a:lumMod val="75000"/>
                </a:schemeClr>
              </a:solidFill>
              <a:effectLst>
                <a:outerShdw blurRad="38100" dist="38100" dir="2700000" algn="tl">
                  <a:srgbClr val="000000"/>
                </a:outerShdw>
              </a:effectLst>
              <a:latin typeface="Times New Roman" pitchFamily="18" charset="0"/>
            </a:endParaRPr>
          </a:p>
          <a:p>
            <a:endParaRPr kumimoji="1" lang="tr-TR" sz="66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222920"/>
            <a:ext cx="752475"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8990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TELAFİ EDİCİ VERGİ;</a:t>
            </a:r>
          </a:p>
          <a:p>
            <a:pPr algn="just">
              <a:spcBef>
                <a:spcPts val="0"/>
              </a:spcBef>
              <a:buSzPct val="120000"/>
            </a:pPr>
            <a:r>
              <a:rPr lang="tr-TR" sz="2400" dirty="0" smtClean="0">
                <a:solidFill>
                  <a:schemeClr val="tx1"/>
                </a:solidFill>
              </a:rPr>
              <a:t> </a:t>
            </a:r>
          </a:p>
          <a:p>
            <a:pPr algn="just">
              <a:spcBef>
                <a:spcPts val="0"/>
              </a:spcBef>
              <a:buSzPct val="120000"/>
            </a:pPr>
            <a:endParaRPr lang="tr-TR" sz="1200" dirty="0" smtClean="0">
              <a:solidFill>
                <a:schemeClr val="tx1"/>
              </a:solidFill>
            </a:endParaRPr>
          </a:p>
          <a:p>
            <a:pPr marL="342900" indent="-342900" algn="just">
              <a:spcBef>
                <a:spcPts val="0"/>
              </a:spcBef>
              <a:buSzPct val="120000"/>
              <a:buFont typeface="Arial" pitchFamily="34" charset="0"/>
              <a:buChar char="•"/>
            </a:pPr>
            <a:r>
              <a:rPr lang="tr-TR" sz="3000" dirty="0" smtClean="0">
                <a:solidFill>
                  <a:schemeClr val="tx1"/>
                </a:solidFill>
              </a:rPr>
              <a:t>Üçüncü </a:t>
            </a:r>
            <a:r>
              <a:rPr lang="tr-TR" sz="3000" dirty="0">
                <a:solidFill>
                  <a:schemeClr val="tx1"/>
                </a:solidFill>
              </a:rPr>
              <a:t>ülke menşeli bir eşyanın DİR kapsamında ithal edildikten sonra üretim sürecini müteakip ihraç ürünü olarak AB üyesi ülkelere, Serbest Ticaret Anlaşması </a:t>
            </a:r>
            <a:r>
              <a:rPr lang="tr-TR" sz="3000" dirty="0" smtClean="0">
                <a:solidFill>
                  <a:schemeClr val="tx1"/>
                </a:solidFill>
              </a:rPr>
              <a:t>imzaladığımız ülkelere</a:t>
            </a:r>
            <a:r>
              <a:rPr lang="tr-TR" sz="3000" dirty="0">
                <a:solidFill>
                  <a:schemeClr val="tx1"/>
                </a:solidFill>
              </a:rPr>
              <a:t>, </a:t>
            </a:r>
            <a:r>
              <a:rPr lang="tr-TR" sz="3000" dirty="0" err="1" smtClean="0">
                <a:solidFill>
                  <a:schemeClr val="tx1"/>
                </a:solidFill>
              </a:rPr>
              <a:t>Pan</a:t>
            </a:r>
            <a:r>
              <a:rPr lang="tr-TR" sz="3000" dirty="0" smtClean="0">
                <a:solidFill>
                  <a:schemeClr val="tx1"/>
                </a:solidFill>
              </a:rPr>
              <a:t>-Avrupa Menşe </a:t>
            </a:r>
            <a:r>
              <a:rPr lang="tr-TR" sz="3000" dirty="0">
                <a:solidFill>
                  <a:schemeClr val="tx1"/>
                </a:solidFill>
              </a:rPr>
              <a:t>Kümülasyonuna veya </a:t>
            </a:r>
            <a:r>
              <a:rPr lang="tr-TR" sz="3000" dirty="0" err="1">
                <a:solidFill>
                  <a:srgbClr val="FF0000"/>
                </a:solidFill>
              </a:rPr>
              <a:t>Pan</a:t>
            </a:r>
            <a:r>
              <a:rPr lang="tr-TR" sz="3000" dirty="0">
                <a:solidFill>
                  <a:srgbClr val="FF0000"/>
                </a:solidFill>
              </a:rPr>
              <a:t>-Avrupa-Akdeniz Menşe Kümülasyonuna </a:t>
            </a:r>
            <a:r>
              <a:rPr lang="tr-TR" sz="3000" dirty="0">
                <a:solidFill>
                  <a:schemeClr val="tx1"/>
                </a:solidFill>
              </a:rPr>
              <a:t>taraf olan ülkelere ihraç edilmesi halinde, ithal edilen eşya ile ilgili vergi ihracat sırasında ödenir. </a:t>
            </a:r>
            <a:r>
              <a:rPr lang="tr-TR" sz="3000" dirty="0">
                <a:solidFill>
                  <a:srgbClr val="FF0000"/>
                </a:solidFill>
              </a:rPr>
              <a:t>(Beyan usulüne tabidir.)</a:t>
            </a:r>
          </a:p>
        </p:txBody>
      </p:sp>
    </p:spTree>
    <p:extLst>
      <p:ext uri="{BB962C8B-B14F-4D97-AF65-F5344CB8AC3E}">
        <p14:creationId xmlns:p14="http://schemas.microsoft.com/office/powerpoint/2010/main" val="1110604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293" y="260648"/>
            <a:ext cx="8285163" cy="64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1124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endParaRPr lang="tr-TR" sz="2800" b="1" dirty="0" smtClean="0">
              <a:solidFill>
                <a:schemeClr val="accent2">
                  <a:lumMod val="75000"/>
                </a:schemeClr>
              </a:solidFill>
            </a:endParaRPr>
          </a:p>
          <a:p>
            <a:pPr>
              <a:spcBef>
                <a:spcPts val="0"/>
              </a:spcBef>
            </a:pPr>
            <a:r>
              <a:rPr lang="tr-TR" sz="3600" b="1" dirty="0" smtClean="0">
                <a:solidFill>
                  <a:schemeClr val="accent2">
                    <a:lumMod val="75000"/>
                  </a:schemeClr>
                </a:solidFill>
              </a:rPr>
              <a:t>DAHİLDE İŞLEME İZİN BELGESİ (DİİB);</a:t>
            </a:r>
          </a:p>
          <a:p>
            <a:pPr>
              <a:spcBef>
                <a:spcPts val="0"/>
              </a:spcBef>
            </a:pPr>
            <a:endParaRPr lang="tr-TR" sz="1400" b="1" dirty="0" smtClean="0">
              <a:solidFill>
                <a:schemeClr val="accent2">
                  <a:lumMod val="75000"/>
                </a:schemeClr>
              </a:solidFill>
            </a:endParaRPr>
          </a:p>
          <a:p>
            <a:pPr marL="342900" indent="-342900" algn="just">
              <a:spcBef>
                <a:spcPts val="0"/>
              </a:spcBef>
              <a:buFont typeface="Arial" pitchFamily="34" charset="0"/>
              <a:buChar char="•"/>
            </a:pPr>
            <a:r>
              <a:rPr lang="tr-TR" sz="2400" dirty="0" smtClean="0">
                <a:solidFill>
                  <a:schemeClr val="tx1"/>
                </a:solidFill>
              </a:rPr>
              <a:t>İhraç </a:t>
            </a:r>
            <a:r>
              <a:rPr lang="tr-TR" sz="2400" dirty="0">
                <a:solidFill>
                  <a:schemeClr val="tx1"/>
                </a:solidFill>
              </a:rPr>
              <a:t>amacıyla gümrük muafiyetli ithalata ve/veya yurt içi alımlara imkan sağlayan </a:t>
            </a:r>
            <a:r>
              <a:rPr lang="tr-TR" sz="2400" dirty="0" smtClean="0">
                <a:solidFill>
                  <a:schemeClr val="tx1"/>
                </a:solidFill>
              </a:rPr>
              <a:t>Bakanlıkça düzenlenen belgelerdir.</a:t>
            </a:r>
          </a:p>
          <a:p>
            <a:pPr algn="just">
              <a:spcBef>
                <a:spcPts val="0"/>
              </a:spcBef>
            </a:pPr>
            <a:endParaRPr lang="tr-TR" sz="2800" dirty="0">
              <a:solidFill>
                <a:schemeClr val="tx1"/>
              </a:solidFill>
            </a:endParaRPr>
          </a:p>
          <a:p>
            <a:pPr>
              <a:spcBef>
                <a:spcPts val="0"/>
              </a:spcBef>
            </a:pPr>
            <a:r>
              <a:rPr lang="tr-TR" sz="3600" b="1" dirty="0" smtClean="0">
                <a:solidFill>
                  <a:schemeClr val="accent2">
                    <a:lumMod val="75000"/>
                  </a:schemeClr>
                </a:solidFill>
              </a:rPr>
              <a:t>DAHİLDE İŞLEME REJİMİ (DİR);</a:t>
            </a:r>
          </a:p>
          <a:p>
            <a:pPr>
              <a:spcBef>
                <a:spcPts val="0"/>
              </a:spcBef>
            </a:pPr>
            <a:endParaRPr lang="tr-TR" sz="1400" b="1" dirty="0" smtClean="0">
              <a:solidFill>
                <a:schemeClr val="accent2">
                  <a:lumMod val="75000"/>
                </a:schemeClr>
              </a:solidFill>
            </a:endParaRPr>
          </a:p>
          <a:p>
            <a:pPr marL="457200" indent="-457200" algn="just">
              <a:spcBef>
                <a:spcPts val="0"/>
              </a:spcBef>
              <a:buFont typeface="Arial" pitchFamily="34" charset="0"/>
              <a:buChar char="•"/>
            </a:pPr>
            <a:r>
              <a:rPr lang="tr-TR" sz="2400" dirty="0" smtClean="0">
                <a:solidFill>
                  <a:schemeClr val="tx1"/>
                </a:solidFill>
              </a:rPr>
              <a:t>Dünya piyasa fiyatlarından hammadde temin etmek suretiyle ihracatı artırmak, </a:t>
            </a:r>
          </a:p>
          <a:p>
            <a:pPr marL="457200" indent="-457200" algn="just">
              <a:lnSpc>
                <a:spcPct val="90000"/>
              </a:lnSpc>
              <a:spcBef>
                <a:spcPts val="0"/>
              </a:spcBef>
              <a:buFont typeface="Arial" pitchFamily="34" charset="0"/>
              <a:buChar char="•"/>
            </a:pPr>
            <a:r>
              <a:rPr lang="tr-TR" sz="2400" dirty="0" smtClean="0">
                <a:solidFill>
                  <a:schemeClr val="tx1"/>
                </a:solidFill>
              </a:rPr>
              <a:t>İhraç ürünlerine uluslararası piyasalarda rekabet gücü kazandırmak, </a:t>
            </a:r>
          </a:p>
          <a:p>
            <a:pPr marL="457200" indent="-457200" algn="just">
              <a:lnSpc>
                <a:spcPct val="90000"/>
              </a:lnSpc>
              <a:spcBef>
                <a:spcPts val="0"/>
              </a:spcBef>
              <a:buFont typeface="Arial" pitchFamily="34" charset="0"/>
              <a:buChar char="•"/>
            </a:pPr>
            <a:r>
              <a:rPr lang="tr-TR" sz="2400" dirty="0" smtClean="0">
                <a:solidFill>
                  <a:schemeClr val="tx1"/>
                </a:solidFill>
              </a:rPr>
              <a:t>İhraç pazarlarını geliştirmek, </a:t>
            </a:r>
          </a:p>
          <a:p>
            <a:pPr marL="457200" indent="-457200" algn="just">
              <a:lnSpc>
                <a:spcPct val="90000"/>
              </a:lnSpc>
              <a:spcBef>
                <a:spcPts val="0"/>
              </a:spcBef>
              <a:buFont typeface="Arial" pitchFamily="34" charset="0"/>
              <a:buChar char="•"/>
            </a:pPr>
            <a:r>
              <a:rPr lang="tr-TR" sz="2400" dirty="0" smtClean="0">
                <a:solidFill>
                  <a:schemeClr val="tx1"/>
                </a:solidFill>
              </a:rPr>
              <a:t>İhraç ürünlerini çeşitlendirmek amacıyla uygulanmaktadır.</a:t>
            </a:r>
            <a:endParaRPr kumimoji="1" lang="tr-TR" sz="2400" b="1" dirty="0" smtClean="0">
              <a:solidFill>
                <a:schemeClr val="tx1"/>
              </a:solidFill>
              <a:effectLst>
                <a:outerShdw blurRad="38100" dist="38100" dir="2700000" algn="tl">
                  <a:srgbClr val="000000"/>
                </a:outerShdw>
              </a:effectLst>
              <a:latin typeface="Times New Roman" pitchFamily="18" charset="0"/>
            </a:endParaRPr>
          </a:p>
          <a:p>
            <a:pPr>
              <a:spcBef>
                <a:spcPts val="0"/>
              </a:spcBef>
            </a:pPr>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21832486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TELAFİ EDİCİ VERGİ;</a:t>
            </a:r>
          </a:p>
          <a:p>
            <a:pPr algn="just">
              <a:spcBef>
                <a:spcPts val="0"/>
              </a:spcBef>
              <a:buSzPct val="120000"/>
            </a:pPr>
            <a:r>
              <a:rPr lang="tr-TR" sz="2400" dirty="0" smtClean="0">
                <a:solidFill>
                  <a:schemeClr val="tx1"/>
                </a:solidFill>
              </a:rPr>
              <a:t> </a:t>
            </a:r>
          </a:p>
          <a:p>
            <a:pPr algn="just">
              <a:spcBef>
                <a:spcPts val="0"/>
              </a:spcBef>
              <a:buSzPct val="120000"/>
            </a:pPr>
            <a:endParaRPr lang="tr-TR" sz="1200" dirty="0" smtClean="0">
              <a:solidFill>
                <a:schemeClr val="tx1"/>
              </a:solidFill>
            </a:endParaRPr>
          </a:p>
          <a:p>
            <a:pPr algn="just">
              <a:spcBef>
                <a:spcPts val="0"/>
              </a:spcBef>
              <a:buSzPct val="120000"/>
            </a:pPr>
            <a:endParaRPr lang="tr-TR" sz="1200" dirty="0" smtClean="0">
              <a:solidFill>
                <a:schemeClr val="tx1"/>
              </a:solidFill>
            </a:endParaRPr>
          </a:p>
          <a:p>
            <a:pPr marL="342900" indent="-342900" algn="just">
              <a:spcBef>
                <a:spcPts val="0"/>
              </a:spcBef>
              <a:buSzPct val="120000"/>
              <a:buFont typeface="Arial" pitchFamily="34" charset="0"/>
              <a:buChar char="•"/>
            </a:pPr>
            <a:r>
              <a:rPr lang="tr-TR" dirty="0">
                <a:solidFill>
                  <a:schemeClr val="tx1"/>
                </a:solidFill>
              </a:rPr>
              <a:t>Tercihli ticaret kapsamında yapılacak ithalatların da aynı belgeler eşliğinde yapılması gerekmektedir</a:t>
            </a:r>
            <a:r>
              <a:rPr lang="tr-TR" dirty="0" smtClean="0">
                <a:solidFill>
                  <a:schemeClr val="tx1"/>
                </a:solidFill>
              </a:rPr>
              <a:t>. </a:t>
            </a:r>
            <a:r>
              <a:rPr lang="tr-TR" sz="2400" dirty="0" smtClean="0">
                <a:solidFill>
                  <a:schemeClr val="tx1"/>
                </a:solidFill>
              </a:rPr>
              <a:t>(</a:t>
            </a:r>
            <a:r>
              <a:rPr lang="tr-TR" sz="2400" dirty="0" err="1" smtClean="0">
                <a:solidFill>
                  <a:schemeClr val="tx1"/>
                </a:solidFill>
              </a:rPr>
              <a:t>Örn</a:t>
            </a:r>
            <a:r>
              <a:rPr lang="tr-TR" sz="2400" dirty="0" smtClean="0">
                <a:solidFill>
                  <a:schemeClr val="tx1"/>
                </a:solidFill>
              </a:rPr>
              <a:t>: AT'den </a:t>
            </a:r>
            <a:r>
              <a:rPr lang="tr-TR" sz="2400" dirty="0">
                <a:solidFill>
                  <a:schemeClr val="tx1"/>
                </a:solidFill>
              </a:rPr>
              <a:t>yapılan tarım ürünü ithalatında, firma tarafından EUR.1 tevsik edilmemişse bu ürün, AT'ye üye ülkeler menşeli olsa dahi tercihli vergi </a:t>
            </a:r>
            <a:r>
              <a:rPr lang="tr-TR" sz="2400" dirty="0" smtClean="0">
                <a:solidFill>
                  <a:schemeClr val="tx1"/>
                </a:solidFill>
              </a:rPr>
              <a:t>uygulamasından yararlandırılmaz. Gerek </a:t>
            </a:r>
            <a:r>
              <a:rPr lang="tr-TR" sz="2400" dirty="0">
                <a:solidFill>
                  <a:schemeClr val="tx1"/>
                </a:solidFill>
              </a:rPr>
              <a:t>ithalat esnasında gümrük idarelerince teminat alınırken, gerekse </a:t>
            </a:r>
            <a:r>
              <a:rPr lang="tr-TR" sz="2400" dirty="0" err="1">
                <a:solidFill>
                  <a:schemeClr val="tx1"/>
                </a:solidFill>
              </a:rPr>
              <a:t>İBGS'ce</a:t>
            </a:r>
            <a:r>
              <a:rPr lang="tr-TR" sz="2400" dirty="0">
                <a:solidFill>
                  <a:schemeClr val="tx1"/>
                </a:solidFill>
              </a:rPr>
              <a:t> taahhüt kapatmada varsa TEV hesaplanırken, Dahilde İşleme Rejimi açısından üçüncü ülke menşeli bir ürün olarak kabul edilir.)</a:t>
            </a:r>
          </a:p>
        </p:txBody>
      </p:sp>
    </p:spTree>
    <p:extLst>
      <p:ext uri="{BB962C8B-B14F-4D97-AF65-F5344CB8AC3E}">
        <p14:creationId xmlns:p14="http://schemas.microsoft.com/office/powerpoint/2010/main" val="22548806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Tercihli Ticaretten Yararlanma;</a:t>
            </a:r>
          </a:p>
          <a:p>
            <a:pPr algn="just">
              <a:spcBef>
                <a:spcPts val="0"/>
              </a:spcBef>
              <a:buSzPct val="120000"/>
            </a:pPr>
            <a:r>
              <a:rPr lang="tr-TR" sz="2400" dirty="0" smtClean="0">
                <a:solidFill>
                  <a:schemeClr val="tx1"/>
                </a:solidFill>
              </a:rPr>
              <a:t> </a:t>
            </a:r>
          </a:p>
          <a:p>
            <a:pPr algn="just">
              <a:spcBef>
                <a:spcPts val="0"/>
              </a:spcBef>
              <a:buSzPct val="120000"/>
            </a:pPr>
            <a:endParaRPr lang="tr-TR" sz="1200" dirty="0" smtClean="0">
              <a:solidFill>
                <a:schemeClr val="tx1"/>
              </a:solidFill>
            </a:endParaRPr>
          </a:p>
          <a:p>
            <a:pPr algn="just">
              <a:spcBef>
                <a:spcPts val="0"/>
              </a:spcBef>
              <a:buSzPct val="120000"/>
            </a:pPr>
            <a:endParaRPr lang="tr-TR" sz="1200" dirty="0">
              <a:solidFill>
                <a:schemeClr val="tx1"/>
              </a:solidFill>
            </a:endParaRPr>
          </a:p>
          <a:p>
            <a:pPr algn="just">
              <a:spcBef>
                <a:spcPts val="0"/>
              </a:spcBef>
              <a:buSzPct val="120000"/>
            </a:pPr>
            <a:endParaRPr lang="tr-TR" sz="1200" dirty="0" smtClean="0">
              <a:solidFill>
                <a:schemeClr val="tx1"/>
              </a:solidFill>
            </a:endParaRPr>
          </a:p>
          <a:p>
            <a:pPr algn="just">
              <a:spcBef>
                <a:spcPts val="0"/>
              </a:spcBef>
              <a:buSzPct val="120000"/>
            </a:pPr>
            <a:endParaRPr lang="tr-TR" sz="1200" dirty="0" smtClean="0">
              <a:solidFill>
                <a:schemeClr val="tx1"/>
              </a:solidFill>
            </a:endParaRPr>
          </a:p>
          <a:p>
            <a:pPr marL="342900" indent="-342900" algn="just">
              <a:spcBef>
                <a:spcPts val="0"/>
              </a:spcBef>
              <a:buSzPct val="120000"/>
              <a:buFont typeface="Arial" pitchFamily="34" charset="0"/>
              <a:buChar char="•"/>
            </a:pPr>
            <a:r>
              <a:rPr lang="tr-TR" dirty="0">
                <a:solidFill>
                  <a:schemeClr val="tx1"/>
                </a:solidFill>
              </a:rPr>
              <a:t>Tercihli vergi uygulamasına baz teşkil </a:t>
            </a:r>
            <a:r>
              <a:rPr lang="tr-TR" dirty="0" smtClean="0">
                <a:solidFill>
                  <a:schemeClr val="tx1"/>
                </a:solidFill>
              </a:rPr>
              <a:t>eden menşe ispat belgelerini </a:t>
            </a:r>
            <a:r>
              <a:rPr lang="tr-TR" dirty="0">
                <a:solidFill>
                  <a:schemeClr val="tx1"/>
                </a:solidFill>
              </a:rPr>
              <a:t>düzenleyebilmek için, </a:t>
            </a:r>
            <a:r>
              <a:rPr lang="tr-TR" dirty="0" smtClean="0">
                <a:solidFill>
                  <a:schemeClr val="tx1"/>
                </a:solidFill>
              </a:rPr>
              <a:t>söz konusu </a:t>
            </a:r>
            <a:r>
              <a:rPr lang="tr-TR" dirty="0">
                <a:solidFill>
                  <a:schemeClr val="tx1"/>
                </a:solidFill>
              </a:rPr>
              <a:t>ürünün ilgili ihraç ülkesi ile imzalanan </a:t>
            </a:r>
            <a:r>
              <a:rPr lang="tr-TR" b="1" dirty="0">
                <a:solidFill>
                  <a:schemeClr val="tx1"/>
                </a:solidFill>
              </a:rPr>
              <a:t>anlaşma ekinde yer alması</a:t>
            </a:r>
            <a:r>
              <a:rPr lang="tr-TR" dirty="0">
                <a:solidFill>
                  <a:schemeClr val="tx1"/>
                </a:solidFill>
              </a:rPr>
              <a:t> ve menşe kazanmasına ilişkin </a:t>
            </a:r>
            <a:r>
              <a:rPr lang="tr-TR" b="1" dirty="0">
                <a:solidFill>
                  <a:schemeClr val="tx1"/>
                </a:solidFill>
              </a:rPr>
              <a:t>anlaşmada </a:t>
            </a:r>
            <a:r>
              <a:rPr lang="tr-TR" b="1" dirty="0" smtClean="0">
                <a:solidFill>
                  <a:schemeClr val="tx1"/>
                </a:solidFill>
              </a:rPr>
              <a:t>yer alan </a:t>
            </a:r>
            <a:r>
              <a:rPr lang="tr-TR" b="1" dirty="0">
                <a:solidFill>
                  <a:schemeClr val="tx1"/>
                </a:solidFill>
              </a:rPr>
              <a:t>menşe kazanma kriterlerini sağlaması</a:t>
            </a:r>
            <a:r>
              <a:rPr lang="tr-TR" dirty="0">
                <a:solidFill>
                  <a:schemeClr val="tx1"/>
                </a:solidFill>
              </a:rPr>
              <a:t> gerekmektedir. </a:t>
            </a:r>
          </a:p>
        </p:txBody>
      </p:sp>
    </p:spTree>
    <p:extLst>
      <p:ext uri="{BB962C8B-B14F-4D97-AF65-F5344CB8AC3E}">
        <p14:creationId xmlns:p14="http://schemas.microsoft.com/office/powerpoint/2010/main" val="31250056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TELAFİ EDİCİ VERGİ;</a:t>
            </a:r>
          </a:p>
          <a:p>
            <a:pPr algn="just">
              <a:spcBef>
                <a:spcPts val="0"/>
              </a:spcBef>
              <a:buSzPct val="120000"/>
            </a:pPr>
            <a:r>
              <a:rPr lang="tr-TR" sz="2400" dirty="0" smtClean="0">
                <a:solidFill>
                  <a:schemeClr val="tx1"/>
                </a:solidFill>
              </a:rPr>
              <a:t> </a:t>
            </a:r>
          </a:p>
          <a:p>
            <a:pPr algn="just">
              <a:spcBef>
                <a:spcPts val="0"/>
              </a:spcBef>
              <a:buSzPct val="120000"/>
            </a:pPr>
            <a:endParaRPr lang="tr-TR" sz="1200" dirty="0" smtClean="0">
              <a:solidFill>
                <a:schemeClr val="tx1"/>
              </a:solidFill>
            </a:endParaRPr>
          </a:p>
          <a:p>
            <a:pPr algn="just">
              <a:spcBef>
                <a:spcPts val="0"/>
              </a:spcBef>
              <a:buSzPct val="120000"/>
            </a:pPr>
            <a:endParaRPr lang="tr-TR" sz="1200" dirty="0" smtClean="0">
              <a:solidFill>
                <a:schemeClr val="tx1"/>
              </a:solidFill>
            </a:endParaRPr>
          </a:p>
          <a:p>
            <a:pPr marL="342900" indent="-342900" algn="just">
              <a:spcBef>
                <a:spcPts val="0"/>
              </a:spcBef>
              <a:buSzPct val="120000"/>
              <a:buFont typeface="Arial" pitchFamily="34" charset="0"/>
              <a:buChar char="•"/>
            </a:pPr>
            <a:r>
              <a:rPr lang="tr-TR" dirty="0">
                <a:solidFill>
                  <a:srgbClr val="C00000"/>
                </a:solidFill>
              </a:rPr>
              <a:t>Tarım </a:t>
            </a:r>
            <a:r>
              <a:rPr lang="tr-TR" dirty="0" smtClean="0">
                <a:solidFill>
                  <a:srgbClr val="C00000"/>
                </a:solidFill>
              </a:rPr>
              <a:t>Ürünleri</a:t>
            </a:r>
            <a:r>
              <a:rPr lang="tr-TR" dirty="0" smtClean="0">
                <a:solidFill>
                  <a:schemeClr val="tx1"/>
                </a:solidFill>
              </a:rPr>
              <a:t>: </a:t>
            </a:r>
            <a:r>
              <a:rPr lang="tr-TR" dirty="0">
                <a:solidFill>
                  <a:schemeClr val="tx1"/>
                </a:solidFill>
              </a:rPr>
              <a:t>İthalat Rejimi Kararının I ve IV sayılı listelerinde yer alan ürünlerdir. (1-24 </a:t>
            </a:r>
            <a:r>
              <a:rPr lang="tr-TR" dirty="0" smtClean="0">
                <a:solidFill>
                  <a:schemeClr val="tx1"/>
                </a:solidFill>
              </a:rPr>
              <a:t>Fasıllar)</a:t>
            </a:r>
          </a:p>
          <a:p>
            <a:pPr algn="just">
              <a:spcBef>
                <a:spcPts val="0"/>
              </a:spcBef>
              <a:buSzPct val="120000"/>
            </a:pPr>
            <a:endParaRPr lang="tr-TR" sz="1200" dirty="0" smtClean="0">
              <a:solidFill>
                <a:schemeClr val="tx1"/>
              </a:solidFill>
            </a:endParaRPr>
          </a:p>
          <a:p>
            <a:pPr marL="342900" indent="-342900" algn="just">
              <a:spcBef>
                <a:spcPts val="0"/>
              </a:spcBef>
              <a:buSzPct val="120000"/>
              <a:buFont typeface="Arial" pitchFamily="34" charset="0"/>
              <a:buChar char="•"/>
            </a:pPr>
            <a:r>
              <a:rPr lang="tr-TR" dirty="0" smtClean="0">
                <a:solidFill>
                  <a:srgbClr val="C00000"/>
                </a:solidFill>
              </a:rPr>
              <a:t>Sanayi </a:t>
            </a:r>
            <a:r>
              <a:rPr lang="tr-TR" dirty="0">
                <a:solidFill>
                  <a:srgbClr val="C00000"/>
                </a:solidFill>
              </a:rPr>
              <a:t>Ürünleri</a:t>
            </a:r>
            <a:r>
              <a:rPr lang="tr-TR" dirty="0">
                <a:solidFill>
                  <a:schemeClr val="tx1"/>
                </a:solidFill>
              </a:rPr>
              <a:t>: İthalat Rejimi Kararının II sayılı listesinde yer alan </a:t>
            </a:r>
            <a:r>
              <a:rPr lang="tr-TR" dirty="0" smtClean="0">
                <a:solidFill>
                  <a:schemeClr val="tx1"/>
                </a:solidFill>
              </a:rPr>
              <a:t>ürünlerdir.</a:t>
            </a:r>
          </a:p>
          <a:p>
            <a:pPr algn="just">
              <a:spcBef>
                <a:spcPts val="0"/>
              </a:spcBef>
              <a:buSzPct val="120000"/>
            </a:pPr>
            <a:endParaRPr lang="tr-TR" sz="1200" dirty="0" smtClean="0">
              <a:solidFill>
                <a:schemeClr val="tx1"/>
              </a:solidFill>
            </a:endParaRPr>
          </a:p>
          <a:p>
            <a:pPr marL="342900" indent="-342900" algn="just">
              <a:spcBef>
                <a:spcPts val="0"/>
              </a:spcBef>
              <a:buSzPct val="120000"/>
              <a:buFont typeface="Arial" pitchFamily="34" charset="0"/>
              <a:buChar char="•"/>
            </a:pPr>
            <a:r>
              <a:rPr lang="tr-TR" dirty="0" smtClean="0">
                <a:solidFill>
                  <a:srgbClr val="C00000"/>
                </a:solidFill>
              </a:rPr>
              <a:t>İşlenmiş </a:t>
            </a:r>
            <a:r>
              <a:rPr lang="tr-TR" dirty="0">
                <a:solidFill>
                  <a:srgbClr val="C00000"/>
                </a:solidFill>
              </a:rPr>
              <a:t>Tarım </a:t>
            </a:r>
            <a:r>
              <a:rPr lang="tr-TR" dirty="0" smtClean="0">
                <a:solidFill>
                  <a:srgbClr val="C00000"/>
                </a:solidFill>
              </a:rPr>
              <a:t>Ürünleri</a:t>
            </a:r>
            <a:r>
              <a:rPr lang="tr-TR" dirty="0" smtClean="0">
                <a:solidFill>
                  <a:schemeClr val="tx1"/>
                </a:solidFill>
              </a:rPr>
              <a:t>: </a:t>
            </a:r>
            <a:r>
              <a:rPr lang="tr-TR" dirty="0">
                <a:solidFill>
                  <a:schemeClr val="tx1"/>
                </a:solidFill>
              </a:rPr>
              <a:t>İthalat Rejimi Kararının III sayılı listesinde yer alan ürünlerdir. </a:t>
            </a:r>
          </a:p>
        </p:txBody>
      </p:sp>
    </p:spTree>
    <p:extLst>
      <p:ext uri="{BB962C8B-B14F-4D97-AF65-F5344CB8AC3E}">
        <p14:creationId xmlns:p14="http://schemas.microsoft.com/office/powerpoint/2010/main" val="24174106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fontScale="92500" lnSpcReduction="10000"/>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Tercihli Ticaretten Yararlanma;</a:t>
            </a:r>
          </a:p>
          <a:p>
            <a:pPr algn="just">
              <a:spcBef>
                <a:spcPts val="0"/>
              </a:spcBef>
              <a:buSzPct val="120000"/>
            </a:pPr>
            <a:r>
              <a:rPr lang="tr-TR" sz="2400" dirty="0" smtClean="0">
                <a:solidFill>
                  <a:schemeClr val="tx1"/>
                </a:solidFill>
              </a:rPr>
              <a:t> </a:t>
            </a:r>
          </a:p>
          <a:p>
            <a:pPr marL="342900" indent="-342900" algn="just">
              <a:spcBef>
                <a:spcPts val="0"/>
              </a:spcBef>
              <a:buSzPct val="120000"/>
              <a:buFont typeface="Arial" pitchFamily="34" charset="0"/>
              <a:buChar char="•"/>
            </a:pPr>
            <a:r>
              <a:rPr lang="tr-TR" dirty="0" smtClean="0">
                <a:solidFill>
                  <a:srgbClr val="C00000"/>
                </a:solidFill>
              </a:rPr>
              <a:t>ATR </a:t>
            </a:r>
            <a:r>
              <a:rPr lang="tr-TR" dirty="0">
                <a:solidFill>
                  <a:srgbClr val="C00000"/>
                </a:solidFill>
              </a:rPr>
              <a:t>Dolaşım </a:t>
            </a:r>
            <a:r>
              <a:rPr lang="tr-TR" dirty="0" smtClean="0">
                <a:solidFill>
                  <a:srgbClr val="C00000"/>
                </a:solidFill>
              </a:rPr>
              <a:t>Sertifikası</a:t>
            </a:r>
            <a:r>
              <a:rPr lang="tr-TR" dirty="0" smtClean="0">
                <a:solidFill>
                  <a:schemeClr val="tx1"/>
                </a:solidFill>
              </a:rPr>
              <a:t>: </a:t>
            </a:r>
          </a:p>
          <a:p>
            <a:pPr algn="just">
              <a:spcBef>
                <a:spcPts val="0"/>
              </a:spcBef>
              <a:buSzPct val="120000"/>
            </a:pPr>
            <a:r>
              <a:rPr lang="tr-TR" dirty="0" smtClean="0">
                <a:solidFill>
                  <a:schemeClr val="tx1"/>
                </a:solidFill>
              </a:rPr>
              <a:t>-	</a:t>
            </a:r>
            <a:r>
              <a:rPr lang="tr-TR" sz="3000" dirty="0" smtClean="0">
                <a:solidFill>
                  <a:schemeClr val="tx1"/>
                </a:solidFill>
              </a:rPr>
              <a:t>Sanayi </a:t>
            </a:r>
            <a:r>
              <a:rPr lang="tr-TR" sz="3000" dirty="0">
                <a:solidFill>
                  <a:schemeClr val="tx1"/>
                </a:solidFill>
              </a:rPr>
              <a:t>ürünleri ve işlenmiş tarım ürünlerinin AT’a ihracatında.</a:t>
            </a:r>
          </a:p>
          <a:p>
            <a:pPr marL="342900" indent="-342900" algn="just">
              <a:spcBef>
                <a:spcPts val="0"/>
              </a:spcBef>
              <a:buSzPct val="120000"/>
              <a:buFont typeface="Arial" pitchFamily="34" charset="0"/>
              <a:buChar char="•"/>
            </a:pPr>
            <a:r>
              <a:rPr lang="tr-TR" dirty="0">
                <a:solidFill>
                  <a:srgbClr val="C00000"/>
                </a:solidFill>
              </a:rPr>
              <a:t>EUR-1 Dolaşım Sertifikası veya Fatura </a:t>
            </a:r>
            <a:r>
              <a:rPr lang="tr-TR" dirty="0" smtClean="0">
                <a:solidFill>
                  <a:srgbClr val="C00000"/>
                </a:solidFill>
              </a:rPr>
              <a:t>Beyanı</a:t>
            </a:r>
            <a:r>
              <a:rPr lang="tr-TR" dirty="0" smtClean="0">
                <a:solidFill>
                  <a:schemeClr val="tx1"/>
                </a:solidFill>
              </a:rPr>
              <a:t>:</a:t>
            </a:r>
            <a:endParaRPr lang="tr-TR" dirty="0">
              <a:solidFill>
                <a:schemeClr val="tx1"/>
              </a:solidFill>
            </a:endParaRPr>
          </a:p>
          <a:p>
            <a:pPr algn="just">
              <a:spcBef>
                <a:spcPts val="0"/>
              </a:spcBef>
              <a:buSzPct val="120000"/>
            </a:pPr>
            <a:r>
              <a:rPr lang="tr-TR" dirty="0" smtClean="0">
                <a:solidFill>
                  <a:schemeClr val="tx1"/>
                </a:solidFill>
              </a:rPr>
              <a:t>- 	</a:t>
            </a:r>
            <a:r>
              <a:rPr lang="tr-TR" sz="3000" dirty="0" smtClean="0">
                <a:solidFill>
                  <a:schemeClr val="tx1"/>
                </a:solidFill>
              </a:rPr>
              <a:t>Tarım </a:t>
            </a:r>
            <a:r>
              <a:rPr lang="tr-TR" sz="3000" dirty="0">
                <a:solidFill>
                  <a:schemeClr val="tx1"/>
                </a:solidFill>
              </a:rPr>
              <a:t>ürünlerinin ve AKÇT ürünlerinin AT’a ihracatında,</a:t>
            </a:r>
          </a:p>
          <a:p>
            <a:pPr algn="just">
              <a:spcBef>
                <a:spcPts val="0"/>
              </a:spcBef>
              <a:buSzPct val="120000"/>
            </a:pPr>
            <a:r>
              <a:rPr lang="tr-TR" sz="3000" dirty="0" smtClean="0">
                <a:solidFill>
                  <a:schemeClr val="tx1"/>
                </a:solidFill>
              </a:rPr>
              <a:t>- 	STA </a:t>
            </a:r>
            <a:r>
              <a:rPr lang="tr-TR" sz="3000" dirty="0">
                <a:solidFill>
                  <a:schemeClr val="tx1"/>
                </a:solidFill>
              </a:rPr>
              <a:t>imzalanan ülkelere, bu Anlaşma kapsamı ürünlerin ihracatında,</a:t>
            </a:r>
          </a:p>
          <a:p>
            <a:pPr algn="just">
              <a:spcBef>
                <a:spcPts val="0"/>
              </a:spcBef>
              <a:buSzPct val="120000"/>
            </a:pPr>
            <a:r>
              <a:rPr lang="tr-TR" sz="3000" dirty="0" smtClean="0">
                <a:solidFill>
                  <a:schemeClr val="tx1"/>
                </a:solidFill>
              </a:rPr>
              <a:t>- 	</a:t>
            </a:r>
            <a:r>
              <a:rPr lang="tr-TR" sz="3000" dirty="0" err="1" smtClean="0">
                <a:solidFill>
                  <a:schemeClr val="tx1"/>
                </a:solidFill>
              </a:rPr>
              <a:t>PAMK’a</a:t>
            </a:r>
            <a:r>
              <a:rPr lang="tr-TR" sz="3000" dirty="0" smtClean="0">
                <a:solidFill>
                  <a:schemeClr val="tx1"/>
                </a:solidFill>
              </a:rPr>
              <a:t> </a:t>
            </a:r>
            <a:r>
              <a:rPr lang="tr-TR" sz="3000" dirty="0">
                <a:solidFill>
                  <a:schemeClr val="tx1"/>
                </a:solidFill>
              </a:rPr>
              <a:t>taraf ülkelere ilgili ürünlerin ihracatında.</a:t>
            </a:r>
          </a:p>
          <a:p>
            <a:pPr marL="342900" indent="-342900" algn="just">
              <a:spcBef>
                <a:spcPts val="0"/>
              </a:spcBef>
              <a:buSzPct val="120000"/>
              <a:buFont typeface="Arial" pitchFamily="34" charset="0"/>
              <a:buChar char="•"/>
            </a:pPr>
            <a:r>
              <a:rPr lang="tr-TR" dirty="0">
                <a:solidFill>
                  <a:srgbClr val="C00000"/>
                </a:solidFill>
              </a:rPr>
              <a:t>EUR-MED Dolaşım Sertifikası veya EUR-MED Fatura </a:t>
            </a:r>
            <a:r>
              <a:rPr lang="tr-TR" dirty="0" smtClean="0">
                <a:solidFill>
                  <a:srgbClr val="C00000"/>
                </a:solidFill>
              </a:rPr>
              <a:t>Beyanı</a:t>
            </a:r>
            <a:r>
              <a:rPr lang="tr-TR" dirty="0" smtClean="0">
                <a:solidFill>
                  <a:schemeClr val="tx1"/>
                </a:solidFill>
              </a:rPr>
              <a:t>:</a:t>
            </a:r>
            <a:endParaRPr lang="tr-TR" dirty="0">
              <a:solidFill>
                <a:schemeClr val="tx1"/>
              </a:solidFill>
            </a:endParaRPr>
          </a:p>
          <a:p>
            <a:pPr algn="just">
              <a:spcBef>
                <a:spcPts val="0"/>
              </a:spcBef>
              <a:buSzPct val="120000"/>
            </a:pPr>
            <a:r>
              <a:rPr lang="tr-TR" sz="3000" dirty="0" smtClean="0">
                <a:solidFill>
                  <a:schemeClr val="tx1"/>
                </a:solidFill>
              </a:rPr>
              <a:t>-	</a:t>
            </a:r>
            <a:r>
              <a:rPr lang="tr-TR" sz="3000" dirty="0" err="1" smtClean="0">
                <a:solidFill>
                  <a:schemeClr val="tx1"/>
                </a:solidFill>
              </a:rPr>
              <a:t>PAAMK’a</a:t>
            </a:r>
            <a:r>
              <a:rPr lang="tr-TR" sz="3000" dirty="0" smtClean="0">
                <a:solidFill>
                  <a:schemeClr val="tx1"/>
                </a:solidFill>
              </a:rPr>
              <a:t> </a:t>
            </a:r>
            <a:r>
              <a:rPr lang="tr-TR" sz="3000" dirty="0">
                <a:solidFill>
                  <a:schemeClr val="tx1"/>
                </a:solidFill>
              </a:rPr>
              <a:t>taraf ülkelere ilgili ürünlerin ihracatında.</a:t>
            </a:r>
          </a:p>
        </p:txBody>
      </p:sp>
    </p:spTree>
    <p:extLst>
      <p:ext uri="{BB962C8B-B14F-4D97-AF65-F5344CB8AC3E}">
        <p14:creationId xmlns:p14="http://schemas.microsoft.com/office/powerpoint/2010/main" val="10141541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TELAFİ EDİCİ VERGİ;</a:t>
            </a:r>
          </a:p>
          <a:p>
            <a:pPr algn="just">
              <a:spcBef>
                <a:spcPts val="0"/>
              </a:spcBef>
              <a:buSzPct val="120000"/>
            </a:pPr>
            <a:r>
              <a:rPr lang="tr-TR" sz="2400" dirty="0" smtClean="0">
                <a:solidFill>
                  <a:schemeClr val="tx1"/>
                </a:solidFill>
              </a:rPr>
              <a:t> </a:t>
            </a:r>
          </a:p>
          <a:p>
            <a:pPr algn="just">
              <a:spcBef>
                <a:spcPts val="0"/>
              </a:spcBef>
              <a:buSzPct val="120000"/>
            </a:pPr>
            <a:endParaRPr lang="tr-TR" sz="1200" dirty="0" smtClean="0">
              <a:solidFill>
                <a:schemeClr val="tx1"/>
              </a:solidFill>
            </a:endParaRPr>
          </a:p>
          <a:p>
            <a:pPr algn="just">
              <a:spcBef>
                <a:spcPts val="0"/>
              </a:spcBef>
              <a:buSzPct val="120000"/>
            </a:pPr>
            <a:endParaRPr lang="tr-TR" sz="1200" dirty="0" smtClean="0">
              <a:solidFill>
                <a:schemeClr val="tx1"/>
              </a:solidFill>
            </a:endParaRPr>
          </a:p>
          <a:p>
            <a:pPr algn="just">
              <a:spcBef>
                <a:spcPts val="0"/>
              </a:spcBef>
              <a:buSzPct val="120000"/>
            </a:pPr>
            <a:endParaRPr lang="tr-TR" sz="1200" dirty="0">
              <a:solidFill>
                <a:schemeClr val="tx1"/>
              </a:solidFill>
            </a:endParaRPr>
          </a:p>
          <a:p>
            <a:pPr algn="just">
              <a:spcBef>
                <a:spcPts val="0"/>
              </a:spcBef>
              <a:buSzPct val="120000"/>
            </a:pPr>
            <a:endParaRPr lang="tr-TR" sz="1200" dirty="0" smtClean="0">
              <a:solidFill>
                <a:schemeClr val="tx1"/>
              </a:solidFill>
            </a:endParaRPr>
          </a:p>
          <a:p>
            <a:pPr algn="just">
              <a:spcBef>
                <a:spcPts val="0"/>
              </a:spcBef>
              <a:buSzPct val="120000"/>
            </a:pPr>
            <a:endParaRPr lang="tr-TR" sz="1200" dirty="0" smtClean="0">
              <a:solidFill>
                <a:schemeClr val="tx1"/>
              </a:solidFill>
            </a:endParaRPr>
          </a:p>
          <a:p>
            <a:pPr marL="342900" indent="-342900" algn="just">
              <a:spcBef>
                <a:spcPts val="0"/>
              </a:spcBef>
              <a:buSzPct val="120000"/>
              <a:buFont typeface="Arial" pitchFamily="34" charset="0"/>
              <a:buChar char="•"/>
            </a:pPr>
            <a:r>
              <a:rPr lang="tr-TR" sz="3600" dirty="0" smtClean="0">
                <a:solidFill>
                  <a:srgbClr val="C00000"/>
                </a:solidFill>
              </a:rPr>
              <a:t>A.TR </a:t>
            </a:r>
            <a:r>
              <a:rPr lang="tr-TR" sz="3600" dirty="0">
                <a:solidFill>
                  <a:srgbClr val="C00000"/>
                </a:solidFill>
              </a:rPr>
              <a:t>Dolaşım Belgesi veya menşe </a:t>
            </a:r>
            <a:r>
              <a:rPr lang="tr-TR" sz="3600" dirty="0" smtClean="0">
                <a:solidFill>
                  <a:srgbClr val="C00000"/>
                </a:solidFill>
              </a:rPr>
              <a:t>ispat </a:t>
            </a:r>
            <a:r>
              <a:rPr lang="tr-TR" sz="3600" dirty="0">
                <a:solidFill>
                  <a:srgbClr val="C00000"/>
                </a:solidFill>
              </a:rPr>
              <a:t>belgeleri</a:t>
            </a:r>
            <a:r>
              <a:rPr lang="tr-TR" sz="3600" dirty="0">
                <a:solidFill>
                  <a:schemeClr val="tx1"/>
                </a:solidFill>
              </a:rPr>
              <a:t> </a:t>
            </a:r>
            <a:r>
              <a:rPr lang="tr-TR" sz="2400" dirty="0" smtClean="0">
                <a:solidFill>
                  <a:schemeClr val="tx1"/>
                </a:solidFill>
              </a:rPr>
              <a:t>(EUR.1 dolaşım sertifikası, </a:t>
            </a:r>
            <a:r>
              <a:rPr lang="tr-TR" sz="2400" dirty="0">
                <a:solidFill>
                  <a:schemeClr val="tx1"/>
                </a:solidFill>
              </a:rPr>
              <a:t>fatura </a:t>
            </a:r>
            <a:r>
              <a:rPr lang="tr-TR" sz="2400" dirty="0" smtClean="0">
                <a:solidFill>
                  <a:schemeClr val="tx1"/>
                </a:solidFill>
              </a:rPr>
              <a:t>beyanı, EUR-MED dolaşım sertifikası veya EUR-MED fatura beyanı) </a:t>
            </a:r>
            <a:r>
              <a:rPr lang="tr-TR" sz="3600" dirty="0" smtClean="0">
                <a:solidFill>
                  <a:schemeClr val="tx1"/>
                </a:solidFill>
              </a:rPr>
              <a:t>eşliğindeki </a:t>
            </a:r>
            <a:r>
              <a:rPr lang="tr-TR" sz="3600" dirty="0">
                <a:solidFill>
                  <a:schemeClr val="tx1"/>
                </a:solidFill>
              </a:rPr>
              <a:t>ihracatta </a:t>
            </a:r>
            <a:r>
              <a:rPr lang="tr-TR" sz="2400" dirty="0" smtClean="0">
                <a:solidFill>
                  <a:srgbClr val="C00000"/>
                </a:solidFill>
              </a:rPr>
              <a:t>(tercihli ticarette)</a:t>
            </a:r>
            <a:r>
              <a:rPr lang="tr-TR" sz="3600" dirty="0" smtClean="0">
                <a:solidFill>
                  <a:srgbClr val="C00000"/>
                </a:solidFill>
              </a:rPr>
              <a:t> </a:t>
            </a:r>
            <a:r>
              <a:rPr lang="tr-TR" sz="3600" dirty="0" smtClean="0">
                <a:solidFill>
                  <a:schemeClr val="tx1"/>
                </a:solidFill>
              </a:rPr>
              <a:t>geçerlidir</a:t>
            </a:r>
            <a:r>
              <a:rPr lang="tr-TR" sz="3600" dirty="0">
                <a:solidFill>
                  <a:schemeClr val="tx1"/>
                </a:solidFill>
              </a:rPr>
              <a:t>.</a:t>
            </a:r>
          </a:p>
        </p:txBody>
      </p:sp>
    </p:spTree>
    <p:extLst>
      <p:ext uri="{BB962C8B-B14F-4D97-AF65-F5344CB8AC3E}">
        <p14:creationId xmlns:p14="http://schemas.microsoft.com/office/powerpoint/2010/main" val="2330429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TELAFİ EDİCİ VERGİ;</a:t>
            </a:r>
          </a:p>
          <a:p>
            <a:pPr algn="just">
              <a:spcBef>
                <a:spcPts val="0"/>
              </a:spcBef>
              <a:buSzPct val="120000"/>
            </a:pPr>
            <a:r>
              <a:rPr lang="tr-TR" sz="2400" dirty="0" smtClean="0">
                <a:solidFill>
                  <a:schemeClr val="tx1"/>
                </a:solidFill>
              </a:rPr>
              <a:t> </a:t>
            </a:r>
            <a:endParaRPr lang="tr-TR" sz="1500" dirty="0" smtClean="0">
              <a:solidFill>
                <a:srgbClr val="C00000"/>
              </a:solidFill>
            </a:endParaRPr>
          </a:p>
          <a:p>
            <a:pPr algn="just">
              <a:spcBef>
                <a:spcPts val="0"/>
              </a:spcBef>
              <a:buSzPct val="120000"/>
            </a:pPr>
            <a:r>
              <a:rPr lang="tr-TR" dirty="0" smtClean="0">
                <a:solidFill>
                  <a:srgbClr val="C00000"/>
                </a:solidFill>
              </a:rPr>
              <a:t>Tercihli Ticarete konu ürünler için geçerlidir.</a:t>
            </a:r>
          </a:p>
          <a:p>
            <a:pPr algn="just">
              <a:spcBef>
                <a:spcPts val="0"/>
              </a:spcBef>
              <a:buSzPct val="120000"/>
            </a:pPr>
            <a:endParaRPr lang="tr-TR" sz="1300" dirty="0" smtClean="0">
              <a:solidFill>
                <a:schemeClr val="tx1"/>
              </a:solidFill>
            </a:endParaRPr>
          </a:p>
          <a:p>
            <a:pPr algn="just">
              <a:spcBef>
                <a:spcPts val="0"/>
              </a:spcBef>
              <a:buSzPct val="120000"/>
            </a:pPr>
            <a:endParaRPr lang="tr-TR" sz="1300" dirty="0">
              <a:solidFill>
                <a:schemeClr val="tx1"/>
              </a:solidFill>
            </a:endParaRPr>
          </a:p>
          <a:p>
            <a:pPr marL="342900" indent="-342900" algn="just">
              <a:spcBef>
                <a:spcPts val="0"/>
              </a:spcBef>
              <a:buSzPct val="120000"/>
              <a:buFont typeface="Arial" pitchFamily="34" charset="0"/>
              <a:buChar char="•"/>
            </a:pPr>
            <a:r>
              <a:rPr lang="tr-TR" sz="2400" dirty="0" smtClean="0">
                <a:solidFill>
                  <a:schemeClr val="tx1"/>
                </a:solidFill>
              </a:rPr>
              <a:t>Tercihli vergi uygulamasına baz teşkil eden A.TR dolaşım belgesi veya menşe ispat belgeleri talep edilmemişse, bu şekilde yapılan ihracatta TEV tahsilatı aranmaz.</a:t>
            </a:r>
          </a:p>
          <a:p>
            <a:pPr algn="just">
              <a:spcBef>
                <a:spcPts val="0"/>
              </a:spcBef>
              <a:buSzPct val="120000"/>
            </a:pPr>
            <a:endParaRPr lang="tr-TR" sz="1200" i="1" dirty="0" smtClean="0">
              <a:solidFill>
                <a:schemeClr val="tx1"/>
              </a:solidFill>
            </a:endParaRPr>
          </a:p>
          <a:p>
            <a:pPr marL="342900" indent="-342900" algn="just">
              <a:spcBef>
                <a:spcPts val="0"/>
              </a:spcBef>
              <a:buSzPct val="120000"/>
              <a:buFont typeface="Arial" pitchFamily="34" charset="0"/>
              <a:buChar char="•"/>
            </a:pPr>
            <a:r>
              <a:rPr lang="tr-TR" sz="2400" dirty="0" smtClean="0">
                <a:solidFill>
                  <a:schemeClr val="tx1"/>
                </a:solidFill>
              </a:rPr>
              <a:t>Tercihli vergi uygulamasına baz teşkil eden A.TR dolaşım belgesinin veya menşe ispat belgelerinin usulüne uygun bir şekilde düzenlenmemesi ya da düzenlenmemesi gerektiği halde düzenlenmesi durumunda, </a:t>
            </a:r>
            <a:r>
              <a:rPr lang="tr-TR" sz="2400" dirty="0">
                <a:solidFill>
                  <a:srgbClr val="C00000"/>
                </a:solidFill>
              </a:rPr>
              <a:t>ilgili eşyanın ihracatın yapıldığı ülkede tercihli rejimden yararlanmadığının tespiti kaydıyla</a:t>
            </a:r>
            <a:r>
              <a:rPr lang="tr-TR" sz="2400" dirty="0" smtClean="0">
                <a:solidFill>
                  <a:schemeClr val="tx1"/>
                </a:solidFill>
              </a:rPr>
              <a:t>, bu şekilde yapılan ihracatta TEV tahsilatı aranmaz.</a:t>
            </a:r>
            <a:endParaRPr lang="tr-TR" sz="2400" dirty="0">
              <a:solidFill>
                <a:schemeClr val="tx1"/>
              </a:solidFill>
            </a:endParaRPr>
          </a:p>
        </p:txBody>
      </p:sp>
    </p:spTree>
    <p:extLst>
      <p:ext uri="{BB962C8B-B14F-4D97-AF65-F5344CB8AC3E}">
        <p14:creationId xmlns:p14="http://schemas.microsoft.com/office/powerpoint/2010/main" val="13248680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fontScale="92500" lnSpcReduction="10000"/>
          </a:bodyPr>
          <a:lstStyle/>
          <a:p>
            <a:pPr>
              <a:spcBef>
                <a:spcPts val="0"/>
              </a:spcBef>
            </a:pPr>
            <a:endParaRPr lang="tr-TR" sz="1000" b="1" dirty="0" smtClean="0">
              <a:solidFill>
                <a:srgbClr val="C00000"/>
              </a:solidFill>
            </a:endParaRPr>
          </a:p>
          <a:p>
            <a:pPr lvl="0">
              <a:spcBef>
                <a:spcPts val="0"/>
              </a:spcBef>
            </a:pPr>
            <a:r>
              <a:rPr lang="tr-TR" sz="3900" b="1" dirty="0">
                <a:solidFill>
                  <a:srgbClr val="C0504D">
                    <a:lumMod val="75000"/>
                  </a:srgbClr>
                </a:solidFill>
              </a:rPr>
              <a:t>TELAFİ EDİCİ VERGİ;</a:t>
            </a:r>
          </a:p>
          <a:p>
            <a:pPr lvl="0" algn="just">
              <a:spcBef>
                <a:spcPts val="0"/>
              </a:spcBef>
              <a:buSzPct val="120000"/>
            </a:pPr>
            <a:r>
              <a:rPr lang="tr-TR" sz="2400" dirty="0">
                <a:solidFill>
                  <a:prstClr val="black"/>
                </a:solidFill>
              </a:rPr>
              <a:t> </a:t>
            </a:r>
          </a:p>
          <a:p>
            <a:pPr lvl="0" algn="just">
              <a:spcBef>
                <a:spcPts val="0"/>
              </a:spcBef>
              <a:buSzPct val="120000"/>
            </a:pPr>
            <a:r>
              <a:rPr lang="tr-TR" sz="3500" dirty="0" smtClean="0">
                <a:solidFill>
                  <a:srgbClr val="C00000"/>
                </a:solidFill>
              </a:rPr>
              <a:t>İthalatın </a:t>
            </a:r>
            <a:r>
              <a:rPr lang="tr-TR" sz="3500" dirty="0">
                <a:solidFill>
                  <a:srgbClr val="C00000"/>
                </a:solidFill>
              </a:rPr>
              <a:t>yapıldığı menşe ülke ile ihracatın yapıldığı ülke aynı ise TEV aranmaz.</a:t>
            </a:r>
          </a:p>
          <a:p>
            <a:pPr lvl="0" algn="just">
              <a:spcBef>
                <a:spcPts val="0"/>
              </a:spcBef>
              <a:buSzPct val="120000"/>
            </a:pPr>
            <a:endParaRPr lang="tr-TR" sz="1400" dirty="0">
              <a:solidFill>
                <a:srgbClr val="C00000"/>
              </a:solidFill>
            </a:endParaRPr>
          </a:p>
          <a:p>
            <a:pPr marL="342900" lvl="0" indent="-342900" algn="just">
              <a:spcBef>
                <a:spcPts val="0"/>
              </a:spcBef>
              <a:buSzPct val="120000"/>
              <a:buFont typeface="Arial" pitchFamily="34" charset="0"/>
              <a:buChar char="•"/>
            </a:pPr>
            <a:r>
              <a:rPr lang="tr-TR" sz="2600" dirty="0">
                <a:solidFill>
                  <a:prstClr val="black"/>
                </a:solidFill>
              </a:rPr>
              <a:t>İthalatın </a:t>
            </a:r>
            <a:r>
              <a:rPr lang="tr-TR" sz="2600" dirty="0">
                <a:solidFill>
                  <a:srgbClr val="C00000"/>
                </a:solidFill>
              </a:rPr>
              <a:t>tercihli rejim kapsamında </a:t>
            </a:r>
            <a:r>
              <a:rPr lang="tr-TR" sz="2600" dirty="0">
                <a:solidFill>
                  <a:prstClr val="black"/>
                </a:solidFill>
              </a:rPr>
              <a:t>yapıldığı menşe (kaynak) ülke ile ihracatın yapıldığı varış ülkesi aynı ise, girdi ve nihai ürüne bakılmaksızın TEV tahsilatı aranmaz.</a:t>
            </a:r>
          </a:p>
          <a:p>
            <a:pPr lvl="0" algn="just">
              <a:spcBef>
                <a:spcPts val="0"/>
              </a:spcBef>
              <a:buSzPct val="120000"/>
            </a:pPr>
            <a:endParaRPr lang="tr-TR" sz="2600" dirty="0">
              <a:solidFill>
                <a:prstClr val="black"/>
              </a:solidFill>
            </a:endParaRPr>
          </a:p>
          <a:p>
            <a:pPr marL="342900" lvl="0" indent="-342900" algn="just">
              <a:spcBef>
                <a:spcPts val="0"/>
              </a:spcBef>
              <a:buSzPct val="120000"/>
              <a:buFont typeface="Arial" pitchFamily="34" charset="0"/>
              <a:buChar char="•"/>
            </a:pPr>
            <a:r>
              <a:rPr lang="tr-TR" sz="2600" dirty="0">
                <a:solidFill>
                  <a:prstClr val="black"/>
                </a:solidFill>
              </a:rPr>
              <a:t>İthalatın </a:t>
            </a:r>
            <a:r>
              <a:rPr lang="tr-TR" sz="2600" dirty="0">
                <a:solidFill>
                  <a:srgbClr val="C00000"/>
                </a:solidFill>
              </a:rPr>
              <a:t>tercihli rejim kapsamında </a:t>
            </a:r>
            <a:r>
              <a:rPr lang="tr-TR" sz="2600" dirty="0">
                <a:solidFill>
                  <a:prstClr val="black"/>
                </a:solidFill>
              </a:rPr>
              <a:t>yapıldığı menşe (kaynak) ülke ile ihracatın yapıldığı varış ülkesi </a:t>
            </a:r>
            <a:r>
              <a:rPr lang="tr-TR" sz="2600" dirty="0" err="1">
                <a:solidFill>
                  <a:prstClr val="black"/>
                </a:solidFill>
              </a:rPr>
              <a:t>PAMK’a</a:t>
            </a:r>
            <a:r>
              <a:rPr lang="tr-TR" sz="2600" dirty="0">
                <a:solidFill>
                  <a:prstClr val="black"/>
                </a:solidFill>
              </a:rPr>
              <a:t> taraf ülkeler arasında ise, TEV tahsilatı aranmaz. (AT ile Türkiye arasında tarım ürünleri ticaretinde bu hüküm işlemez.)</a:t>
            </a:r>
          </a:p>
          <a:p>
            <a:pPr lvl="0" algn="just">
              <a:spcBef>
                <a:spcPts val="0"/>
              </a:spcBef>
              <a:buSzPct val="120000"/>
            </a:pPr>
            <a:endParaRPr lang="tr-TR" sz="2600" dirty="0">
              <a:solidFill>
                <a:prstClr val="black"/>
              </a:solidFill>
            </a:endParaRPr>
          </a:p>
          <a:p>
            <a:pPr marL="342900" lvl="0" indent="-342900" algn="just">
              <a:spcBef>
                <a:spcPts val="0"/>
              </a:spcBef>
              <a:buSzPct val="120000"/>
              <a:buFont typeface="Arial" pitchFamily="34" charset="0"/>
              <a:buChar char="•"/>
            </a:pPr>
            <a:r>
              <a:rPr lang="tr-TR" sz="2600" dirty="0">
                <a:solidFill>
                  <a:prstClr val="black"/>
                </a:solidFill>
              </a:rPr>
              <a:t>İthalatın </a:t>
            </a:r>
            <a:r>
              <a:rPr lang="tr-TR" sz="2600" dirty="0">
                <a:solidFill>
                  <a:srgbClr val="C00000"/>
                </a:solidFill>
              </a:rPr>
              <a:t>tercihli rejim kapsamında </a:t>
            </a:r>
            <a:r>
              <a:rPr lang="tr-TR" sz="2600" dirty="0">
                <a:solidFill>
                  <a:prstClr val="black"/>
                </a:solidFill>
              </a:rPr>
              <a:t>yapıldığı menşe (kaynak) ülke ile ihracatın yapıldığı varış ülkesi </a:t>
            </a:r>
            <a:r>
              <a:rPr lang="tr-TR" sz="2600" dirty="0" err="1">
                <a:solidFill>
                  <a:prstClr val="black"/>
                </a:solidFill>
              </a:rPr>
              <a:t>PAAMK’a</a:t>
            </a:r>
            <a:r>
              <a:rPr lang="tr-TR" sz="2600" dirty="0">
                <a:solidFill>
                  <a:prstClr val="black"/>
                </a:solidFill>
              </a:rPr>
              <a:t> taraf ülkeler arasında ise, TEV tahsilatı aranma</a:t>
            </a:r>
            <a:r>
              <a:rPr lang="tr-TR" sz="2800" dirty="0">
                <a:solidFill>
                  <a:prstClr val="black"/>
                </a:solidFill>
              </a:rPr>
              <a:t>z. </a:t>
            </a:r>
          </a:p>
        </p:txBody>
      </p:sp>
    </p:spTree>
    <p:extLst>
      <p:ext uri="{BB962C8B-B14F-4D97-AF65-F5344CB8AC3E}">
        <p14:creationId xmlns:p14="http://schemas.microsoft.com/office/powerpoint/2010/main" val="27380435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a:solidFill>
                  <a:srgbClr val="C0504D">
                    <a:lumMod val="75000"/>
                  </a:srgbClr>
                </a:solidFill>
              </a:rPr>
              <a:t>TELAFİ EDİCİ VERGİ;</a:t>
            </a:r>
          </a:p>
          <a:p>
            <a:pPr lvl="0" algn="just">
              <a:spcBef>
                <a:spcPts val="0"/>
              </a:spcBef>
              <a:buSzPct val="120000"/>
            </a:pPr>
            <a:r>
              <a:rPr lang="tr-TR" sz="2400" dirty="0">
                <a:solidFill>
                  <a:prstClr val="black"/>
                </a:solidFill>
              </a:rPr>
              <a:t> </a:t>
            </a:r>
          </a:p>
          <a:p>
            <a:pPr lvl="0" algn="just">
              <a:spcBef>
                <a:spcPts val="0"/>
              </a:spcBef>
              <a:buSzPct val="120000"/>
            </a:pPr>
            <a:endParaRPr lang="tr-TR" sz="1400" dirty="0">
              <a:solidFill>
                <a:srgbClr val="C00000"/>
              </a:solidFill>
            </a:endParaRPr>
          </a:p>
          <a:p>
            <a:pPr marL="342900" lvl="0" indent="-342900" algn="just">
              <a:spcBef>
                <a:spcPts val="0"/>
              </a:spcBef>
              <a:buSzPct val="120000"/>
              <a:buFont typeface="Arial" pitchFamily="34" charset="0"/>
              <a:buChar char="•"/>
            </a:pPr>
            <a:r>
              <a:rPr lang="tr-TR" dirty="0" smtClean="0">
                <a:solidFill>
                  <a:prstClr val="black"/>
                </a:solidFill>
              </a:rPr>
              <a:t>DİR kapsamında </a:t>
            </a:r>
            <a:r>
              <a:rPr lang="tr-TR" dirty="0">
                <a:solidFill>
                  <a:prstClr val="black"/>
                </a:solidFill>
              </a:rPr>
              <a:t>ülkemizde doğmuş ve büyütülmüş canlı hayvanlar ile avlanma ve balıkçılık faaliyetlerinden elde edilen ürünler ve bunlardan elde edilen ürünlerin menşe ispat belgesinin eşliğinde, AT’a üye ülkeler ve/veya STA imzalanmış bir ülkeye ihracatında; bu ürünlerin elde edilmesinde kullanılan üçüncü ülke menşeli eşyaya ilişkin verginin tahsili aranmaz.</a:t>
            </a:r>
          </a:p>
        </p:txBody>
      </p:sp>
    </p:spTree>
    <p:extLst>
      <p:ext uri="{BB962C8B-B14F-4D97-AF65-F5344CB8AC3E}">
        <p14:creationId xmlns:p14="http://schemas.microsoft.com/office/powerpoint/2010/main" val="17680067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a:solidFill>
                  <a:srgbClr val="C0504D">
                    <a:lumMod val="75000"/>
                  </a:srgbClr>
                </a:solidFill>
              </a:rPr>
              <a:t>TELAFİ EDİCİ VERGİ;</a:t>
            </a:r>
          </a:p>
          <a:p>
            <a:pPr lvl="0" algn="just">
              <a:spcBef>
                <a:spcPts val="0"/>
              </a:spcBef>
              <a:buSzPct val="120000"/>
            </a:pPr>
            <a:r>
              <a:rPr lang="tr-TR" sz="2400" dirty="0">
                <a:solidFill>
                  <a:prstClr val="black"/>
                </a:solidFill>
              </a:rPr>
              <a:t> </a:t>
            </a:r>
          </a:p>
          <a:p>
            <a:pPr lvl="0" algn="just">
              <a:spcBef>
                <a:spcPts val="0"/>
              </a:spcBef>
              <a:buSzPct val="120000"/>
            </a:pPr>
            <a:endParaRPr lang="tr-TR" sz="1400" dirty="0" smtClean="0">
              <a:solidFill>
                <a:srgbClr val="C00000"/>
              </a:solidFill>
            </a:endParaRPr>
          </a:p>
          <a:p>
            <a:pPr lvl="0" algn="just">
              <a:spcBef>
                <a:spcPts val="0"/>
              </a:spcBef>
              <a:buSzPct val="120000"/>
            </a:pPr>
            <a:endParaRPr lang="tr-TR" sz="1400" dirty="0" smtClean="0">
              <a:solidFill>
                <a:srgbClr val="C00000"/>
              </a:solidFill>
            </a:endParaRPr>
          </a:p>
          <a:p>
            <a:pPr lvl="0" algn="just">
              <a:spcBef>
                <a:spcPts val="0"/>
              </a:spcBef>
              <a:buSzPct val="120000"/>
            </a:pPr>
            <a:endParaRPr lang="tr-TR" sz="1400" dirty="0" smtClean="0">
              <a:solidFill>
                <a:srgbClr val="C00000"/>
              </a:solidFill>
            </a:endParaRPr>
          </a:p>
          <a:p>
            <a:pPr lvl="0" algn="just">
              <a:spcBef>
                <a:spcPts val="0"/>
              </a:spcBef>
              <a:buSzPct val="120000"/>
            </a:pPr>
            <a:endParaRPr lang="tr-TR" sz="1400" dirty="0">
              <a:solidFill>
                <a:srgbClr val="C00000"/>
              </a:solidFill>
            </a:endParaRPr>
          </a:p>
          <a:p>
            <a:pPr marL="342900" lvl="0" indent="-342900" algn="just">
              <a:spcBef>
                <a:spcPts val="0"/>
              </a:spcBef>
              <a:buSzPct val="120000"/>
              <a:buFont typeface="Arial" pitchFamily="34" charset="0"/>
              <a:buChar char="•"/>
            </a:pPr>
            <a:r>
              <a:rPr lang="tr-TR" dirty="0">
                <a:solidFill>
                  <a:prstClr val="black"/>
                </a:solidFill>
              </a:rPr>
              <a:t>DİR kapsamındaki ihracatın, menşe ispat belgeleri eşliğinde </a:t>
            </a:r>
            <a:r>
              <a:rPr lang="tr-TR" dirty="0" err="1">
                <a:solidFill>
                  <a:prstClr val="black"/>
                </a:solidFill>
              </a:rPr>
              <a:t>PAMK’a</a:t>
            </a:r>
            <a:r>
              <a:rPr lang="tr-TR" dirty="0">
                <a:solidFill>
                  <a:prstClr val="black"/>
                </a:solidFill>
              </a:rPr>
              <a:t> taraf ülkelere yapılması durumunda; işlem görmüş ürünlerin üretiminde kullanılan </a:t>
            </a:r>
            <a:r>
              <a:rPr lang="tr-TR" dirty="0" err="1">
                <a:solidFill>
                  <a:prstClr val="black"/>
                </a:solidFill>
              </a:rPr>
              <a:t>PAMK’a</a:t>
            </a:r>
            <a:r>
              <a:rPr lang="tr-TR" dirty="0">
                <a:solidFill>
                  <a:prstClr val="black"/>
                </a:solidFill>
              </a:rPr>
              <a:t> taraf olmayan ülke menşeli eşyaya ilişkin </a:t>
            </a:r>
            <a:r>
              <a:rPr lang="tr-TR" dirty="0">
                <a:solidFill>
                  <a:srgbClr val="C00000"/>
                </a:solidFill>
              </a:rPr>
              <a:t>İthalat Rejiminde belirtilen oranda</a:t>
            </a:r>
            <a:r>
              <a:rPr lang="tr-TR" dirty="0">
                <a:solidFill>
                  <a:prstClr val="black"/>
                </a:solidFill>
              </a:rPr>
              <a:t> vergi ödenir.</a:t>
            </a:r>
          </a:p>
        </p:txBody>
      </p:sp>
    </p:spTree>
    <p:extLst>
      <p:ext uri="{BB962C8B-B14F-4D97-AF65-F5344CB8AC3E}">
        <p14:creationId xmlns:p14="http://schemas.microsoft.com/office/powerpoint/2010/main" val="2458721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a:solidFill>
                  <a:srgbClr val="C0504D">
                    <a:lumMod val="75000"/>
                  </a:srgbClr>
                </a:solidFill>
              </a:rPr>
              <a:t>TELAFİ EDİCİ VERGİ;</a:t>
            </a:r>
          </a:p>
          <a:p>
            <a:pPr lvl="0" algn="just">
              <a:spcBef>
                <a:spcPts val="0"/>
              </a:spcBef>
              <a:buSzPct val="120000"/>
            </a:pPr>
            <a:r>
              <a:rPr lang="tr-TR" sz="2400" dirty="0">
                <a:solidFill>
                  <a:prstClr val="black"/>
                </a:solidFill>
              </a:rPr>
              <a:t> </a:t>
            </a:r>
          </a:p>
          <a:p>
            <a:pPr lvl="0" algn="just">
              <a:spcBef>
                <a:spcPts val="0"/>
              </a:spcBef>
              <a:buSzPct val="120000"/>
            </a:pPr>
            <a:endParaRPr lang="tr-TR" sz="1400" dirty="0">
              <a:solidFill>
                <a:srgbClr val="C00000"/>
              </a:solidFill>
            </a:endParaRPr>
          </a:p>
          <a:p>
            <a:pPr marL="342900" lvl="0" indent="-342900" algn="just">
              <a:spcBef>
                <a:spcPts val="0"/>
              </a:spcBef>
              <a:buSzPct val="120000"/>
              <a:buFont typeface="Arial" pitchFamily="34" charset="0"/>
              <a:buChar char="•"/>
            </a:pPr>
            <a:r>
              <a:rPr lang="tr-TR" dirty="0" smtClean="0">
                <a:solidFill>
                  <a:prstClr val="black"/>
                </a:solidFill>
              </a:rPr>
              <a:t>DİR kapsamında </a:t>
            </a:r>
            <a:r>
              <a:rPr lang="tr-TR" dirty="0">
                <a:solidFill>
                  <a:prstClr val="black"/>
                </a:solidFill>
              </a:rPr>
              <a:t>ülkemizde doğmuş ve büyütülmüş canlı hayvanlar ile avlanma ve balıkçılık faaliyetlerinden elde edilen ürünler ve bunlardan elde edilen ürünlerin menşe ispat belgesinin eşliğinde, AT’a üye ülkeler ve/veya STA imzalanmış bir ülkeye ihracatında; bu ürünlerin elde edilmesinde kullanılan üçüncü ülke menşeli eşyaya ilişkin verginin tahsili aranmaz.</a:t>
            </a:r>
          </a:p>
        </p:txBody>
      </p:sp>
    </p:spTree>
    <p:extLst>
      <p:ext uri="{BB962C8B-B14F-4D97-AF65-F5344CB8AC3E}">
        <p14:creationId xmlns:p14="http://schemas.microsoft.com/office/powerpoint/2010/main" val="20915287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 İle Sağlanan İmkanlar;</a:t>
            </a:r>
          </a:p>
          <a:p>
            <a:pPr>
              <a:spcBef>
                <a:spcPts val="0"/>
              </a:spcBef>
            </a:pPr>
            <a:endParaRPr lang="tr-TR" sz="1400" b="1" dirty="0" smtClean="0">
              <a:solidFill>
                <a:schemeClr val="accent2">
                  <a:lumMod val="75000"/>
                </a:schemeClr>
              </a:solidFill>
            </a:endParaRPr>
          </a:p>
          <a:p>
            <a:pPr marL="342900" indent="-342900" algn="l">
              <a:spcBef>
                <a:spcPts val="0"/>
              </a:spcBef>
              <a:buSzPct val="120000"/>
              <a:buFont typeface="Arial" pitchFamily="34" charset="0"/>
              <a:buChar char="•"/>
            </a:pPr>
            <a:r>
              <a:rPr lang="tr-TR" sz="2400" dirty="0" smtClean="0">
                <a:solidFill>
                  <a:schemeClr val="tx1"/>
                </a:solidFill>
                <a:cs typeface="Times New Roman" pitchFamily="18" charset="0"/>
              </a:rPr>
              <a:t>İthalatta </a:t>
            </a:r>
            <a:r>
              <a:rPr lang="en-US" sz="2400" dirty="0" smtClean="0">
                <a:solidFill>
                  <a:schemeClr val="tx1"/>
                </a:solidFill>
                <a:cs typeface="Times New Roman" pitchFamily="18" charset="0"/>
              </a:rPr>
              <a:t>G</a:t>
            </a:r>
            <a:r>
              <a:rPr lang="tr-TR" sz="2400" dirty="0" err="1" smtClean="0">
                <a:solidFill>
                  <a:schemeClr val="tx1"/>
                </a:solidFill>
                <a:cs typeface="Times New Roman" pitchFamily="18" charset="0"/>
              </a:rPr>
              <a:t>ümrük</a:t>
            </a:r>
            <a:r>
              <a:rPr lang="tr-TR" sz="2400" dirty="0" smtClean="0">
                <a:solidFill>
                  <a:schemeClr val="tx1"/>
                </a:solidFill>
                <a:cs typeface="Times New Roman" pitchFamily="18" charset="0"/>
              </a:rPr>
              <a:t> Vergisi, KDV, ÖTV ile Diğer Vergi ve Fonlardan Muafiyet, </a:t>
            </a:r>
          </a:p>
          <a:p>
            <a:pPr marL="342900" indent="-342900" algn="just">
              <a:lnSpc>
                <a:spcPct val="50000"/>
              </a:lnSpc>
              <a:spcBef>
                <a:spcPct val="100000"/>
              </a:spcBef>
              <a:buSzPct val="120000"/>
              <a:buFont typeface="Arial" pitchFamily="34" charset="0"/>
              <a:buChar char="•"/>
            </a:pPr>
            <a:r>
              <a:rPr lang="en-US" sz="2400" dirty="0" smtClean="0">
                <a:solidFill>
                  <a:schemeClr val="tx1"/>
                </a:solidFill>
                <a:cs typeface="Times New Roman" pitchFamily="18" charset="0"/>
              </a:rPr>
              <a:t>V</a:t>
            </a:r>
            <a:r>
              <a:rPr lang="tr-TR" sz="2400" dirty="0" smtClean="0">
                <a:solidFill>
                  <a:schemeClr val="tx1"/>
                </a:solidFill>
                <a:cs typeface="Times New Roman" pitchFamily="18" charset="0"/>
              </a:rPr>
              <a:t>ergi, Resim ve Harç İstisnası ile KKDF İstisnası,</a:t>
            </a:r>
          </a:p>
          <a:p>
            <a:pPr marL="342900" indent="-342900" algn="just">
              <a:lnSpc>
                <a:spcPct val="50000"/>
              </a:lnSpc>
              <a:spcBef>
                <a:spcPct val="100000"/>
              </a:spcBef>
              <a:buSzPct val="120000"/>
              <a:buFont typeface="Arial" pitchFamily="34" charset="0"/>
              <a:buChar char="•"/>
            </a:pPr>
            <a:r>
              <a:rPr lang="en-US" sz="2400" dirty="0" smtClean="0">
                <a:solidFill>
                  <a:schemeClr val="tx1"/>
                </a:solidFill>
                <a:cs typeface="Times New Roman" pitchFamily="18" charset="0"/>
              </a:rPr>
              <a:t>T</a:t>
            </a:r>
            <a:r>
              <a:rPr lang="tr-TR" sz="2400" dirty="0" err="1" smtClean="0">
                <a:solidFill>
                  <a:schemeClr val="tx1"/>
                </a:solidFill>
                <a:cs typeface="Times New Roman" pitchFamily="18" charset="0"/>
              </a:rPr>
              <a:t>icaret</a:t>
            </a:r>
            <a:r>
              <a:rPr lang="tr-TR" sz="2400" dirty="0" smtClean="0">
                <a:solidFill>
                  <a:schemeClr val="tx1"/>
                </a:solidFill>
                <a:cs typeface="Times New Roman" pitchFamily="18" charset="0"/>
              </a:rPr>
              <a:t> Politikası Önlemlerine Tabi Olmama,</a:t>
            </a:r>
          </a:p>
          <a:p>
            <a:pPr marL="342900" indent="-342900" algn="just">
              <a:lnSpc>
                <a:spcPct val="50000"/>
              </a:lnSpc>
              <a:spcBef>
                <a:spcPct val="100000"/>
              </a:spcBef>
              <a:buSzPct val="120000"/>
              <a:buFont typeface="Arial" pitchFamily="34" charset="0"/>
              <a:buChar char="•"/>
            </a:pPr>
            <a:r>
              <a:rPr lang="tr-TR" sz="2400" dirty="0" smtClean="0">
                <a:solidFill>
                  <a:schemeClr val="tx1"/>
                </a:solidFill>
                <a:cs typeface="Times New Roman" pitchFamily="18" charset="0"/>
              </a:rPr>
              <a:t>GB Kapsamı TMO Tahsisatı/Süt Tozu Tahsisatı, </a:t>
            </a:r>
            <a:r>
              <a:rPr lang="tr-TR" sz="1800" dirty="0" smtClean="0">
                <a:solidFill>
                  <a:srgbClr val="FF0000"/>
                </a:solidFill>
                <a:cs typeface="Times New Roman" pitchFamily="18" charset="0"/>
              </a:rPr>
              <a:t>(Belli dönemlerde) </a:t>
            </a:r>
            <a:endParaRPr lang="en-US" sz="1800" dirty="0" smtClean="0">
              <a:solidFill>
                <a:srgbClr val="FF0000"/>
              </a:solidFill>
              <a:cs typeface="Times New Roman" pitchFamily="18" charset="0"/>
            </a:endParaRPr>
          </a:p>
          <a:p>
            <a:pPr marL="342900" indent="-342900" algn="just">
              <a:lnSpc>
                <a:spcPct val="50000"/>
              </a:lnSpc>
              <a:spcBef>
                <a:spcPct val="100000"/>
              </a:spcBef>
              <a:buSzPct val="120000"/>
              <a:buFont typeface="Arial" pitchFamily="34" charset="0"/>
              <a:buChar char="•"/>
            </a:pPr>
            <a:r>
              <a:rPr lang="en-US" sz="2400" dirty="0" smtClean="0">
                <a:solidFill>
                  <a:schemeClr val="tx1"/>
                </a:solidFill>
                <a:cs typeface="Times New Roman" pitchFamily="18" charset="0"/>
              </a:rPr>
              <a:t>Y</a:t>
            </a:r>
            <a:r>
              <a:rPr lang="tr-TR" sz="2400" dirty="0" err="1" smtClean="0">
                <a:solidFill>
                  <a:schemeClr val="tx1"/>
                </a:solidFill>
                <a:cs typeface="Times New Roman" pitchFamily="18" charset="0"/>
              </a:rPr>
              <a:t>urt</a:t>
            </a:r>
            <a:r>
              <a:rPr lang="tr-TR" sz="2400" dirty="0" smtClean="0">
                <a:solidFill>
                  <a:schemeClr val="tx1"/>
                </a:solidFill>
                <a:cs typeface="Times New Roman" pitchFamily="18" charset="0"/>
              </a:rPr>
              <a:t> İçi Alımlarda KDV Tecil-Terkin Uygulaması,</a:t>
            </a:r>
          </a:p>
          <a:p>
            <a:pPr marL="342900" indent="-342900" algn="just">
              <a:lnSpc>
                <a:spcPct val="50000"/>
              </a:lnSpc>
              <a:spcBef>
                <a:spcPct val="100000"/>
              </a:spcBef>
              <a:buSzPct val="120000"/>
              <a:buFont typeface="Arial" pitchFamily="34" charset="0"/>
              <a:buChar char="•"/>
            </a:pPr>
            <a:r>
              <a:rPr lang="tr-TR" sz="2400" dirty="0" smtClean="0">
                <a:solidFill>
                  <a:schemeClr val="tx1"/>
                </a:solidFill>
                <a:cs typeface="Times New Roman" pitchFamily="18" charset="0"/>
              </a:rPr>
              <a:t>Yurt İçi Satış ve Teslimlere Müsaade Edilmesi,</a:t>
            </a:r>
          </a:p>
          <a:p>
            <a:pPr marL="342900" indent="-342900" algn="just">
              <a:lnSpc>
                <a:spcPct val="50000"/>
              </a:lnSpc>
              <a:spcBef>
                <a:spcPct val="100000"/>
              </a:spcBef>
              <a:buSzPct val="120000"/>
              <a:buFont typeface="Arial" pitchFamily="34" charset="0"/>
              <a:buChar char="•"/>
            </a:pPr>
            <a:r>
              <a:rPr lang="en-US" sz="2400" dirty="0" smtClean="0">
                <a:solidFill>
                  <a:schemeClr val="tx1"/>
                </a:solidFill>
                <a:cs typeface="Times New Roman" pitchFamily="18" charset="0"/>
              </a:rPr>
              <a:t>İ</a:t>
            </a:r>
            <a:r>
              <a:rPr lang="tr-TR" sz="2400" dirty="0" err="1" smtClean="0">
                <a:solidFill>
                  <a:schemeClr val="tx1"/>
                </a:solidFill>
                <a:cs typeface="Times New Roman" pitchFamily="18" charset="0"/>
              </a:rPr>
              <a:t>thalatta</a:t>
            </a:r>
            <a:r>
              <a:rPr lang="tr-TR" sz="2400" dirty="0" smtClean="0">
                <a:solidFill>
                  <a:schemeClr val="tx1"/>
                </a:solidFill>
                <a:cs typeface="Times New Roman" pitchFamily="18" charset="0"/>
              </a:rPr>
              <a:t> Alınması Gereken Vergilere İlişkin Temina</a:t>
            </a:r>
            <a:r>
              <a:rPr lang="tr-TR" sz="2400" dirty="0" smtClean="0">
                <a:solidFill>
                  <a:schemeClr val="tx1"/>
                </a:solidFill>
              </a:rPr>
              <a:t>t İndirimi.</a:t>
            </a:r>
          </a:p>
          <a:p>
            <a:pPr algn="just">
              <a:spcBef>
                <a:spcPts val="0"/>
              </a:spcBef>
            </a:pPr>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869728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a:solidFill>
                  <a:srgbClr val="C0504D">
                    <a:lumMod val="75000"/>
                  </a:srgbClr>
                </a:solidFill>
              </a:rPr>
              <a:t>TELAFİ EDİCİ VERGİ;</a:t>
            </a:r>
          </a:p>
          <a:p>
            <a:pPr lvl="0" algn="just">
              <a:spcBef>
                <a:spcPts val="0"/>
              </a:spcBef>
              <a:buSzPct val="120000"/>
            </a:pPr>
            <a:r>
              <a:rPr lang="tr-TR" sz="2400" dirty="0">
                <a:solidFill>
                  <a:prstClr val="black"/>
                </a:solidFill>
              </a:rPr>
              <a:t> </a:t>
            </a:r>
          </a:p>
          <a:p>
            <a:pPr lvl="0" algn="just">
              <a:spcBef>
                <a:spcPts val="0"/>
              </a:spcBef>
              <a:buSzPct val="120000"/>
            </a:pPr>
            <a:endParaRPr lang="tr-TR" sz="1400" dirty="0" smtClean="0">
              <a:solidFill>
                <a:srgbClr val="C00000"/>
              </a:solidFill>
            </a:endParaRPr>
          </a:p>
          <a:p>
            <a:pPr lvl="0" algn="just">
              <a:spcBef>
                <a:spcPts val="0"/>
              </a:spcBef>
              <a:buSzPct val="120000"/>
            </a:pPr>
            <a:endParaRPr lang="tr-TR" sz="1400" dirty="0">
              <a:solidFill>
                <a:srgbClr val="C00000"/>
              </a:solidFill>
            </a:endParaRPr>
          </a:p>
          <a:p>
            <a:pPr lvl="0" algn="just">
              <a:spcBef>
                <a:spcPts val="0"/>
              </a:spcBef>
              <a:buSzPct val="120000"/>
            </a:pPr>
            <a:endParaRPr lang="tr-TR" sz="1400" dirty="0">
              <a:solidFill>
                <a:srgbClr val="C00000"/>
              </a:solidFill>
            </a:endParaRPr>
          </a:p>
          <a:p>
            <a:pPr marL="342900" lvl="0" indent="-342900" algn="just">
              <a:spcBef>
                <a:spcPts val="0"/>
              </a:spcBef>
              <a:buSzPct val="120000"/>
              <a:buFont typeface="Arial" pitchFamily="34" charset="0"/>
              <a:buChar char="•"/>
            </a:pPr>
            <a:r>
              <a:rPr lang="tr-TR" dirty="0">
                <a:solidFill>
                  <a:prstClr val="black"/>
                </a:solidFill>
              </a:rPr>
              <a:t>DİR kapsamındaki ihracatın, menşe ispat belgeleri </a:t>
            </a:r>
            <a:r>
              <a:rPr lang="tr-TR" sz="2400" dirty="0">
                <a:solidFill>
                  <a:prstClr val="black"/>
                </a:solidFill>
              </a:rPr>
              <a:t>(</a:t>
            </a:r>
            <a:r>
              <a:rPr lang="tr-TR" sz="2400" dirty="0">
                <a:solidFill>
                  <a:srgbClr val="C00000"/>
                </a:solidFill>
              </a:rPr>
              <a:t>EUR.1 dolaşım sertifikası veya fatura beyanı</a:t>
            </a:r>
            <a:r>
              <a:rPr lang="tr-TR" sz="2400" dirty="0">
                <a:solidFill>
                  <a:prstClr val="black"/>
                </a:solidFill>
              </a:rPr>
              <a:t>) </a:t>
            </a:r>
            <a:r>
              <a:rPr lang="tr-TR" dirty="0">
                <a:solidFill>
                  <a:prstClr val="black"/>
                </a:solidFill>
              </a:rPr>
              <a:t>eşliğinde Fas, Suriye, Tunus veya Mısır’a yapılması durumunda; işlem görmüş ürünlerin üretiminde kullanılan üçüncü ülke menşeli eşyaya ilişkin verginin tahsili aranmaz.</a:t>
            </a:r>
          </a:p>
        </p:txBody>
      </p:sp>
    </p:spTree>
    <p:extLst>
      <p:ext uri="{BB962C8B-B14F-4D97-AF65-F5344CB8AC3E}">
        <p14:creationId xmlns:p14="http://schemas.microsoft.com/office/powerpoint/2010/main" val="32030300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fontScale="92500" lnSpcReduction="20000"/>
          </a:bodyPr>
          <a:lstStyle/>
          <a:p>
            <a:pPr>
              <a:spcBef>
                <a:spcPts val="0"/>
              </a:spcBef>
            </a:pPr>
            <a:endParaRPr lang="tr-TR" sz="1000" b="1" dirty="0" smtClean="0">
              <a:solidFill>
                <a:srgbClr val="C00000"/>
              </a:solidFill>
            </a:endParaRPr>
          </a:p>
          <a:p>
            <a:pPr lvl="0">
              <a:spcBef>
                <a:spcPts val="0"/>
              </a:spcBef>
            </a:pPr>
            <a:r>
              <a:rPr lang="tr-TR" sz="3600" b="1" dirty="0">
                <a:solidFill>
                  <a:srgbClr val="C0504D">
                    <a:lumMod val="75000"/>
                  </a:srgbClr>
                </a:solidFill>
              </a:rPr>
              <a:t>TELAFİ EDİCİ VERGİ;</a:t>
            </a:r>
          </a:p>
          <a:p>
            <a:pPr lvl="0" algn="just">
              <a:spcBef>
                <a:spcPts val="0"/>
              </a:spcBef>
              <a:buSzPct val="120000"/>
            </a:pPr>
            <a:r>
              <a:rPr lang="tr-TR" sz="2400" dirty="0">
                <a:solidFill>
                  <a:prstClr val="black"/>
                </a:solidFill>
              </a:rPr>
              <a:t> </a:t>
            </a:r>
          </a:p>
          <a:p>
            <a:pPr lvl="0" algn="just">
              <a:spcBef>
                <a:spcPts val="0"/>
              </a:spcBef>
              <a:buSzPct val="120000"/>
            </a:pPr>
            <a:endParaRPr lang="tr-TR" sz="1400" dirty="0">
              <a:solidFill>
                <a:srgbClr val="C00000"/>
              </a:solidFill>
            </a:endParaRPr>
          </a:p>
          <a:p>
            <a:pPr marL="342900" lvl="0" indent="-342900" algn="just">
              <a:spcBef>
                <a:spcPts val="0"/>
              </a:spcBef>
              <a:buSzPct val="120000"/>
              <a:buFont typeface="Arial" pitchFamily="34" charset="0"/>
              <a:buChar char="•"/>
            </a:pPr>
            <a:r>
              <a:rPr lang="tr-TR" dirty="0">
                <a:solidFill>
                  <a:prstClr val="black"/>
                </a:solidFill>
              </a:rPr>
              <a:t>Sanayi </a:t>
            </a:r>
            <a:r>
              <a:rPr lang="tr-TR" dirty="0" smtClean="0">
                <a:solidFill>
                  <a:prstClr val="black"/>
                </a:solidFill>
              </a:rPr>
              <a:t>ürünleri; </a:t>
            </a:r>
            <a:r>
              <a:rPr lang="tr-TR" dirty="0">
                <a:solidFill>
                  <a:prstClr val="black"/>
                </a:solidFill>
              </a:rPr>
              <a:t>işlenmiş tarım ürünleri</a:t>
            </a:r>
            <a:r>
              <a:rPr lang="tr-TR" dirty="0" smtClean="0">
                <a:solidFill>
                  <a:prstClr val="black"/>
                </a:solidFill>
              </a:rPr>
              <a:t>, tarım </a:t>
            </a:r>
            <a:r>
              <a:rPr lang="tr-TR" dirty="0">
                <a:solidFill>
                  <a:prstClr val="black"/>
                </a:solidFill>
              </a:rPr>
              <a:t>ürünleri ve AKÇT kapsamı dışındaki ürünleri kapsar</a:t>
            </a:r>
            <a:r>
              <a:rPr lang="tr-TR" dirty="0" smtClean="0">
                <a:solidFill>
                  <a:prstClr val="black"/>
                </a:solidFill>
              </a:rPr>
              <a:t>. Ancak </a:t>
            </a:r>
            <a:r>
              <a:rPr lang="tr-TR" dirty="0">
                <a:solidFill>
                  <a:prstClr val="black"/>
                </a:solidFill>
              </a:rPr>
              <a:t>unutulmaması gereken, AKÇT ürünlerinin </a:t>
            </a:r>
            <a:r>
              <a:rPr lang="tr-TR" dirty="0" smtClean="0">
                <a:solidFill>
                  <a:prstClr val="black"/>
                </a:solidFill>
              </a:rPr>
              <a:t>AT </a:t>
            </a:r>
            <a:r>
              <a:rPr lang="tr-TR" dirty="0">
                <a:solidFill>
                  <a:prstClr val="black"/>
                </a:solidFill>
              </a:rPr>
              <a:t>dışındaki ülkelere ihracatında sanayi ürünleri gibi değerlendirileceği hususudur. </a:t>
            </a:r>
            <a:endParaRPr lang="tr-TR" dirty="0" smtClean="0">
              <a:solidFill>
                <a:prstClr val="black"/>
              </a:solidFill>
            </a:endParaRPr>
          </a:p>
          <a:p>
            <a:pPr lvl="0" algn="just">
              <a:spcBef>
                <a:spcPts val="0"/>
              </a:spcBef>
              <a:buSzPct val="120000"/>
            </a:pPr>
            <a:endParaRPr lang="tr-TR" sz="1300" dirty="0" smtClean="0">
              <a:solidFill>
                <a:prstClr val="black"/>
              </a:solidFill>
            </a:endParaRPr>
          </a:p>
          <a:p>
            <a:pPr lvl="0" algn="just">
              <a:spcBef>
                <a:spcPts val="0"/>
              </a:spcBef>
              <a:buSzPct val="120000"/>
            </a:pPr>
            <a:endParaRPr lang="tr-TR" sz="1300" dirty="0" smtClean="0">
              <a:solidFill>
                <a:prstClr val="black"/>
              </a:solidFill>
            </a:endParaRPr>
          </a:p>
          <a:p>
            <a:pPr marL="342900" lvl="0" indent="-342900" algn="just">
              <a:spcBef>
                <a:spcPts val="0"/>
              </a:spcBef>
              <a:buSzPct val="120000"/>
              <a:buFont typeface="Arial" pitchFamily="34" charset="0"/>
              <a:buChar char="•"/>
            </a:pPr>
            <a:r>
              <a:rPr lang="tr-TR" dirty="0" smtClean="0">
                <a:solidFill>
                  <a:prstClr val="black"/>
                </a:solidFill>
              </a:rPr>
              <a:t>AT’ye </a:t>
            </a:r>
            <a:r>
              <a:rPr lang="tr-TR" dirty="0">
                <a:solidFill>
                  <a:prstClr val="black"/>
                </a:solidFill>
              </a:rPr>
              <a:t>ihracatta sanayi ürünleri için düzenlenmesi gereken belge ise </a:t>
            </a:r>
            <a:r>
              <a:rPr lang="tr-TR" dirty="0" smtClean="0">
                <a:solidFill>
                  <a:prstClr val="black"/>
                </a:solidFill>
              </a:rPr>
              <a:t>A.TR </a:t>
            </a:r>
            <a:r>
              <a:rPr lang="tr-TR" dirty="0">
                <a:solidFill>
                  <a:prstClr val="black"/>
                </a:solidFill>
              </a:rPr>
              <a:t>belgesidir</a:t>
            </a:r>
            <a:r>
              <a:rPr lang="tr-TR" dirty="0" smtClean="0">
                <a:solidFill>
                  <a:prstClr val="black"/>
                </a:solidFill>
              </a:rPr>
              <a:t>. Bu </a:t>
            </a:r>
            <a:r>
              <a:rPr lang="tr-TR" dirty="0">
                <a:solidFill>
                  <a:prstClr val="black"/>
                </a:solidFill>
              </a:rPr>
              <a:t>ürünlerin </a:t>
            </a:r>
            <a:r>
              <a:rPr lang="tr-TR" dirty="0" smtClean="0">
                <a:solidFill>
                  <a:prstClr val="black"/>
                </a:solidFill>
              </a:rPr>
              <a:t>ihracatında menşe ispat belgeleri </a:t>
            </a:r>
            <a:r>
              <a:rPr lang="tr-TR" dirty="0">
                <a:solidFill>
                  <a:prstClr val="black"/>
                </a:solidFill>
              </a:rPr>
              <a:t>dikkate alınmamaktadır</a:t>
            </a:r>
            <a:r>
              <a:rPr lang="tr-TR" dirty="0" smtClean="0">
                <a:solidFill>
                  <a:prstClr val="black"/>
                </a:solidFill>
              </a:rPr>
              <a:t>. Burada ürünün </a:t>
            </a:r>
            <a:r>
              <a:rPr lang="tr-TR" dirty="0">
                <a:solidFill>
                  <a:prstClr val="black"/>
                </a:solidFill>
              </a:rPr>
              <a:t>menşeinden çok serbest dolaşımda olması önemlidir. Diğer STA ülkeleri için de </a:t>
            </a:r>
            <a:r>
              <a:rPr lang="tr-TR" dirty="0" smtClean="0">
                <a:solidFill>
                  <a:prstClr val="black"/>
                </a:solidFill>
              </a:rPr>
              <a:t>A.TR </a:t>
            </a:r>
            <a:r>
              <a:rPr lang="tr-TR" dirty="0">
                <a:solidFill>
                  <a:prstClr val="black"/>
                </a:solidFill>
              </a:rPr>
              <a:t>belgesi bir anlam ifade etmemektedir.</a:t>
            </a:r>
          </a:p>
        </p:txBody>
      </p:sp>
    </p:spTree>
    <p:extLst>
      <p:ext uri="{BB962C8B-B14F-4D97-AF65-F5344CB8AC3E}">
        <p14:creationId xmlns:p14="http://schemas.microsoft.com/office/powerpoint/2010/main" val="363097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a:solidFill>
                  <a:srgbClr val="C0504D">
                    <a:lumMod val="75000"/>
                  </a:srgbClr>
                </a:solidFill>
              </a:rPr>
              <a:t>TELAFİ EDİCİ VERGİ;</a:t>
            </a:r>
          </a:p>
          <a:p>
            <a:pPr lvl="0" algn="just">
              <a:spcBef>
                <a:spcPts val="0"/>
              </a:spcBef>
              <a:buSzPct val="120000"/>
            </a:pPr>
            <a:r>
              <a:rPr lang="tr-TR" sz="2400" dirty="0">
                <a:solidFill>
                  <a:prstClr val="black"/>
                </a:solidFill>
              </a:rPr>
              <a:t> </a:t>
            </a:r>
          </a:p>
          <a:p>
            <a:pPr lvl="0" algn="just">
              <a:spcBef>
                <a:spcPts val="0"/>
              </a:spcBef>
              <a:buSzPct val="120000"/>
            </a:pPr>
            <a:endParaRPr lang="tr-TR" sz="1400" dirty="0" smtClean="0">
              <a:solidFill>
                <a:srgbClr val="C00000"/>
              </a:solidFill>
            </a:endParaRPr>
          </a:p>
          <a:p>
            <a:pPr lvl="0" algn="just">
              <a:spcBef>
                <a:spcPts val="0"/>
              </a:spcBef>
              <a:buSzPct val="120000"/>
            </a:pPr>
            <a:endParaRPr lang="tr-TR" sz="1400" dirty="0">
              <a:solidFill>
                <a:srgbClr val="C00000"/>
              </a:solidFill>
            </a:endParaRPr>
          </a:p>
          <a:p>
            <a:pPr lvl="0" algn="just">
              <a:spcBef>
                <a:spcPts val="0"/>
              </a:spcBef>
              <a:buSzPct val="120000"/>
            </a:pPr>
            <a:endParaRPr lang="tr-TR" sz="1400" dirty="0">
              <a:solidFill>
                <a:srgbClr val="C00000"/>
              </a:solidFill>
            </a:endParaRPr>
          </a:p>
          <a:p>
            <a:pPr marL="342900" lvl="0" indent="-342900" algn="just">
              <a:spcBef>
                <a:spcPts val="0"/>
              </a:spcBef>
              <a:buSzPct val="120000"/>
              <a:buFont typeface="Arial" pitchFamily="34" charset="0"/>
              <a:buChar char="•"/>
            </a:pPr>
            <a:r>
              <a:rPr lang="tr-TR" dirty="0">
                <a:solidFill>
                  <a:prstClr val="black"/>
                </a:solidFill>
              </a:rPr>
              <a:t>1/1/2007 tarihinden itibaren tescil edilen ihracata ilişkin GB’ler açısından, </a:t>
            </a:r>
            <a:r>
              <a:rPr lang="tr-TR" dirty="0">
                <a:solidFill>
                  <a:srgbClr val="C00000"/>
                </a:solidFill>
              </a:rPr>
              <a:t>tarım ürünlerinin</a:t>
            </a:r>
            <a:r>
              <a:rPr lang="tr-TR" dirty="0">
                <a:solidFill>
                  <a:prstClr val="black"/>
                </a:solidFill>
              </a:rPr>
              <a:t> menşe ispat belgeleri eşliğinde ve elde edilmesinde </a:t>
            </a:r>
            <a:r>
              <a:rPr lang="tr-TR" dirty="0">
                <a:solidFill>
                  <a:srgbClr val="C00000"/>
                </a:solidFill>
              </a:rPr>
              <a:t>tarım ürünü kullanılan sanayi ürünlerinin</a:t>
            </a:r>
            <a:r>
              <a:rPr lang="tr-TR" dirty="0">
                <a:solidFill>
                  <a:prstClr val="black"/>
                </a:solidFill>
              </a:rPr>
              <a:t> A.TR dolaşım belgesi eşliğinde AT’ye yapılacak ihracatında TEV, </a:t>
            </a:r>
            <a:r>
              <a:rPr lang="tr-TR" dirty="0">
                <a:solidFill>
                  <a:srgbClr val="C00000"/>
                </a:solidFill>
              </a:rPr>
              <a:t>İthalat </a:t>
            </a:r>
            <a:r>
              <a:rPr lang="tr-TR" dirty="0" err="1">
                <a:solidFill>
                  <a:srgbClr val="C00000"/>
                </a:solidFill>
              </a:rPr>
              <a:t>Rejimi’nde</a:t>
            </a:r>
            <a:r>
              <a:rPr lang="tr-TR" dirty="0">
                <a:solidFill>
                  <a:srgbClr val="C00000"/>
                </a:solidFill>
              </a:rPr>
              <a:t> belirtilen vergi oranı</a:t>
            </a:r>
            <a:r>
              <a:rPr lang="tr-TR" dirty="0">
                <a:solidFill>
                  <a:prstClr val="black"/>
                </a:solidFill>
              </a:rPr>
              <a:t> kadardır.</a:t>
            </a:r>
          </a:p>
        </p:txBody>
      </p:sp>
    </p:spTree>
    <p:extLst>
      <p:ext uri="{BB962C8B-B14F-4D97-AF65-F5344CB8AC3E}">
        <p14:creationId xmlns:p14="http://schemas.microsoft.com/office/powerpoint/2010/main" val="2507902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lnSpcReduction="10000"/>
          </a:bodyPr>
          <a:lstStyle/>
          <a:p>
            <a:pPr>
              <a:spcBef>
                <a:spcPts val="0"/>
              </a:spcBef>
            </a:pPr>
            <a:endParaRPr lang="tr-TR" sz="1000" b="1" dirty="0" smtClean="0">
              <a:solidFill>
                <a:srgbClr val="C00000"/>
              </a:solidFill>
            </a:endParaRPr>
          </a:p>
          <a:p>
            <a:pPr lvl="0">
              <a:spcBef>
                <a:spcPts val="0"/>
              </a:spcBef>
            </a:pPr>
            <a:r>
              <a:rPr lang="tr-TR" sz="3600" b="1" dirty="0">
                <a:solidFill>
                  <a:srgbClr val="C0504D">
                    <a:lumMod val="75000"/>
                  </a:srgbClr>
                </a:solidFill>
              </a:rPr>
              <a:t>TELAFİ EDİCİ VERGİ;</a:t>
            </a:r>
          </a:p>
          <a:p>
            <a:pPr lvl="0" algn="just">
              <a:spcBef>
                <a:spcPts val="0"/>
              </a:spcBef>
              <a:buSzPct val="120000"/>
            </a:pPr>
            <a:r>
              <a:rPr lang="tr-TR" sz="2400" dirty="0">
                <a:solidFill>
                  <a:prstClr val="black"/>
                </a:solidFill>
              </a:rPr>
              <a:t> </a:t>
            </a:r>
          </a:p>
          <a:p>
            <a:pPr lvl="0" algn="just">
              <a:spcBef>
                <a:spcPts val="0"/>
              </a:spcBef>
              <a:buSzPct val="120000"/>
            </a:pPr>
            <a:endParaRPr lang="tr-TR" sz="1400" dirty="0" smtClean="0">
              <a:solidFill>
                <a:srgbClr val="C00000"/>
              </a:solidFill>
            </a:endParaRPr>
          </a:p>
          <a:p>
            <a:pPr marL="342900" lvl="0" indent="-342900" algn="just">
              <a:spcBef>
                <a:spcPts val="0"/>
              </a:spcBef>
              <a:buSzPct val="120000"/>
              <a:buFont typeface="Arial" pitchFamily="34" charset="0"/>
              <a:buChar char="•"/>
            </a:pPr>
            <a:r>
              <a:rPr lang="tr-TR" sz="3000" dirty="0" smtClean="0">
                <a:solidFill>
                  <a:prstClr val="black"/>
                </a:solidFill>
              </a:rPr>
              <a:t>Üçüncü </a:t>
            </a:r>
            <a:r>
              <a:rPr lang="tr-TR" sz="3000" dirty="0">
                <a:solidFill>
                  <a:prstClr val="black"/>
                </a:solidFill>
              </a:rPr>
              <a:t>ülke menşeli tarım ürünü girdisi kullanmak suretiyle üretilen </a:t>
            </a:r>
            <a:r>
              <a:rPr lang="tr-TR" sz="3000" dirty="0">
                <a:solidFill>
                  <a:srgbClr val="C00000"/>
                </a:solidFill>
              </a:rPr>
              <a:t>İşlenmiş Tarım Ürününün </a:t>
            </a:r>
            <a:r>
              <a:rPr lang="tr-TR" sz="3000" dirty="0">
                <a:solidFill>
                  <a:prstClr val="black"/>
                </a:solidFill>
              </a:rPr>
              <a:t>A.TR dolaşım belgesi eşliğinde AT’ye ihracatında </a:t>
            </a:r>
            <a:r>
              <a:rPr lang="tr-TR" sz="3000" b="1" dirty="0">
                <a:solidFill>
                  <a:schemeClr val="tx1"/>
                </a:solidFill>
              </a:rPr>
              <a:t>TEV </a:t>
            </a:r>
            <a:r>
              <a:rPr lang="tr-TR" sz="3000" b="1" dirty="0" smtClean="0">
                <a:solidFill>
                  <a:schemeClr val="tx1"/>
                </a:solidFill>
              </a:rPr>
              <a:t>alınmamaktaydı.</a:t>
            </a:r>
          </a:p>
          <a:p>
            <a:pPr lvl="0" algn="just">
              <a:spcBef>
                <a:spcPts val="0"/>
              </a:spcBef>
              <a:buSzPct val="120000"/>
            </a:pPr>
            <a:endParaRPr lang="tr-TR" sz="3000" dirty="0">
              <a:solidFill>
                <a:prstClr val="black"/>
              </a:solidFill>
            </a:endParaRPr>
          </a:p>
          <a:p>
            <a:pPr marL="342900" lvl="0" indent="-342900" algn="just">
              <a:spcBef>
                <a:spcPts val="0"/>
              </a:spcBef>
              <a:buSzPct val="120000"/>
              <a:buFont typeface="Arial" pitchFamily="34" charset="0"/>
              <a:buChar char="•"/>
            </a:pPr>
            <a:r>
              <a:rPr lang="tr-TR" sz="3000" dirty="0" smtClean="0">
                <a:solidFill>
                  <a:srgbClr val="C00000"/>
                </a:solidFill>
              </a:rPr>
              <a:t>Ancak</a:t>
            </a:r>
            <a:r>
              <a:rPr lang="tr-TR" sz="3000" dirty="0">
                <a:solidFill>
                  <a:srgbClr val="C00000"/>
                </a:solidFill>
              </a:rPr>
              <a:t>, 1/1/2007 tarihinden itibaren </a:t>
            </a:r>
            <a:r>
              <a:rPr lang="tr-TR" sz="3000" dirty="0">
                <a:solidFill>
                  <a:prstClr val="black"/>
                </a:solidFill>
              </a:rPr>
              <a:t>tescil edilen ihracata ilişkin GB’ler açısından, </a:t>
            </a:r>
            <a:r>
              <a:rPr lang="tr-TR" sz="3000" b="1" dirty="0">
                <a:solidFill>
                  <a:schemeClr val="tx1"/>
                </a:solidFill>
              </a:rPr>
              <a:t>belirlenen tarife kotaları çerçevesinde </a:t>
            </a:r>
            <a:r>
              <a:rPr lang="tr-TR" sz="3000" dirty="0">
                <a:solidFill>
                  <a:prstClr val="black"/>
                </a:solidFill>
              </a:rPr>
              <a:t>, </a:t>
            </a:r>
            <a:r>
              <a:rPr lang="tr-TR" sz="3000" dirty="0">
                <a:solidFill>
                  <a:srgbClr val="C00000"/>
                </a:solidFill>
              </a:rPr>
              <a:t>İşlenmiş Tarım Ürünlerinin </a:t>
            </a:r>
            <a:r>
              <a:rPr lang="tr-TR" sz="3000" dirty="0">
                <a:solidFill>
                  <a:prstClr val="black"/>
                </a:solidFill>
              </a:rPr>
              <a:t>A.TR dolaşım belgesi eşliğinde AT’ye yapılacak ihracatında TEV, </a:t>
            </a:r>
            <a:r>
              <a:rPr lang="tr-TR" sz="3000" b="1" dirty="0">
                <a:solidFill>
                  <a:schemeClr val="tx1"/>
                </a:solidFill>
              </a:rPr>
              <a:t>İthalat </a:t>
            </a:r>
            <a:r>
              <a:rPr lang="tr-TR" sz="3000" b="1" dirty="0" err="1">
                <a:solidFill>
                  <a:schemeClr val="tx1"/>
                </a:solidFill>
              </a:rPr>
              <a:t>Rejimi’nde</a:t>
            </a:r>
            <a:r>
              <a:rPr lang="tr-TR" sz="3000" b="1" dirty="0">
                <a:solidFill>
                  <a:schemeClr val="tx1"/>
                </a:solidFill>
              </a:rPr>
              <a:t> belirtilen vergi oranı kadardır.</a:t>
            </a:r>
          </a:p>
        </p:txBody>
      </p:sp>
    </p:spTree>
    <p:extLst>
      <p:ext uri="{BB962C8B-B14F-4D97-AF65-F5344CB8AC3E}">
        <p14:creationId xmlns:p14="http://schemas.microsoft.com/office/powerpoint/2010/main" val="39499008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smtClean="0">
                <a:solidFill>
                  <a:srgbClr val="C0504D">
                    <a:lumMod val="75000"/>
                  </a:srgbClr>
                </a:solidFill>
              </a:rPr>
              <a:t>TEV YATIRILIRKEN DİKKAT EDİLECEKLER;</a:t>
            </a:r>
            <a:endParaRPr lang="tr-TR" sz="3600" b="1" dirty="0">
              <a:solidFill>
                <a:srgbClr val="C0504D">
                  <a:lumMod val="75000"/>
                </a:srgbClr>
              </a:solidFill>
            </a:endParaRPr>
          </a:p>
          <a:p>
            <a:pPr lvl="0" algn="just">
              <a:spcBef>
                <a:spcPts val="0"/>
              </a:spcBef>
              <a:buSzPct val="120000"/>
            </a:pPr>
            <a:r>
              <a:rPr lang="tr-TR" sz="2400" dirty="0">
                <a:solidFill>
                  <a:prstClr val="black"/>
                </a:solidFill>
              </a:rPr>
              <a:t> </a:t>
            </a:r>
          </a:p>
          <a:p>
            <a:pPr lvl="0" algn="just">
              <a:spcBef>
                <a:spcPts val="0"/>
              </a:spcBef>
              <a:buSzPct val="120000"/>
            </a:pPr>
            <a:endParaRPr lang="tr-TR" sz="1400" dirty="0" smtClean="0">
              <a:solidFill>
                <a:srgbClr val="C00000"/>
              </a:solidFill>
            </a:endParaRPr>
          </a:p>
          <a:p>
            <a:pPr marL="342900" lvl="0" indent="-342900" algn="just">
              <a:spcBef>
                <a:spcPts val="0"/>
              </a:spcBef>
              <a:buSzPct val="120000"/>
              <a:buFont typeface="Arial" pitchFamily="34" charset="0"/>
              <a:buChar char="•"/>
            </a:pPr>
            <a:r>
              <a:rPr lang="tr-TR" sz="3000" dirty="0">
                <a:solidFill>
                  <a:prstClr val="black"/>
                </a:solidFill>
              </a:rPr>
              <a:t>Telafi edici vergi (TEV), ilgili ihracat </a:t>
            </a:r>
            <a:r>
              <a:rPr lang="tr-TR" sz="3000" dirty="0" smtClean="0">
                <a:solidFill>
                  <a:prstClr val="black"/>
                </a:solidFill>
              </a:rPr>
              <a:t>beyannamesi </a:t>
            </a:r>
            <a:r>
              <a:rPr lang="tr-TR" sz="3000" dirty="0">
                <a:solidFill>
                  <a:prstClr val="black"/>
                </a:solidFill>
              </a:rPr>
              <a:t>(</a:t>
            </a:r>
            <a:r>
              <a:rPr lang="tr-TR" sz="3000" dirty="0" smtClean="0">
                <a:solidFill>
                  <a:prstClr val="black"/>
                </a:solidFill>
              </a:rPr>
              <a:t>GB) tescil </a:t>
            </a:r>
            <a:r>
              <a:rPr lang="tr-TR" sz="3000" dirty="0">
                <a:solidFill>
                  <a:prstClr val="black"/>
                </a:solidFill>
              </a:rPr>
              <a:t>tarihinde yatırılmalıdır</a:t>
            </a:r>
            <a:r>
              <a:rPr lang="tr-TR" sz="3000" dirty="0" smtClean="0">
                <a:solidFill>
                  <a:prstClr val="black"/>
                </a:solidFill>
              </a:rPr>
              <a:t>. </a:t>
            </a:r>
            <a:r>
              <a:rPr lang="tr-TR" sz="3000" b="1" dirty="0" smtClean="0">
                <a:solidFill>
                  <a:prstClr val="black"/>
                </a:solidFill>
              </a:rPr>
              <a:t>GB </a:t>
            </a:r>
            <a:r>
              <a:rPr lang="tr-TR" sz="3000" b="1" dirty="0">
                <a:solidFill>
                  <a:prstClr val="black"/>
                </a:solidFill>
              </a:rPr>
              <a:t>tescil tarihinden 1 gün sonrasında </a:t>
            </a:r>
            <a:r>
              <a:rPr lang="tr-TR" sz="3000" b="1" dirty="0" smtClean="0">
                <a:solidFill>
                  <a:prstClr val="black"/>
                </a:solidFill>
              </a:rPr>
              <a:t>dahi yatırılan </a:t>
            </a:r>
            <a:r>
              <a:rPr lang="tr-TR" sz="3000" b="1" dirty="0">
                <a:solidFill>
                  <a:prstClr val="black"/>
                </a:solidFill>
              </a:rPr>
              <a:t>TEV’lerde de gecikme zammı doğmaktadır.</a:t>
            </a:r>
            <a:r>
              <a:rPr lang="tr-TR" sz="3000" dirty="0">
                <a:solidFill>
                  <a:prstClr val="black"/>
                </a:solidFill>
              </a:rPr>
              <a:t> Bu itibarla, TEV’in ihracat beyannamesinin tescil tarihinde yatırılmasına azami özen gösterilmelidir. Eğer tescil tarihinden sonra yatırılıyorsa, gecikme zammı </a:t>
            </a:r>
            <a:r>
              <a:rPr lang="tr-TR" sz="3000" dirty="0" smtClean="0">
                <a:solidFill>
                  <a:prstClr val="black"/>
                </a:solidFill>
              </a:rPr>
              <a:t>da 6183 </a:t>
            </a:r>
            <a:r>
              <a:rPr lang="tr-TR" sz="3000" dirty="0">
                <a:solidFill>
                  <a:prstClr val="black"/>
                </a:solidFill>
              </a:rPr>
              <a:t>sayılı Kanun uyarınca yatırılmalıdır.</a:t>
            </a:r>
          </a:p>
        </p:txBody>
      </p:sp>
    </p:spTree>
    <p:extLst>
      <p:ext uri="{BB962C8B-B14F-4D97-AF65-F5344CB8AC3E}">
        <p14:creationId xmlns:p14="http://schemas.microsoft.com/office/powerpoint/2010/main" val="29474046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smtClean="0">
                <a:solidFill>
                  <a:srgbClr val="C0504D">
                    <a:lumMod val="75000"/>
                  </a:srgbClr>
                </a:solidFill>
              </a:rPr>
              <a:t>TEV YATIRILIRKEN DİKKAT EDİLECEKLER;</a:t>
            </a:r>
            <a:endParaRPr lang="tr-TR" sz="3600" b="1" dirty="0">
              <a:solidFill>
                <a:srgbClr val="C0504D">
                  <a:lumMod val="75000"/>
                </a:srgbClr>
              </a:solidFill>
            </a:endParaRPr>
          </a:p>
          <a:p>
            <a:pPr lvl="0" algn="just">
              <a:spcBef>
                <a:spcPts val="0"/>
              </a:spcBef>
              <a:buSzPct val="120000"/>
            </a:pPr>
            <a:r>
              <a:rPr lang="tr-TR" sz="2400" dirty="0">
                <a:solidFill>
                  <a:prstClr val="black"/>
                </a:solidFill>
              </a:rPr>
              <a:t> </a:t>
            </a:r>
            <a:endParaRPr lang="tr-TR" sz="2400" dirty="0" smtClean="0">
              <a:solidFill>
                <a:prstClr val="black"/>
              </a:solidFill>
            </a:endParaRPr>
          </a:p>
          <a:p>
            <a:pPr lvl="0" algn="just">
              <a:spcBef>
                <a:spcPts val="0"/>
              </a:spcBef>
              <a:buSzPct val="120000"/>
            </a:pPr>
            <a:endParaRPr lang="tr-TR" sz="2400" dirty="0">
              <a:solidFill>
                <a:prstClr val="black"/>
              </a:solidFill>
            </a:endParaRPr>
          </a:p>
          <a:p>
            <a:pPr lvl="0" algn="just">
              <a:spcBef>
                <a:spcPts val="0"/>
              </a:spcBef>
              <a:buSzPct val="120000"/>
            </a:pPr>
            <a:endParaRPr lang="tr-TR" sz="2400" dirty="0">
              <a:solidFill>
                <a:prstClr val="black"/>
              </a:solidFill>
            </a:endParaRPr>
          </a:p>
          <a:p>
            <a:pPr lvl="0" algn="just">
              <a:spcBef>
                <a:spcPts val="0"/>
              </a:spcBef>
              <a:buSzPct val="120000"/>
            </a:pPr>
            <a:endParaRPr lang="tr-TR" sz="1400" dirty="0" smtClean="0">
              <a:solidFill>
                <a:srgbClr val="C00000"/>
              </a:solidFill>
            </a:endParaRPr>
          </a:p>
          <a:p>
            <a:pPr marL="342900" lvl="0" indent="-342900" algn="just">
              <a:spcBef>
                <a:spcPts val="0"/>
              </a:spcBef>
              <a:buSzPct val="120000"/>
              <a:buFont typeface="Arial" pitchFamily="34" charset="0"/>
              <a:buChar char="•"/>
            </a:pPr>
            <a:r>
              <a:rPr lang="tr-TR" sz="3000" dirty="0">
                <a:solidFill>
                  <a:prstClr val="black"/>
                </a:solidFill>
              </a:rPr>
              <a:t>Yatırılması gereken TEV hesaplamasında, ithalat beyannamesindeki CIF USD birim fiyatı, ihracat beyannamesi tarihindeki ithalat vergi oranı ve ihracat beyannamesi tarihindeki Merkez Bankası </a:t>
            </a:r>
            <a:r>
              <a:rPr lang="tr-TR" sz="3000" b="1" dirty="0">
                <a:solidFill>
                  <a:prstClr val="black"/>
                </a:solidFill>
              </a:rPr>
              <a:t>döviz satış kuru </a:t>
            </a:r>
            <a:r>
              <a:rPr lang="tr-TR" sz="3000" dirty="0">
                <a:solidFill>
                  <a:prstClr val="black"/>
                </a:solidFill>
              </a:rPr>
              <a:t>esas alınmalıdır.</a:t>
            </a:r>
          </a:p>
        </p:txBody>
      </p:sp>
    </p:spTree>
    <p:extLst>
      <p:ext uri="{BB962C8B-B14F-4D97-AF65-F5344CB8AC3E}">
        <p14:creationId xmlns:p14="http://schemas.microsoft.com/office/powerpoint/2010/main" val="33508926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smtClean="0">
                <a:solidFill>
                  <a:srgbClr val="C0504D">
                    <a:lumMod val="75000"/>
                  </a:srgbClr>
                </a:solidFill>
              </a:rPr>
              <a:t>TEV YATIRILIRKEN DİKKAT EDİLECEKLER;</a:t>
            </a:r>
            <a:endParaRPr lang="tr-TR" sz="3600" b="1" dirty="0">
              <a:solidFill>
                <a:srgbClr val="C0504D">
                  <a:lumMod val="75000"/>
                </a:srgbClr>
              </a:solidFill>
            </a:endParaRPr>
          </a:p>
          <a:p>
            <a:pPr lvl="0" algn="just">
              <a:spcBef>
                <a:spcPts val="0"/>
              </a:spcBef>
              <a:buSzPct val="120000"/>
            </a:pPr>
            <a:r>
              <a:rPr lang="tr-TR" sz="2400" dirty="0">
                <a:solidFill>
                  <a:prstClr val="black"/>
                </a:solidFill>
              </a:rPr>
              <a:t> </a:t>
            </a:r>
            <a:endParaRPr lang="tr-TR" sz="2400" dirty="0" smtClean="0">
              <a:solidFill>
                <a:prstClr val="black"/>
              </a:solidFill>
            </a:endParaRPr>
          </a:p>
          <a:p>
            <a:pPr lvl="0" algn="just">
              <a:spcBef>
                <a:spcPts val="0"/>
              </a:spcBef>
              <a:buSzPct val="120000"/>
            </a:pPr>
            <a:endParaRPr lang="tr-TR" sz="2400" dirty="0">
              <a:solidFill>
                <a:prstClr val="black"/>
              </a:solidFill>
            </a:endParaRPr>
          </a:p>
          <a:p>
            <a:pPr marL="342900" lvl="0" indent="-342900" algn="just">
              <a:spcBef>
                <a:spcPts val="0"/>
              </a:spcBef>
              <a:buSzPct val="120000"/>
              <a:buFont typeface="Arial" pitchFamily="34" charset="0"/>
              <a:buChar char="•"/>
            </a:pPr>
            <a:r>
              <a:rPr lang="tr-TR" sz="3000" dirty="0" smtClean="0">
                <a:solidFill>
                  <a:prstClr val="black"/>
                </a:solidFill>
              </a:rPr>
              <a:t>İhracat </a:t>
            </a:r>
            <a:r>
              <a:rPr lang="tr-TR" sz="3000" dirty="0">
                <a:solidFill>
                  <a:prstClr val="black"/>
                </a:solidFill>
              </a:rPr>
              <a:t>beyannamesi muhteviyatı üründe kullanılan ithal girdi miktarından fazla </a:t>
            </a:r>
            <a:r>
              <a:rPr lang="tr-TR" sz="2400" dirty="0">
                <a:solidFill>
                  <a:prstClr val="black"/>
                </a:solidFill>
              </a:rPr>
              <a:t>(ithalat miktarı hesaplanırken, sarfiyat hesabına varsa fire dahil edilir.)</a:t>
            </a:r>
            <a:r>
              <a:rPr lang="tr-TR" sz="3000" dirty="0">
                <a:solidFill>
                  <a:prstClr val="black"/>
                </a:solidFill>
              </a:rPr>
              <a:t>   miktar için TEV yatırılmamalıdır</a:t>
            </a:r>
            <a:r>
              <a:rPr lang="tr-TR" sz="3000" dirty="0" smtClean="0">
                <a:solidFill>
                  <a:prstClr val="black"/>
                </a:solidFill>
              </a:rPr>
              <a:t>.</a:t>
            </a:r>
          </a:p>
          <a:p>
            <a:pPr lvl="0" algn="just">
              <a:spcBef>
                <a:spcPts val="0"/>
              </a:spcBef>
              <a:buSzPct val="120000"/>
            </a:pPr>
            <a:endParaRPr lang="tr-TR" sz="3000" dirty="0">
              <a:solidFill>
                <a:prstClr val="black"/>
              </a:solidFill>
            </a:endParaRPr>
          </a:p>
          <a:p>
            <a:pPr marL="342900" lvl="0" indent="-342900" algn="just">
              <a:spcBef>
                <a:spcPts val="0"/>
              </a:spcBef>
              <a:buSzPct val="120000"/>
              <a:buFont typeface="Arial" pitchFamily="34" charset="0"/>
              <a:buChar char="•"/>
            </a:pPr>
            <a:r>
              <a:rPr lang="tr-TR" sz="3000" dirty="0" smtClean="0">
                <a:solidFill>
                  <a:prstClr val="black"/>
                </a:solidFill>
              </a:rPr>
              <a:t>İthalat </a:t>
            </a:r>
            <a:r>
              <a:rPr lang="tr-TR" sz="3000" dirty="0">
                <a:solidFill>
                  <a:prstClr val="black"/>
                </a:solidFill>
              </a:rPr>
              <a:t>beyannamesindeki </a:t>
            </a:r>
            <a:r>
              <a:rPr lang="tr-TR" sz="3000" dirty="0" smtClean="0">
                <a:solidFill>
                  <a:prstClr val="black"/>
                </a:solidFill>
              </a:rPr>
              <a:t>toplam miktardan </a:t>
            </a:r>
            <a:r>
              <a:rPr lang="tr-TR" sz="3000" dirty="0">
                <a:solidFill>
                  <a:prstClr val="black"/>
                </a:solidFill>
              </a:rPr>
              <a:t>fazla miktar için TEV yatırılmamalıdır.</a:t>
            </a:r>
          </a:p>
          <a:p>
            <a:pPr marL="342900" lvl="0" indent="-342900" algn="just">
              <a:spcBef>
                <a:spcPts val="0"/>
              </a:spcBef>
              <a:buSzPct val="120000"/>
              <a:buFont typeface="Arial" pitchFamily="34" charset="0"/>
              <a:buChar char="•"/>
            </a:pPr>
            <a:endParaRPr lang="tr-TR" sz="3000" dirty="0">
              <a:solidFill>
                <a:prstClr val="black"/>
              </a:solidFill>
            </a:endParaRPr>
          </a:p>
          <a:p>
            <a:pPr marL="342900" lvl="0" indent="-342900" algn="just">
              <a:spcBef>
                <a:spcPts val="0"/>
              </a:spcBef>
              <a:buSzPct val="120000"/>
              <a:buFont typeface="Arial" pitchFamily="34" charset="0"/>
              <a:buChar char="•"/>
            </a:pPr>
            <a:endParaRPr lang="tr-TR" sz="3000" dirty="0">
              <a:solidFill>
                <a:prstClr val="black"/>
              </a:solidFill>
            </a:endParaRPr>
          </a:p>
          <a:p>
            <a:pPr lvl="0" algn="just">
              <a:spcBef>
                <a:spcPts val="0"/>
              </a:spcBef>
              <a:buSzPct val="120000"/>
            </a:pPr>
            <a:endParaRPr lang="tr-TR" sz="3000" dirty="0">
              <a:solidFill>
                <a:prstClr val="black"/>
              </a:solidFill>
            </a:endParaRPr>
          </a:p>
        </p:txBody>
      </p:sp>
    </p:spTree>
    <p:extLst>
      <p:ext uri="{BB962C8B-B14F-4D97-AF65-F5344CB8AC3E}">
        <p14:creationId xmlns:p14="http://schemas.microsoft.com/office/powerpoint/2010/main" val="15809093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smtClean="0">
                <a:solidFill>
                  <a:srgbClr val="C0504D">
                    <a:lumMod val="75000"/>
                  </a:srgbClr>
                </a:solidFill>
              </a:rPr>
              <a:t>TEV YATIRILIRKEN DİKKAT EDİLECEKLER;</a:t>
            </a:r>
            <a:endParaRPr lang="tr-TR" sz="3600" b="1" dirty="0">
              <a:solidFill>
                <a:srgbClr val="C0504D">
                  <a:lumMod val="75000"/>
                </a:srgbClr>
              </a:solidFill>
            </a:endParaRPr>
          </a:p>
          <a:p>
            <a:pPr lvl="0" algn="just">
              <a:spcBef>
                <a:spcPts val="0"/>
              </a:spcBef>
              <a:buSzPct val="120000"/>
            </a:pPr>
            <a:r>
              <a:rPr lang="tr-TR" sz="2400" dirty="0">
                <a:solidFill>
                  <a:prstClr val="black"/>
                </a:solidFill>
              </a:rPr>
              <a:t> </a:t>
            </a:r>
            <a:endParaRPr lang="tr-TR" sz="2400" dirty="0" smtClean="0">
              <a:solidFill>
                <a:prstClr val="black"/>
              </a:solidFill>
            </a:endParaRPr>
          </a:p>
          <a:p>
            <a:pPr lvl="0" algn="just">
              <a:spcBef>
                <a:spcPts val="0"/>
              </a:spcBef>
              <a:buSzPct val="120000"/>
            </a:pPr>
            <a:endParaRPr lang="tr-TR" sz="2400" dirty="0" smtClean="0">
              <a:solidFill>
                <a:prstClr val="black"/>
              </a:solidFill>
            </a:endParaRPr>
          </a:p>
          <a:p>
            <a:pPr lvl="0" algn="just">
              <a:spcBef>
                <a:spcPts val="0"/>
              </a:spcBef>
              <a:buSzPct val="120000"/>
            </a:pPr>
            <a:endParaRPr lang="tr-TR" sz="2400" dirty="0">
              <a:solidFill>
                <a:prstClr val="black"/>
              </a:solidFill>
            </a:endParaRPr>
          </a:p>
          <a:p>
            <a:pPr lvl="0" algn="just">
              <a:spcBef>
                <a:spcPts val="0"/>
              </a:spcBef>
              <a:buSzPct val="120000"/>
            </a:pPr>
            <a:endParaRPr lang="tr-TR" sz="2400" dirty="0" smtClean="0">
              <a:solidFill>
                <a:prstClr val="black"/>
              </a:solidFill>
            </a:endParaRPr>
          </a:p>
          <a:p>
            <a:pPr lvl="0" algn="just">
              <a:spcBef>
                <a:spcPts val="0"/>
              </a:spcBef>
              <a:buSzPct val="120000"/>
            </a:pPr>
            <a:endParaRPr lang="tr-TR" sz="2400" dirty="0">
              <a:solidFill>
                <a:prstClr val="black"/>
              </a:solidFill>
            </a:endParaRPr>
          </a:p>
          <a:p>
            <a:pPr marL="342900" lvl="0" indent="-342900" algn="just">
              <a:spcBef>
                <a:spcPts val="0"/>
              </a:spcBef>
              <a:buSzPct val="120000"/>
              <a:buFont typeface="Arial" pitchFamily="34" charset="0"/>
              <a:buChar char="•"/>
            </a:pPr>
            <a:r>
              <a:rPr lang="tr-TR" sz="3000" dirty="0" smtClean="0">
                <a:solidFill>
                  <a:prstClr val="black"/>
                </a:solidFill>
              </a:rPr>
              <a:t>Belge taahhüt </a:t>
            </a:r>
            <a:r>
              <a:rPr lang="tr-TR" sz="3000" dirty="0">
                <a:solidFill>
                  <a:prstClr val="black"/>
                </a:solidFill>
              </a:rPr>
              <a:t>hesabının kapatılması için </a:t>
            </a:r>
            <a:r>
              <a:rPr lang="tr-TR" sz="3000" dirty="0" err="1">
                <a:solidFill>
                  <a:prstClr val="black"/>
                </a:solidFill>
              </a:rPr>
              <a:t>İBGS’ye</a:t>
            </a:r>
            <a:r>
              <a:rPr lang="tr-TR" sz="3000" dirty="0">
                <a:solidFill>
                  <a:prstClr val="black"/>
                </a:solidFill>
              </a:rPr>
              <a:t> </a:t>
            </a:r>
            <a:r>
              <a:rPr lang="tr-TR" sz="3000" dirty="0" smtClean="0">
                <a:solidFill>
                  <a:prstClr val="black"/>
                </a:solidFill>
              </a:rPr>
              <a:t>müracaat edilirken, </a:t>
            </a:r>
            <a:r>
              <a:rPr lang="tr-TR" sz="3000" dirty="0">
                <a:solidFill>
                  <a:prstClr val="black"/>
                </a:solidFill>
              </a:rPr>
              <a:t>2006/12 sayılı </a:t>
            </a:r>
            <a:r>
              <a:rPr lang="tr-TR" sz="3000" dirty="0" smtClean="0">
                <a:solidFill>
                  <a:prstClr val="black"/>
                </a:solidFill>
              </a:rPr>
              <a:t>Tebliğ eki        Ek-8’de yer alan “TEV Tablosu” da </a:t>
            </a:r>
            <a:r>
              <a:rPr lang="tr-TR" sz="3000" dirty="0">
                <a:solidFill>
                  <a:prstClr val="black"/>
                </a:solidFill>
              </a:rPr>
              <a:t>ibraz </a:t>
            </a:r>
            <a:r>
              <a:rPr lang="tr-TR" sz="3000" dirty="0" smtClean="0">
                <a:solidFill>
                  <a:prstClr val="black"/>
                </a:solidFill>
              </a:rPr>
              <a:t>edilmelidir</a:t>
            </a:r>
            <a:r>
              <a:rPr lang="tr-TR" sz="3000" dirty="0">
                <a:solidFill>
                  <a:prstClr val="black"/>
                </a:solidFill>
              </a:rPr>
              <a:t>. </a:t>
            </a:r>
          </a:p>
          <a:p>
            <a:pPr marL="342900" lvl="0" indent="-342900" algn="just">
              <a:spcBef>
                <a:spcPts val="0"/>
              </a:spcBef>
              <a:buSzPct val="120000"/>
              <a:buFont typeface="Arial" pitchFamily="34" charset="0"/>
              <a:buChar char="•"/>
            </a:pPr>
            <a:endParaRPr lang="tr-TR" sz="3000" dirty="0">
              <a:solidFill>
                <a:prstClr val="black"/>
              </a:solidFill>
            </a:endParaRPr>
          </a:p>
          <a:p>
            <a:pPr lvl="0" algn="just">
              <a:spcBef>
                <a:spcPts val="0"/>
              </a:spcBef>
              <a:buSzPct val="120000"/>
            </a:pPr>
            <a:endParaRPr lang="tr-TR" sz="3000" dirty="0">
              <a:solidFill>
                <a:prstClr val="black"/>
              </a:solidFill>
            </a:endParaRPr>
          </a:p>
        </p:txBody>
      </p:sp>
    </p:spTree>
    <p:extLst>
      <p:ext uri="{BB962C8B-B14F-4D97-AF65-F5344CB8AC3E}">
        <p14:creationId xmlns:p14="http://schemas.microsoft.com/office/powerpoint/2010/main" val="2296500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88640"/>
            <a:ext cx="8350696" cy="760239"/>
          </a:xfrm>
          <a:ln w="19050" cmpd="thinThick">
            <a:solidFill>
              <a:srgbClr val="C00000"/>
            </a:solidFill>
          </a:ln>
        </p:spPr>
        <p:txBody>
          <a:bodyPr>
            <a:normAutofit/>
          </a:bodyPr>
          <a:lstStyle/>
          <a:p>
            <a:pPr algn="l"/>
            <a:r>
              <a:rPr lang="tr-TR" sz="3600" b="1" dirty="0" smtClean="0">
                <a:solidFill>
                  <a:schemeClr val="tx2">
                    <a:lumMod val="60000"/>
                    <a:lumOff val="40000"/>
                  </a:schemeClr>
                </a:solidFill>
              </a:rPr>
              <a:t>           AKDENİZ İHRACATÇI BİRLİKLERİ</a:t>
            </a:r>
            <a:endParaRPr lang="tr-TR" sz="3600" b="1" dirty="0">
              <a:solidFill>
                <a:schemeClr val="tx2">
                  <a:lumMod val="60000"/>
                  <a:lumOff val="40000"/>
                </a:schemeClr>
              </a:solidFill>
            </a:endParaRPr>
          </a:p>
        </p:txBody>
      </p:sp>
      <p:sp>
        <p:nvSpPr>
          <p:cNvPr id="3" name="Alt Başlık 2"/>
          <p:cNvSpPr>
            <a:spLocks noGrp="1"/>
          </p:cNvSpPr>
          <p:nvPr>
            <p:ph type="subTitle" idx="1"/>
          </p:nvPr>
        </p:nvSpPr>
        <p:spPr>
          <a:xfrm>
            <a:off x="395536" y="1124744"/>
            <a:ext cx="8352928" cy="5400600"/>
          </a:xfrm>
          <a:solidFill>
            <a:schemeClr val="tx2">
              <a:lumMod val="20000"/>
              <a:lumOff val="80000"/>
            </a:schemeClr>
          </a:solidFill>
          <a:ln>
            <a:solidFill>
              <a:schemeClr val="accent1"/>
            </a:solidFill>
          </a:ln>
        </p:spPr>
        <p:txBody>
          <a:bodyPr>
            <a:normAutofit fontScale="92500"/>
          </a:bodyPr>
          <a:lstStyle/>
          <a:p>
            <a:pPr>
              <a:spcBef>
                <a:spcPts val="0"/>
              </a:spcBef>
            </a:pPr>
            <a:endParaRPr lang="tr-TR" sz="1000" b="1" dirty="0" smtClean="0">
              <a:solidFill>
                <a:srgbClr val="C00000"/>
              </a:solidFill>
            </a:endParaRPr>
          </a:p>
          <a:p>
            <a:pPr>
              <a:spcBef>
                <a:spcPts val="0"/>
              </a:spcBef>
            </a:pPr>
            <a:endParaRPr lang="tr-TR" sz="4800" b="1" dirty="0" smtClean="0">
              <a:solidFill>
                <a:srgbClr val="C00000"/>
              </a:solidFill>
            </a:endParaRPr>
          </a:p>
          <a:p>
            <a:pPr>
              <a:spcBef>
                <a:spcPts val="0"/>
              </a:spcBef>
            </a:pPr>
            <a:r>
              <a:rPr lang="tr-TR" sz="6600" b="1" dirty="0" smtClean="0">
                <a:solidFill>
                  <a:schemeClr val="accent2">
                    <a:lumMod val="75000"/>
                  </a:schemeClr>
                </a:solidFill>
              </a:rPr>
              <a:t>DAHİLDE İŞLEME REJİMİ KAPSAMINDA İHRACATÇI BİRLİKLERİNİN GÖREVLERİ</a:t>
            </a:r>
            <a:endParaRPr kumimoji="1" lang="tr-TR" sz="6600" b="1" dirty="0" smtClean="0">
              <a:solidFill>
                <a:schemeClr val="accent2">
                  <a:lumMod val="75000"/>
                </a:schemeClr>
              </a:solidFill>
              <a:effectLst>
                <a:outerShdw blurRad="38100" dist="38100" dir="2700000" algn="tl">
                  <a:srgbClr val="000000"/>
                </a:outerShdw>
              </a:effectLst>
              <a:latin typeface="Times New Roman" pitchFamily="18" charset="0"/>
            </a:endParaRPr>
          </a:p>
          <a:p>
            <a:endParaRPr kumimoji="1" lang="tr-TR" sz="66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222920"/>
            <a:ext cx="752475"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93514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smtClean="0">
                <a:solidFill>
                  <a:srgbClr val="C0504D">
                    <a:lumMod val="75000"/>
                  </a:srgbClr>
                </a:solidFill>
              </a:rPr>
              <a:t>İhracatçı Birliklerinin DİR Kapsamındaki Görevleri </a:t>
            </a:r>
            <a:r>
              <a:rPr lang="tr-TR" sz="3600" b="1" dirty="0" smtClean="0">
                <a:solidFill>
                  <a:srgbClr val="C0504D">
                    <a:lumMod val="75000"/>
                  </a:srgbClr>
                </a:solidFill>
              </a:rPr>
              <a:t>İki </a:t>
            </a:r>
            <a:r>
              <a:rPr lang="tr-TR" sz="3600" b="1" dirty="0" smtClean="0">
                <a:solidFill>
                  <a:srgbClr val="C0504D">
                    <a:lumMod val="75000"/>
                  </a:srgbClr>
                </a:solidFill>
              </a:rPr>
              <a:t>Ana </a:t>
            </a:r>
            <a:r>
              <a:rPr lang="tr-TR" sz="3600" b="1" dirty="0" smtClean="0">
                <a:solidFill>
                  <a:srgbClr val="C0504D">
                    <a:lumMod val="75000"/>
                  </a:srgbClr>
                </a:solidFill>
              </a:rPr>
              <a:t>Bölümden Oluşmaktadır;</a:t>
            </a:r>
            <a:endParaRPr lang="tr-TR" sz="3600" b="1" dirty="0">
              <a:solidFill>
                <a:srgbClr val="C0504D">
                  <a:lumMod val="75000"/>
                </a:srgbClr>
              </a:solidFill>
            </a:endParaRPr>
          </a:p>
          <a:p>
            <a:pPr lvl="0" algn="just">
              <a:spcBef>
                <a:spcPts val="0"/>
              </a:spcBef>
              <a:buSzPct val="120000"/>
            </a:pPr>
            <a:r>
              <a:rPr lang="tr-TR" sz="2400" dirty="0">
                <a:solidFill>
                  <a:prstClr val="black"/>
                </a:solidFill>
              </a:rPr>
              <a:t> </a:t>
            </a:r>
            <a:endParaRPr lang="tr-TR" sz="2400" dirty="0" smtClean="0">
              <a:solidFill>
                <a:prstClr val="black"/>
              </a:solidFill>
            </a:endParaRPr>
          </a:p>
          <a:p>
            <a:pPr lvl="0" algn="just">
              <a:spcBef>
                <a:spcPts val="0"/>
              </a:spcBef>
              <a:buSzPct val="120000"/>
            </a:pPr>
            <a:endParaRPr lang="tr-TR" sz="2400" dirty="0">
              <a:solidFill>
                <a:prstClr val="black"/>
              </a:solidFill>
            </a:endParaRPr>
          </a:p>
          <a:p>
            <a:pPr marL="342900" lvl="0" indent="-342900" algn="just">
              <a:spcBef>
                <a:spcPts val="0"/>
              </a:spcBef>
              <a:buSzPct val="120000"/>
              <a:buFont typeface="Arial" pitchFamily="34" charset="0"/>
              <a:buChar char="•"/>
            </a:pPr>
            <a:r>
              <a:rPr lang="tr-TR" sz="3000" dirty="0">
                <a:solidFill>
                  <a:prstClr val="black"/>
                </a:solidFill>
              </a:rPr>
              <a:t>1 Ocak 2006 öncesi </a:t>
            </a:r>
            <a:r>
              <a:rPr lang="tr-TR" sz="3000" dirty="0" smtClean="0">
                <a:solidFill>
                  <a:prstClr val="black"/>
                </a:solidFill>
              </a:rPr>
              <a:t>düzenlenen </a:t>
            </a:r>
            <a:r>
              <a:rPr lang="tr-TR" sz="2400" dirty="0" smtClean="0">
                <a:solidFill>
                  <a:prstClr val="black"/>
                </a:solidFill>
              </a:rPr>
              <a:t>(manuel) </a:t>
            </a:r>
            <a:r>
              <a:rPr lang="tr-TR" sz="3000" dirty="0">
                <a:solidFill>
                  <a:prstClr val="black"/>
                </a:solidFill>
              </a:rPr>
              <a:t>Dahilde İşleme İzin Belgeleri ile ilgili işlemler,</a:t>
            </a:r>
          </a:p>
          <a:p>
            <a:pPr marL="342900" lvl="0" indent="-342900" algn="just">
              <a:spcBef>
                <a:spcPts val="0"/>
              </a:spcBef>
              <a:buSzPct val="120000"/>
              <a:buFont typeface="Arial" pitchFamily="34" charset="0"/>
              <a:buChar char="•"/>
            </a:pPr>
            <a:endParaRPr lang="tr-TR" sz="3000" dirty="0">
              <a:solidFill>
                <a:prstClr val="black"/>
              </a:solidFill>
            </a:endParaRPr>
          </a:p>
          <a:p>
            <a:pPr marL="342900" lvl="0" indent="-342900" algn="just">
              <a:spcBef>
                <a:spcPts val="0"/>
              </a:spcBef>
              <a:buSzPct val="120000"/>
              <a:buFont typeface="Arial" pitchFamily="34" charset="0"/>
              <a:buChar char="•"/>
            </a:pPr>
            <a:r>
              <a:rPr lang="tr-TR" sz="3000" dirty="0">
                <a:solidFill>
                  <a:prstClr val="black"/>
                </a:solidFill>
              </a:rPr>
              <a:t>Elektronik </a:t>
            </a:r>
            <a:r>
              <a:rPr lang="tr-TR" sz="3000" dirty="0" smtClean="0">
                <a:solidFill>
                  <a:prstClr val="black"/>
                </a:solidFill>
              </a:rPr>
              <a:t>ortamda </a:t>
            </a:r>
            <a:r>
              <a:rPr lang="tr-TR" sz="2400" dirty="0" smtClean="0">
                <a:solidFill>
                  <a:prstClr val="black"/>
                </a:solidFill>
              </a:rPr>
              <a:t>(1 </a:t>
            </a:r>
            <a:r>
              <a:rPr lang="tr-TR" sz="2400" dirty="0">
                <a:solidFill>
                  <a:prstClr val="black"/>
                </a:solidFill>
              </a:rPr>
              <a:t>Ocak </a:t>
            </a:r>
            <a:r>
              <a:rPr lang="tr-TR" sz="2400" dirty="0" smtClean="0">
                <a:solidFill>
                  <a:prstClr val="black"/>
                </a:solidFill>
              </a:rPr>
              <a:t>2006 sonrası, otomasyon) </a:t>
            </a:r>
            <a:r>
              <a:rPr lang="tr-TR" sz="3000" dirty="0" smtClean="0">
                <a:solidFill>
                  <a:prstClr val="black"/>
                </a:solidFill>
              </a:rPr>
              <a:t>düzenlenecek/düzenlenen belgelere </a:t>
            </a:r>
            <a:r>
              <a:rPr lang="tr-TR" sz="3000" dirty="0">
                <a:solidFill>
                  <a:prstClr val="black"/>
                </a:solidFill>
              </a:rPr>
              <a:t>ilişkin işlemler.</a:t>
            </a:r>
          </a:p>
          <a:p>
            <a:pPr marL="342900" lvl="0" indent="-342900" algn="just">
              <a:spcBef>
                <a:spcPts val="0"/>
              </a:spcBef>
              <a:buSzPct val="120000"/>
              <a:buFont typeface="Arial" pitchFamily="34" charset="0"/>
              <a:buChar char="•"/>
            </a:pPr>
            <a:endParaRPr lang="tr-TR" sz="3000" dirty="0">
              <a:solidFill>
                <a:prstClr val="black"/>
              </a:solidFill>
            </a:endParaRPr>
          </a:p>
          <a:p>
            <a:pPr lvl="0" algn="just">
              <a:spcBef>
                <a:spcPts val="0"/>
              </a:spcBef>
              <a:buSzPct val="120000"/>
            </a:pPr>
            <a:endParaRPr lang="tr-TR" sz="3000" dirty="0">
              <a:solidFill>
                <a:prstClr val="black"/>
              </a:solidFill>
            </a:endParaRPr>
          </a:p>
        </p:txBody>
      </p:sp>
    </p:spTree>
    <p:extLst>
      <p:ext uri="{BB962C8B-B14F-4D97-AF65-F5344CB8AC3E}">
        <p14:creationId xmlns:p14="http://schemas.microsoft.com/office/powerpoint/2010/main" val="1706467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 Kapsamı;</a:t>
            </a:r>
          </a:p>
          <a:p>
            <a:pPr>
              <a:spcBef>
                <a:spcPts val="0"/>
              </a:spcBef>
            </a:pPr>
            <a:endParaRPr lang="tr-TR" sz="1400" b="1" dirty="0" smtClean="0">
              <a:solidFill>
                <a:schemeClr val="accent2">
                  <a:lumMod val="75000"/>
                </a:schemeClr>
              </a:solidFill>
            </a:endParaRPr>
          </a:p>
          <a:p>
            <a:pPr>
              <a:spcBef>
                <a:spcPts val="0"/>
              </a:spcBef>
            </a:pPr>
            <a:endParaRPr lang="tr-TR" sz="1400" b="1" dirty="0">
              <a:solidFill>
                <a:schemeClr val="accent2">
                  <a:lumMod val="75000"/>
                </a:schemeClr>
              </a:solidFill>
            </a:endParaRPr>
          </a:p>
          <a:p>
            <a:pPr>
              <a:spcBef>
                <a:spcPts val="0"/>
              </a:spcBef>
            </a:pPr>
            <a:endParaRPr lang="tr-TR" sz="1400" b="1" dirty="0" smtClean="0">
              <a:solidFill>
                <a:schemeClr val="accent2">
                  <a:lumMod val="75000"/>
                </a:schemeClr>
              </a:solidFill>
            </a:endParaRPr>
          </a:p>
          <a:p>
            <a:pPr>
              <a:spcBef>
                <a:spcPts val="0"/>
              </a:spcBef>
            </a:pPr>
            <a:endParaRPr lang="tr-TR" sz="1400" b="1" dirty="0">
              <a:solidFill>
                <a:schemeClr val="accent2">
                  <a:lumMod val="75000"/>
                </a:schemeClr>
              </a:solidFill>
            </a:endParaRPr>
          </a:p>
          <a:p>
            <a:pPr>
              <a:spcBef>
                <a:spcPts val="0"/>
              </a:spcBef>
            </a:pPr>
            <a:endParaRPr lang="tr-TR" sz="1400" b="1" dirty="0" smtClean="0">
              <a:solidFill>
                <a:schemeClr val="accent2">
                  <a:lumMod val="75000"/>
                </a:schemeClr>
              </a:solidFill>
            </a:endParaRPr>
          </a:p>
          <a:p>
            <a:pPr>
              <a:spcBef>
                <a:spcPts val="0"/>
              </a:spcBef>
            </a:pPr>
            <a:endParaRPr lang="tr-TR" sz="1400" b="1" dirty="0" smtClean="0">
              <a:solidFill>
                <a:schemeClr val="accent2">
                  <a:lumMod val="75000"/>
                </a:schemeClr>
              </a:solidFill>
            </a:endParaRPr>
          </a:p>
          <a:p>
            <a:pPr marL="342900" indent="-342900" algn="just">
              <a:spcBef>
                <a:spcPts val="0"/>
              </a:spcBef>
              <a:buSzPct val="120000"/>
              <a:buFont typeface="Arial" pitchFamily="34" charset="0"/>
              <a:buChar char="•"/>
            </a:pPr>
            <a:r>
              <a:rPr lang="tr-TR" sz="2400" dirty="0">
                <a:solidFill>
                  <a:schemeClr val="tx1"/>
                </a:solidFill>
              </a:rPr>
              <a:t>Dış ticaret sermaye şirketleri, </a:t>
            </a:r>
            <a:r>
              <a:rPr lang="tr-TR" sz="2400" dirty="0" err="1">
                <a:solidFill>
                  <a:schemeClr val="tx1"/>
                </a:solidFill>
              </a:rPr>
              <a:t>sektörel</a:t>
            </a:r>
            <a:r>
              <a:rPr lang="tr-TR" sz="2400" dirty="0">
                <a:solidFill>
                  <a:schemeClr val="tx1"/>
                </a:solidFill>
              </a:rPr>
              <a:t> dış ticaret şirketleri, imalatçı-ihracatçılar ve sermayesinin en az %51’i imalatçıya ait olması kaydıyla ihracatçılar için DİİB düzenlenir. DİİB sahibi imalatçı-ihracatçıların, belge ihraç taahhüdündeki işlem görmüş ürünün üretiminin bir kısmını veya bir aşamasını, yan sanayiciye yaptırmasına izin verilebilir. Ancak, bu firmalarca, belge ihraç taahhüdündeki işlem görmüş ürünün üretiminin tamamı yan sanayiciye </a:t>
            </a:r>
            <a:r>
              <a:rPr lang="tr-TR" sz="2400" dirty="0" smtClean="0">
                <a:solidFill>
                  <a:schemeClr val="tx1"/>
                </a:solidFill>
              </a:rPr>
              <a:t>yaptırılamaz.</a:t>
            </a:r>
          </a:p>
          <a:p>
            <a:pPr algn="just">
              <a:spcBef>
                <a:spcPts val="0"/>
              </a:spcBef>
            </a:pPr>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39244396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smtClean="0">
                <a:solidFill>
                  <a:srgbClr val="C0504D">
                    <a:lumMod val="75000"/>
                  </a:srgbClr>
                </a:solidFill>
              </a:rPr>
              <a:t>1 Ocak 2006 öncesi (manuel) düzenlenen </a:t>
            </a:r>
            <a:r>
              <a:rPr lang="tr-TR" sz="3600" b="1" dirty="0" err="1" smtClean="0">
                <a:solidFill>
                  <a:srgbClr val="C0504D">
                    <a:lumMod val="75000"/>
                  </a:srgbClr>
                </a:solidFill>
              </a:rPr>
              <a:t>DİİB’lerle</a:t>
            </a:r>
            <a:r>
              <a:rPr lang="tr-TR" sz="3600" b="1" dirty="0" smtClean="0">
                <a:solidFill>
                  <a:srgbClr val="C0504D">
                    <a:lumMod val="75000"/>
                  </a:srgbClr>
                </a:solidFill>
              </a:rPr>
              <a:t> İlgili İşlemler;</a:t>
            </a:r>
            <a:endParaRPr lang="tr-TR" sz="3600" b="1" dirty="0">
              <a:solidFill>
                <a:srgbClr val="C0504D">
                  <a:lumMod val="75000"/>
                </a:srgbClr>
              </a:solidFill>
            </a:endParaRPr>
          </a:p>
          <a:p>
            <a:pPr lvl="0" algn="just">
              <a:spcBef>
                <a:spcPts val="0"/>
              </a:spcBef>
              <a:buSzPct val="120000"/>
            </a:pPr>
            <a:r>
              <a:rPr lang="tr-TR" sz="2400" dirty="0">
                <a:solidFill>
                  <a:prstClr val="black"/>
                </a:solidFill>
              </a:rPr>
              <a:t> </a:t>
            </a:r>
            <a:endParaRPr lang="tr-TR" sz="2400" dirty="0" smtClean="0">
              <a:solidFill>
                <a:prstClr val="black"/>
              </a:solidFill>
            </a:endParaRPr>
          </a:p>
          <a:p>
            <a:pPr marL="342900" lvl="0" indent="-342900" algn="just">
              <a:spcBef>
                <a:spcPts val="0"/>
              </a:spcBef>
              <a:buSzPct val="120000"/>
              <a:buFont typeface="Arial" pitchFamily="34" charset="0"/>
              <a:buChar char="•"/>
            </a:pPr>
            <a:r>
              <a:rPr lang="tr-TR" sz="3000" dirty="0" smtClean="0">
                <a:solidFill>
                  <a:prstClr val="black"/>
                </a:solidFill>
              </a:rPr>
              <a:t>Ek </a:t>
            </a:r>
            <a:r>
              <a:rPr lang="tr-TR" sz="3000" dirty="0">
                <a:solidFill>
                  <a:prstClr val="black"/>
                </a:solidFill>
              </a:rPr>
              <a:t>süre, </a:t>
            </a:r>
            <a:r>
              <a:rPr lang="tr-TR" sz="3000" dirty="0" smtClean="0">
                <a:solidFill>
                  <a:prstClr val="black"/>
                </a:solidFill>
              </a:rPr>
              <a:t>GTİP İlavesi, </a:t>
            </a:r>
            <a:r>
              <a:rPr lang="tr-TR" sz="3000" dirty="0">
                <a:solidFill>
                  <a:prstClr val="black"/>
                </a:solidFill>
              </a:rPr>
              <a:t>adres, </a:t>
            </a:r>
            <a:r>
              <a:rPr lang="tr-TR" sz="3000" dirty="0" smtClean="0">
                <a:solidFill>
                  <a:prstClr val="black"/>
                </a:solidFill>
              </a:rPr>
              <a:t>unvan </a:t>
            </a:r>
            <a:r>
              <a:rPr lang="tr-TR" sz="3000" dirty="0">
                <a:solidFill>
                  <a:prstClr val="black"/>
                </a:solidFill>
              </a:rPr>
              <a:t>ve Vergi </a:t>
            </a:r>
            <a:r>
              <a:rPr lang="tr-TR" sz="3000" dirty="0" smtClean="0">
                <a:solidFill>
                  <a:prstClr val="black"/>
                </a:solidFill>
              </a:rPr>
              <a:t>Dairesi/Hesap Numarası revizesi </a:t>
            </a:r>
            <a:r>
              <a:rPr lang="tr-TR" sz="3000" dirty="0">
                <a:solidFill>
                  <a:prstClr val="black"/>
                </a:solidFill>
              </a:rPr>
              <a:t>gibi işlemlerin sonuçlandırılması</a:t>
            </a:r>
            <a:r>
              <a:rPr lang="tr-TR" sz="3000" dirty="0" smtClean="0">
                <a:solidFill>
                  <a:prstClr val="black"/>
                </a:solidFill>
              </a:rPr>
              <a:t>,</a:t>
            </a:r>
          </a:p>
          <a:p>
            <a:pPr lvl="0" algn="just">
              <a:spcBef>
                <a:spcPts val="0"/>
              </a:spcBef>
              <a:buSzPct val="120000"/>
            </a:pPr>
            <a:endParaRPr lang="tr-TR" sz="1200" dirty="0">
              <a:solidFill>
                <a:prstClr val="black"/>
              </a:solidFill>
            </a:endParaRPr>
          </a:p>
          <a:p>
            <a:pPr marL="342900" lvl="0" indent="-342900" algn="just">
              <a:spcBef>
                <a:spcPts val="0"/>
              </a:spcBef>
              <a:buSzPct val="120000"/>
              <a:buFont typeface="Arial" pitchFamily="34" charset="0"/>
              <a:buChar char="•"/>
            </a:pPr>
            <a:r>
              <a:rPr lang="tr-TR" sz="3000" dirty="0" smtClean="0">
                <a:solidFill>
                  <a:prstClr val="black"/>
                </a:solidFill>
              </a:rPr>
              <a:t>Miktar, değer </a:t>
            </a:r>
            <a:r>
              <a:rPr lang="tr-TR" sz="3000" dirty="0">
                <a:solidFill>
                  <a:prstClr val="black"/>
                </a:solidFill>
              </a:rPr>
              <a:t>veya mal tanımı değişikliklerine ilişkin revize talepleriyle, Haklı Sebepten ek süreye ilişkin </a:t>
            </a:r>
            <a:r>
              <a:rPr lang="tr-TR" sz="3000" dirty="0" smtClean="0">
                <a:solidFill>
                  <a:prstClr val="black"/>
                </a:solidFill>
              </a:rPr>
              <a:t>taleplerin ön incelemelerinin yapılarak </a:t>
            </a:r>
            <a:r>
              <a:rPr lang="tr-TR" sz="3000" dirty="0" smtClean="0">
                <a:solidFill>
                  <a:prstClr val="black"/>
                </a:solidFill>
              </a:rPr>
              <a:t>İhracat Genel Müdürlüğüne intikal </a:t>
            </a:r>
            <a:r>
              <a:rPr lang="tr-TR" sz="3000" dirty="0">
                <a:solidFill>
                  <a:prstClr val="black"/>
                </a:solidFill>
              </a:rPr>
              <a:t>ettirilmesi</a:t>
            </a:r>
            <a:r>
              <a:rPr lang="tr-TR" sz="3000" dirty="0" smtClean="0">
                <a:solidFill>
                  <a:prstClr val="black"/>
                </a:solidFill>
              </a:rPr>
              <a:t>,</a:t>
            </a:r>
          </a:p>
          <a:p>
            <a:pPr lvl="0" algn="just">
              <a:spcBef>
                <a:spcPts val="0"/>
              </a:spcBef>
              <a:buSzPct val="120000"/>
            </a:pPr>
            <a:endParaRPr lang="tr-TR" sz="1200" dirty="0">
              <a:solidFill>
                <a:prstClr val="black"/>
              </a:solidFill>
            </a:endParaRPr>
          </a:p>
          <a:p>
            <a:pPr marL="342900" lvl="0" indent="-342900" algn="just">
              <a:spcBef>
                <a:spcPts val="0"/>
              </a:spcBef>
              <a:buSzPct val="120000"/>
              <a:buFont typeface="Arial" pitchFamily="34" charset="0"/>
              <a:buChar char="•"/>
            </a:pPr>
            <a:r>
              <a:rPr lang="tr-TR" sz="3000" dirty="0">
                <a:solidFill>
                  <a:prstClr val="black"/>
                </a:solidFill>
              </a:rPr>
              <a:t>Belgelerin taahhüt hesaplarının </a:t>
            </a:r>
            <a:r>
              <a:rPr lang="tr-TR" sz="3000" dirty="0" smtClean="0">
                <a:solidFill>
                  <a:prstClr val="black"/>
                </a:solidFill>
              </a:rPr>
              <a:t>kapatılması.</a:t>
            </a:r>
            <a:endParaRPr lang="tr-TR" sz="3000" dirty="0">
              <a:solidFill>
                <a:prstClr val="black"/>
              </a:solidFill>
            </a:endParaRPr>
          </a:p>
          <a:p>
            <a:pPr marL="342900" lvl="0" indent="-342900" algn="just">
              <a:spcBef>
                <a:spcPts val="0"/>
              </a:spcBef>
              <a:buSzPct val="120000"/>
              <a:buFont typeface="Arial" pitchFamily="34" charset="0"/>
              <a:buChar char="•"/>
            </a:pPr>
            <a:endParaRPr lang="tr-TR" sz="3000" dirty="0">
              <a:solidFill>
                <a:prstClr val="black"/>
              </a:solidFill>
            </a:endParaRPr>
          </a:p>
          <a:p>
            <a:pPr lvl="0" algn="just">
              <a:spcBef>
                <a:spcPts val="0"/>
              </a:spcBef>
              <a:buSzPct val="120000"/>
            </a:pPr>
            <a:endParaRPr lang="tr-TR" sz="3000" dirty="0">
              <a:solidFill>
                <a:prstClr val="black"/>
              </a:solidFill>
            </a:endParaRPr>
          </a:p>
        </p:txBody>
      </p:sp>
    </p:spTree>
    <p:extLst>
      <p:ext uri="{BB962C8B-B14F-4D97-AF65-F5344CB8AC3E}">
        <p14:creationId xmlns:p14="http://schemas.microsoft.com/office/powerpoint/2010/main" val="1099501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smtClean="0">
                <a:solidFill>
                  <a:srgbClr val="C0504D">
                    <a:lumMod val="75000"/>
                  </a:srgbClr>
                </a:solidFill>
              </a:rPr>
              <a:t>1 Ocak 2006 sonrası (otomasyon) düzenlenen </a:t>
            </a:r>
            <a:r>
              <a:rPr lang="tr-TR" sz="3600" b="1" dirty="0" err="1" smtClean="0">
                <a:solidFill>
                  <a:srgbClr val="C0504D">
                    <a:lumMod val="75000"/>
                  </a:srgbClr>
                </a:solidFill>
              </a:rPr>
              <a:t>DİİB’lerle</a:t>
            </a:r>
            <a:r>
              <a:rPr lang="tr-TR" sz="3600" b="1" dirty="0" smtClean="0">
                <a:solidFill>
                  <a:srgbClr val="C0504D">
                    <a:lumMod val="75000"/>
                  </a:srgbClr>
                </a:solidFill>
              </a:rPr>
              <a:t> İlgili İşlemler;</a:t>
            </a:r>
            <a:endParaRPr lang="tr-TR" sz="3600" b="1" dirty="0">
              <a:solidFill>
                <a:srgbClr val="C0504D">
                  <a:lumMod val="75000"/>
                </a:srgbClr>
              </a:solidFill>
            </a:endParaRPr>
          </a:p>
          <a:p>
            <a:pPr lvl="0" algn="just">
              <a:spcBef>
                <a:spcPts val="0"/>
              </a:spcBef>
              <a:buSzPct val="120000"/>
            </a:pPr>
            <a:r>
              <a:rPr lang="tr-TR" sz="2400" dirty="0">
                <a:solidFill>
                  <a:prstClr val="black"/>
                </a:solidFill>
              </a:rPr>
              <a:t> </a:t>
            </a:r>
            <a:endParaRPr lang="tr-TR" sz="2400" dirty="0" smtClean="0">
              <a:solidFill>
                <a:prstClr val="black"/>
              </a:solidFill>
            </a:endParaRPr>
          </a:p>
          <a:p>
            <a:pPr lvl="0">
              <a:spcBef>
                <a:spcPts val="0"/>
              </a:spcBef>
              <a:buSzPct val="120000"/>
            </a:pPr>
            <a:endParaRPr lang="tr-TR" sz="1200" dirty="0" smtClean="0">
              <a:solidFill>
                <a:prstClr val="black"/>
              </a:solidFill>
            </a:endParaRPr>
          </a:p>
          <a:p>
            <a:pPr lvl="0">
              <a:spcBef>
                <a:spcPts val="0"/>
              </a:spcBef>
              <a:buSzPct val="120000"/>
            </a:pPr>
            <a:endParaRPr lang="tr-TR" sz="1200" dirty="0" smtClean="0">
              <a:solidFill>
                <a:prstClr val="black"/>
              </a:solidFill>
            </a:endParaRPr>
          </a:p>
          <a:p>
            <a:pPr marL="342900" lvl="0" indent="-342900" algn="just">
              <a:spcBef>
                <a:spcPts val="0"/>
              </a:spcBef>
              <a:buSzPct val="120000"/>
              <a:buFont typeface="Arial" pitchFamily="34" charset="0"/>
              <a:buChar char="•"/>
            </a:pPr>
            <a:r>
              <a:rPr lang="tr-TR" sz="3000" dirty="0">
                <a:solidFill>
                  <a:prstClr val="black"/>
                </a:solidFill>
              </a:rPr>
              <a:t>Firmaların </a:t>
            </a:r>
            <a:r>
              <a:rPr lang="tr-TR" sz="3000" dirty="0" smtClean="0">
                <a:solidFill>
                  <a:prstClr val="black"/>
                </a:solidFill>
              </a:rPr>
              <a:t>DIR Otomasyon Sistemine tanıtılması</a:t>
            </a:r>
            <a:r>
              <a:rPr lang="tr-TR" sz="3000" dirty="0">
                <a:solidFill>
                  <a:prstClr val="black"/>
                </a:solidFill>
              </a:rPr>
              <a:t> </a:t>
            </a:r>
            <a:r>
              <a:rPr lang="tr-TR" sz="3000" dirty="0" smtClean="0">
                <a:solidFill>
                  <a:prstClr val="black"/>
                </a:solidFill>
              </a:rPr>
              <a:t>ve gerekli bilgilerin güncellenmesi, </a:t>
            </a:r>
            <a:endParaRPr lang="tr-TR" sz="3000" dirty="0">
              <a:solidFill>
                <a:prstClr val="black"/>
              </a:solidFill>
            </a:endParaRPr>
          </a:p>
          <a:p>
            <a:pPr marL="342900" lvl="0" indent="-342900" algn="just">
              <a:spcBef>
                <a:spcPts val="0"/>
              </a:spcBef>
              <a:buSzPct val="120000"/>
              <a:buFont typeface="Arial" pitchFamily="34" charset="0"/>
              <a:buChar char="•"/>
            </a:pPr>
            <a:endParaRPr lang="tr-TR" sz="3000" dirty="0">
              <a:solidFill>
                <a:prstClr val="black"/>
              </a:solidFill>
            </a:endParaRPr>
          </a:p>
          <a:p>
            <a:pPr marL="342900" lvl="0" indent="-342900" algn="just">
              <a:spcBef>
                <a:spcPts val="0"/>
              </a:spcBef>
              <a:buSzPct val="120000"/>
              <a:buFont typeface="Arial" pitchFamily="34" charset="0"/>
              <a:buChar char="•"/>
            </a:pPr>
            <a:r>
              <a:rPr lang="tr-TR" sz="3000" dirty="0">
                <a:solidFill>
                  <a:prstClr val="black"/>
                </a:solidFill>
              </a:rPr>
              <a:t>Aracı ihracatçı ve temsilci ithalatçı tanımlamasının yapılması,</a:t>
            </a:r>
          </a:p>
          <a:p>
            <a:pPr marL="342900" lvl="0" indent="-342900" algn="just">
              <a:spcBef>
                <a:spcPts val="0"/>
              </a:spcBef>
              <a:buSzPct val="120000"/>
              <a:buFont typeface="Arial" pitchFamily="34" charset="0"/>
              <a:buChar char="•"/>
            </a:pPr>
            <a:endParaRPr lang="tr-TR" sz="3000" dirty="0">
              <a:solidFill>
                <a:prstClr val="black"/>
              </a:solidFill>
            </a:endParaRPr>
          </a:p>
          <a:p>
            <a:pPr marL="342900" lvl="0" indent="-342900" algn="just">
              <a:spcBef>
                <a:spcPts val="0"/>
              </a:spcBef>
              <a:buSzPct val="120000"/>
              <a:buFont typeface="Arial" pitchFamily="34" charset="0"/>
              <a:buChar char="•"/>
            </a:pPr>
            <a:r>
              <a:rPr lang="tr-TR" sz="3000" dirty="0">
                <a:solidFill>
                  <a:prstClr val="black"/>
                </a:solidFill>
              </a:rPr>
              <a:t>Belgelerin taahhüt hesaplarının kapatılmasıdır.</a:t>
            </a:r>
          </a:p>
          <a:p>
            <a:pPr marL="342900" lvl="0" indent="-342900" algn="just">
              <a:spcBef>
                <a:spcPts val="0"/>
              </a:spcBef>
              <a:buSzPct val="120000"/>
              <a:buFont typeface="Arial" pitchFamily="34" charset="0"/>
              <a:buChar char="•"/>
            </a:pPr>
            <a:endParaRPr lang="tr-TR" sz="3000" dirty="0">
              <a:solidFill>
                <a:prstClr val="black"/>
              </a:solidFill>
            </a:endParaRPr>
          </a:p>
          <a:p>
            <a:pPr lvl="0" algn="just">
              <a:spcBef>
                <a:spcPts val="0"/>
              </a:spcBef>
              <a:buSzPct val="120000"/>
            </a:pPr>
            <a:endParaRPr lang="tr-TR" sz="3000" dirty="0">
              <a:solidFill>
                <a:prstClr val="black"/>
              </a:solidFill>
            </a:endParaRPr>
          </a:p>
        </p:txBody>
      </p:sp>
    </p:spTree>
    <p:extLst>
      <p:ext uri="{BB962C8B-B14F-4D97-AF65-F5344CB8AC3E}">
        <p14:creationId xmlns:p14="http://schemas.microsoft.com/office/powerpoint/2010/main" val="1364922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lnSpcReduction="10000"/>
          </a:bodyPr>
          <a:lstStyle/>
          <a:p>
            <a:pPr>
              <a:spcBef>
                <a:spcPts val="0"/>
              </a:spcBef>
            </a:pPr>
            <a:endParaRPr lang="tr-TR" sz="1000" b="1" dirty="0" smtClean="0">
              <a:solidFill>
                <a:srgbClr val="C00000"/>
              </a:solidFill>
            </a:endParaRPr>
          </a:p>
          <a:p>
            <a:pPr>
              <a:spcBef>
                <a:spcPts val="0"/>
              </a:spcBef>
            </a:pPr>
            <a:r>
              <a:rPr lang="tr-TR" sz="3600" b="1" dirty="0">
                <a:solidFill>
                  <a:schemeClr val="accent2">
                    <a:lumMod val="75000"/>
                  </a:schemeClr>
                </a:solidFill>
              </a:rPr>
              <a:t>Firmaların Sisteme </a:t>
            </a:r>
            <a:r>
              <a:rPr lang="tr-TR" sz="3600" b="1" dirty="0" smtClean="0">
                <a:solidFill>
                  <a:schemeClr val="accent2">
                    <a:lumMod val="75000"/>
                  </a:schemeClr>
                </a:solidFill>
              </a:rPr>
              <a:t>Tanıtılması:</a:t>
            </a:r>
          </a:p>
          <a:p>
            <a:pPr>
              <a:spcBef>
                <a:spcPts val="0"/>
              </a:spcBef>
            </a:pPr>
            <a:endParaRPr lang="tr-TR" sz="2400" dirty="0" smtClean="0">
              <a:solidFill>
                <a:schemeClr val="tx1"/>
              </a:solidFill>
            </a:endParaRPr>
          </a:p>
          <a:p>
            <a:pPr marL="457200" indent="-457200" algn="just">
              <a:spcBef>
                <a:spcPts val="0"/>
              </a:spcBef>
              <a:buSzPct val="120000"/>
              <a:buFont typeface="Arial" panose="020B0604020202020204" pitchFamily="34" charset="0"/>
              <a:buChar char="•"/>
            </a:pPr>
            <a:r>
              <a:rPr lang="tr-TR" sz="2600" dirty="0" smtClean="0">
                <a:solidFill>
                  <a:prstClr val="black"/>
                </a:solidFill>
              </a:rPr>
              <a:t>Firmaların</a:t>
            </a:r>
            <a:r>
              <a:rPr lang="tr-TR" sz="2600" dirty="0">
                <a:solidFill>
                  <a:prstClr val="black"/>
                </a:solidFill>
              </a:rPr>
              <a:t>, elektronik ortamda belge alabilmeleri için öncelikle İhracatçı Birlikleri tarafından Sisteme tanıtılmaları </a:t>
            </a:r>
            <a:r>
              <a:rPr lang="tr-TR" sz="2600" dirty="0" smtClean="0">
                <a:solidFill>
                  <a:prstClr val="black"/>
                </a:solidFill>
              </a:rPr>
              <a:t>gerekmektedir,</a:t>
            </a:r>
          </a:p>
          <a:p>
            <a:pPr marL="457200" indent="-457200" algn="just">
              <a:spcBef>
                <a:spcPts val="0"/>
              </a:spcBef>
              <a:buSzPct val="120000"/>
              <a:buFont typeface="Arial" panose="020B0604020202020204" pitchFamily="34" charset="0"/>
              <a:buChar char="•"/>
            </a:pPr>
            <a:r>
              <a:rPr lang="tr-TR" sz="2600" dirty="0" smtClean="0">
                <a:solidFill>
                  <a:prstClr val="black"/>
                </a:solidFill>
              </a:rPr>
              <a:t>Firmaların </a:t>
            </a:r>
            <a:r>
              <a:rPr lang="tr-TR" sz="2600" dirty="0">
                <a:solidFill>
                  <a:prstClr val="black"/>
                </a:solidFill>
              </a:rPr>
              <a:t>1 Ocak 2006 öncesi dönemde her bir belge başvurusunda </a:t>
            </a:r>
            <a:r>
              <a:rPr lang="tr-TR" sz="2600" dirty="0" smtClean="0">
                <a:solidFill>
                  <a:prstClr val="black"/>
                </a:solidFill>
              </a:rPr>
              <a:t>ibraz ettikleri; </a:t>
            </a:r>
            <a:r>
              <a:rPr lang="tr-TR" sz="2600" dirty="0">
                <a:solidFill>
                  <a:prstClr val="black"/>
                </a:solidFill>
              </a:rPr>
              <a:t>kapasite raporu, imza sirküleri, ticaret sicil gazetesi vb. evrakları, süresi geçerli olduğu sürece bir daha istenmeksizin İhracatçı </a:t>
            </a:r>
            <a:r>
              <a:rPr lang="tr-TR" sz="2600" dirty="0" smtClean="0">
                <a:solidFill>
                  <a:prstClr val="black"/>
                </a:solidFill>
              </a:rPr>
              <a:t>Birliklerine </a:t>
            </a:r>
            <a:r>
              <a:rPr lang="tr-TR" sz="2600" dirty="0">
                <a:solidFill>
                  <a:prstClr val="black"/>
                </a:solidFill>
              </a:rPr>
              <a:t>ibraz </a:t>
            </a:r>
            <a:r>
              <a:rPr lang="tr-TR" sz="2600" dirty="0" smtClean="0">
                <a:solidFill>
                  <a:prstClr val="black"/>
                </a:solidFill>
              </a:rPr>
              <a:t>edilmekte ve </a:t>
            </a:r>
            <a:r>
              <a:rPr lang="tr-TR" sz="2600" dirty="0">
                <a:solidFill>
                  <a:prstClr val="black"/>
                </a:solidFill>
              </a:rPr>
              <a:t>bu </a:t>
            </a:r>
            <a:r>
              <a:rPr lang="tr-TR" sz="2600" dirty="0" smtClean="0">
                <a:solidFill>
                  <a:prstClr val="black"/>
                </a:solidFill>
              </a:rPr>
              <a:t>evraklar </a:t>
            </a:r>
            <a:r>
              <a:rPr lang="tr-TR" sz="2600" dirty="0">
                <a:solidFill>
                  <a:prstClr val="black"/>
                </a:solidFill>
              </a:rPr>
              <a:t>kontrol edilerek Sisteme </a:t>
            </a:r>
            <a:r>
              <a:rPr lang="tr-TR" sz="2600" dirty="0" smtClean="0">
                <a:solidFill>
                  <a:prstClr val="black"/>
                </a:solidFill>
              </a:rPr>
              <a:t>aktarılmaktadır,</a:t>
            </a:r>
          </a:p>
          <a:p>
            <a:pPr marL="457200" indent="-457200" algn="just">
              <a:spcBef>
                <a:spcPts val="0"/>
              </a:spcBef>
              <a:buSzPct val="120000"/>
              <a:buFont typeface="Arial" panose="020B0604020202020204" pitchFamily="34" charset="0"/>
              <a:buChar char="•"/>
            </a:pPr>
            <a:r>
              <a:rPr lang="tr-TR" sz="2600" dirty="0" smtClean="0">
                <a:solidFill>
                  <a:prstClr val="black"/>
                </a:solidFill>
              </a:rPr>
              <a:t>Bu evraklar, </a:t>
            </a:r>
            <a:r>
              <a:rPr lang="tr-TR" sz="2600" dirty="0">
                <a:solidFill>
                  <a:prstClr val="black"/>
                </a:solidFill>
              </a:rPr>
              <a:t>Sisteme imaj olarak aktarılmakta olup; firmalar, </a:t>
            </a:r>
            <a:r>
              <a:rPr lang="tr-TR" sz="2600" dirty="0">
                <a:solidFill>
                  <a:prstClr val="black"/>
                </a:solidFill>
                <a:cs typeface="Arial" charset="0"/>
              </a:rPr>
              <a:t>Ekonomi Bakanlığı İhracat Genel Müdürlüğü</a:t>
            </a:r>
            <a:r>
              <a:rPr lang="tr-TR" sz="2600" dirty="0">
                <a:solidFill>
                  <a:prstClr val="black"/>
                </a:solidFill>
              </a:rPr>
              <a:t> ve Birlik personeli tarafından gerektiğinde görüntülenebilmektedir.</a:t>
            </a:r>
          </a:p>
          <a:p>
            <a:endParaRPr lang="tr-TR" sz="4000" b="1" dirty="0">
              <a:solidFill>
                <a:srgbClr val="C00000"/>
              </a:solidFill>
            </a:endParaRPr>
          </a:p>
        </p:txBody>
      </p:sp>
    </p:spTree>
    <p:extLst>
      <p:ext uri="{BB962C8B-B14F-4D97-AF65-F5344CB8AC3E}">
        <p14:creationId xmlns:p14="http://schemas.microsoft.com/office/powerpoint/2010/main" val="13314932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a:solidFill>
                  <a:schemeClr val="accent2">
                    <a:lumMod val="75000"/>
                  </a:schemeClr>
                </a:solidFill>
              </a:rPr>
              <a:t>Aracı </a:t>
            </a:r>
            <a:r>
              <a:rPr lang="tr-TR" sz="3600" b="1" dirty="0" smtClean="0">
                <a:solidFill>
                  <a:schemeClr val="accent2">
                    <a:lumMod val="75000"/>
                  </a:schemeClr>
                </a:solidFill>
              </a:rPr>
              <a:t>İhracatçı ve Temsilci İthalatçı Tanımlamasının Yapılması:</a:t>
            </a:r>
          </a:p>
          <a:p>
            <a:pPr>
              <a:spcBef>
                <a:spcPts val="0"/>
              </a:spcBef>
            </a:pPr>
            <a:endParaRPr lang="tr-TR" sz="2400" dirty="0" smtClean="0">
              <a:solidFill>
                <a:schemeClr val="tx1"/>
              </a:solidFill>
            </a:endParaRPr>
          </a:p>
          <a:p>
            <a:pPr>
              <a:spcBef>
                <a:spcPts val="0"/>
              </a:spcBef>
            </a:pPr>
            <a:endParaRPr lang="tr-TR" sz="2400" dirty="0">
              <a:solidFill>
                <a:schemeClr val="tx1"/>
              </a:solidFill>
            </a:endParaRPr>
          </a:p>
          <a:p>
            <a:pPr>
              <a:spcBef>
                <a:spcPts val="0"/>
              </a:spcBef>
            </a:pPr>
            <a:endParaRPr lang="tr-TR" sz="2400" dirty="0" smtClean="0">
              <a:solidFill>
                <a:schemeClr val="tx1"/>
              </a:solidFill>
            </a:endParaRPr>
          </a:p>
          <a:p>
            <a:pPr>
              <a:spcBef>
                <a:spcPts val="0"/>
              </a:spcBef>
            </a:pPr>
            <a:endParaRPr lang="tr-TR" sz="2400" dirty="0" smtClean="0">
              <a:solidFill>
                <a:schemeClr val="tx1"/>
              </a:solidFill>
            </a:endParaRPr>
          </a:p>
          <a:p>
            <a:pPr marL="457200" indent="-457200" algn="just">
              <a:spcBef>
                <a:spcPts val="0"/>
              </a:spcBef>
              <a:buSzPct val="120000"/>
              <a:buFont typeface="Arial" panose="020B0604020202020204" pitchFamily="34" charset="0"/>
              <a:buChar char="•"/>
            </a:pPr>
            <a:r>
              <a:rPr lang="tr-TR" sz="2600" dirty="0">
                <a:solidFill>
                  <a:prstClr val="black"/>
                </a:solidFill>
              </a:rPr>
              <a:t>Firmanın elektronik ortamda düzenlenen Dahilde İşleme İzin Belgesi kapsamında aracı ihracatçı ya da temsilci ithalatçı olarak başka bir firmayı kullanmak istemesi </a:t>
            </a:r>
            <a:r>
              <a:rPr lang="tr-TR" sz="2600" dirty="0" smtClean="0">
                <a:solidFill>
                  <a:prstClr val="black"/>
                </a:solidFill>
              </a:rPr>
              <a:t>durumunda, </a:t>
            </a:r>
            <a:r>
              <a:rPr lang="tr-TR" sz="2600" dirty="0">
                <a:solidFill>
                  <a:prstClr val="black"/>
                </a:solidFill>
              </a:rPr>
              <a:t>bu firmalara ilişkin bilgiler sisteme İhracatçı Birliklerince aktarılmaktadır.</a:t>
            </a:r>
          </a:p>
          <a:p>
            <a:endParaRPr lang="tr-TR" sz="4000" b="1" dirty="0">
              <a:solidFill>
                <a:srgbClr val="C00000"/>
              </a:solidFill>
            </a:endParaRPr>
          </a:p>
        </p:txBody>
      </p:sp>
    </p:spTree>
    <p:extLst>
      <p:ext uri="{BB962C8B-B14F-4D97-AF65-F5344CB8AC3E}">
        <p14:creationId xmlns:p14="http://schemas.microsoft.com/office/powerpoint/2010/main" val="9675349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600" b="1" dirty="0" smtClean="0">
                <a:solidFill>
                  <a:srgbClr val="C0504D">
                    <a:lumMod val="75000"/>
                  </a:srgbClr>
                </a:solidFill>
              </a:rPr>
              <a:t>Belgelerin Taahhüt Hesaplarının Kapatılması;</a:t>
            </a:r>
          </a:p>
          <a:p>
            <a:pPr lvl="0">
              <a:spcBef>
                <a:spcPts val="0"/>
              </a:spcBef>
            </a:pPr>
            <a:endParaRPr lang="tr-TR" sz="1200" dirty="0" smtClean="0">
              <a:solidFill>
                <a:prstClr val="black"/>
              </a:solidFill>
            </a:endParaRPr>
          </a:p>
          <a:p>
            <a:pPr marL="342900" lvl="0" indent="-342900" algn="just">
              <a:spcBef>
                <a:spcPts val="0"/>
              </a:spcBef>
              <a:buSzPct val="120000"/>
              <a:buFont typeface="Arial" pitchFamily="34" charset="0"/>
              <a:buChar char="•"/>
            </a:pPr>
            <a:r>
              <a:rPr lang="tr-TR" sz="2800" dirty="0" smtClean="0">
                <a:solidFill>
                  <a:prstClr val="black"/>
                </a:solidFill>
              </a:rPr>
              <a:t>Elektronik Ortamda düzenlenen Dahilde İşleme İzin Belgelerinin taahhüt hesaplarının kapatılması işlemi, şu an için hem elektronik ortamda hem de fiziki ortamda eş zamanlı olarak yapılmaktadır.</a:t>
            </a:r>
          </a:p>
          <a:p>
            <a:pPr lvl="0" algn="just">
              <a:spcBef>
                <a:spcPts val="0"/>
              </a:spcBef>
              <a:buSzPct val="120000"/>
            </a:pPr>
            <a:endParaRPr lang="tr-TR" sz="1200" dirty="0" smtClean="0">
              <a:solidFill>
                <a:prstClr val="black"/>
              </a:solidFill>
            </a:endParaRPr>
          </a:p>
          <a:p>
            <a:pPr marL="342900" lvl="0" indent="-342900" algn="just">
              <a:spcBef>
                <a:spcPts val="0"/>
              </a:spcBef>
              <a:buSzPct val="120000"/>
              <a:buFont typeface="Arial" pitchFamily="34" charset="0"/>
              <a:buChar char="•"/>
            </a:pPr>
            <a:r>
              <a:rPr lang="tr-TR" sz="2800" dirty="0" smtClean="0">
                <a:solidFill>
                  <a:prstClr val="black"/>
                </a:solidFill>
              </a:rPr>
              <a:t>Gümrük ve Ticaret Bakanlığı ile </a:t>
            </a:r>
            <a:r>
              <a:rPr lang="tr-TR" sz="2800" dirty="0">
                <a:solidFill>
                  <a:prstClr val="black"/>
                </a:solidFill>
              </a:rPr>
              <a:t>Otomasyonun tam anlamıyla sağlanması durumunda </a:t>
            </a:r>
            <a:r>
              <a:rPr lang="tr-TR" sz="1800" dirty="0">
                <a:solidFill>
                  <a:prstClr val="black"/>
                </a:solidFill>
              </a:rPr>
              <a:t>(Gümrük beyannamelerine ilişkin bilgilerin </a:t>
            </a:r>
            <a:r>
              <a:rPr lang="tr-TR" sz="1800" dirty="0" smtClean="0">
                <a:solidFill>
                  <a:prstClr val="black"/>
                </a:solidFill>
              </a:rPr>
              <a:t>sistemde eksiksiz </a:t>
            </a:r>
            <a:r>
              <a:rPr lang="tr-TR" sz="1800" dirty="0">
                <a:solidFill>
                  <a:prstClr val="black"/>
                </a:solidFill>
              </a:rPr>
              <a:t>olarak görüntülenebilmesi)</a:t>
            </a:r>
            <a:r>
              <a:rPr lang="tr-TR" sz="2800" dirty="0">
                <a:solidFill>
                  <a:prstClr val="black"/>
                </a:solidFill>
              </a:rPr>
              <a:t>, firmaların fiziki </a:t>
            </a:r>
            <a:r>
              <a:rPr lang="tr-TR" sz="2800" dirty="0" smtClean="0">
                <a:solidFill>
                  <a:prstClr val="black"/>
                </a:solidFill>
              </a:rPr>
              <a:t>ortamda </a:t>
            </a:r>
            <a:r>
              <a:rPr lang="tr-TR" sz="2800" dirty="0">
                <a:solidFill>
                  <a:prstClr val="black"/>
                </a:solidFill>
              </a:rPr>
              <a:t>gerekmedikçe, herhangi bir evrak ibraz etmelerine gerek olmaksızın, kapatma müracaatı elektronik ortamda sonuçlandırılacaktır.</a:t>
            </a:r>
          </a:p>
          <a:p>
            <a:pPr marL="342900" lvl="0" indent="-342900" algn="just">
              <a:spcBef>
                <a:spcPts val="0"/>
              </a:spcBef>
              <a:buSzPct val="120000"/>
              <a:buFont typeface="Arial" pitchFamily="34" charset="0"/>
              <a:buChar char="•"/>
            </a:pPr>
            <a:endParaRPr lang="tr-TR" sz="3000" dirty="0">
              <a:solidFill>
                <a:prstClr val="black"/>
              </a:solidFill>
            </a:endParaRPr>
          </a:p>
          <a:p>
            <a:pPr lvl="0" algn="just">
              <a:spcBef>
                <a:spcPts val="0"/>
              </a:spcBef>
              <a:buSzPct val="120000"/>
            </a:pPr>
            <a:endParaRPr lang="tr-TR" sz="3000" dirty="0">
              <a:solidFill>
                <a:prstClr val="black"/>
              </a:solidFill>
            </a:endParaRPr>
          </a:p>
        </p:txBody>
      </p:sp>
    </p:spTree>
    <p:extLst>
      <p:ext uri="{BB962C8B-B14F-4D97-AF65-F5344CB8AC3E}">
        <p14:creationId xmlns:p14="http://schemas.microsoft.com/office/powerpoint/2010/main" val="19662417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b="1" dirty="0" smtClean="0">
                <a:solidFill>
                  <a:srgbClr val="C0504D">
                    <a:lumMod val="75000"/>
                  </a:srgbClr>
                </a:solidFill>
              </a:rPr>
              <a:t>DİİB MÜRACAATI ONAYLANDI, NE YAPMALI?</a:t>
            </a:r>
            <a:endParaRPr lang="tr-TR" b="1" dirty="0">
              <a:solidFill>
                <a:srgbClr val="C0504D">
                  <a:lumMod val="75000"/>
                </a:srgbClr>
              </a:solidFill>
            </a:endParaRPr>
          </a:p>
          <a:p>
            <a:pPr lvl="0" algn="l">
              <a:spcBef>
                <a:spcPts val="0"/>
              </a:spcBef>
              <a:buSzPct val="120000"/>
            </a:pPr>
            <a:r>
              <a:rPr lang="tr-TR" sz="2400" dirty="0">
                <a:solidFill>
                  <a:prstClr val="black"/>
                </a:solidFill>
              </a:rPr>
              <a:t> </a:t>
            </a:r>
            <a:endParaRPr lang="tr-TR" sz="2400" dirty="0" smtClean="0">
              <a:solidFill>
                <a:prstClr val="black"/>
              </a:solidFill>
            </a:endParaRPr>
          </a:p>
          <a:p>
            <a:pPr marL="342900" lvl="0" indent="-342900" algn="just">
              <a:spcBef>
                <a:spcPts val="0"/>
              </a:spcBef>
              <a:buSzPct val="120000"/>
              <a:buFont typeface="Arial" pitchFamily="34" charset="0"/>
              <a:buChar char="•"/>
            </a:pPr>
            <a:r>
              <a:rPr lang="tr-TR" sz="2800" dirty="0" smtClean="0">
                <a:solidFill>
                  <a:prstClr val="black"/>
                </a:solidFill>
              </a:rPr>
              <a:t>Yurtiçi </a:t>
            </a:r>
            <a:r>
              <a:rPr lang="tr-TR" sz="2800" dirty="0">
                <a:solidFill>
                  <a:prstClr val="black"/>
                </a:solidFill>
              </a:rPr>
              <a:t>alımın </a:t>
            </a:r>
            <a:r>
              <a:rPr lang="tr-TR" sz="2800" dirty="0" err="1">
                <a:solidFill>
                  <a:prstClr val="black"/>
                </a:solidFill>
              </a:rPr>
              <a:t>derc</a:t>
            </a:r>
            <a:r>
              <a:rPr lang="tr-TR" sz="2800" dirty="0">
                <a:solidFill>
                  <a:prstClr val="black"/>
                </a:solidFill>
              </a:rPr>
              <a:t> edilmesi, bankaların vergi resim harç istisnasına yönelik düşümleri </a:t>
            </a:r>
            <a:r>
              <a:rPr lang="tr-TR" sz="2800" dirty="0" smtClean="0">
                <a:solidFill>
                  <a:prstClr val="black"/>
                </a:solidFill>
              </a:rPr>
              <a:t>vs. </a:t>
            </a:r>
            <a:r>
              <a:rPr lang="tr-TR" sz="2800" dirty="0">
                <a:solidFill>
                  <a:prstClr val="black"/>
                </a:solidFill>
              </a:rPr>
              <a:t>işlemler için ihtiyaç hasıl olması muhtemel </a:t>
            </a:r>
            <a:r>
              <a:rPr lang="tr-TR" sz="2800" dirty="0" err="1">
                <a:solidFill>
                  <a:prstClr val="black"/>
                </a:solidFill>
              </a:rPr>
              <a:t>DİİB’in</a:t>
            </a:r>
            <a:r>
              <a:rPr lang="tr-TR" sz="2800" dirty="0">
                <a:solidFill>
                  <a:prstClr val="black"/>
                </a:solidFill>
              </a:rPr>
              <a:t> basılı nüshasının alınması için ilgili </a:t>
            </a:r>
            <a:r>
              <a:rPr lang="tr-TR" sz="2800" dirty="0" err="1">
                <a:solidFill>
                  <a:prstClr val="black"/>
                </a:solidFill>
              </a:rPr>
              <a:t>İBGS’ye</a:t>
            </a:r>
            <a:r>
              <a:rPr lang="tr-TR" sz="2800" dirty="0">
                <a:solidFill>
                  <a:prstClr val="black"/>
                </a:solidFill>
              </a:rPr>
              <a:t> dilekçe ile müracaat edilir,</a:t>
            </a:r>
          </a:p>
          <a:p>
            <a:pPr lvl="0" algn="just">
              <a:spcBef>
                <a:spcPts val="0"/>
              </a:spcBef>
              <a:buSzPct val="120000"/>
            </a:pPr>
            <a:endParaRPr lang="tr-TR" sz="1200" dirty="0">
              <a:solidFill>
                <a:prstClr val="black"/>
              </a:solidFill>
            </a:endParaRPr>
          </a:p>
          <a:p>
            <a:pPr marL="342900" lvl="0" indent="-342900" algn="just">
              <a:spcBef>
                <a:spcPts val="0"/>
              </a:spcBef>
              <a:buSzPct val="120000"/>
              <a:buFont typeface="Arial" pitchFamily="34" charset="0"/>
              <a:buChar char="•"/>
            </a:pPr>
            <a:r>
              <a:rPr lang="tr-TR" sz="2800" dirty="0" smtClean="0">
                <a:solidFill>
                  <a:prstClr val="black"/>
                </a:solidFill>
              </a:rPr>
              <a:t>Dilekçede </a:t>
            </a:r>
            <a:r>
              <a:rPr lang="tr-TR" sz="2800" dirty="0">
                <a:solidFill>
                  <a:prstClr val="black"/>
                </a:solidFill>
              </a:rPr>
              <a:t>yetki verilen kişiye/istenmesi halinde firma adresine DİİB basılı nüshası verilir/gönderilir,</a:t>
            </a:r>
          </a:p>
          <a:p>
            <a:pPr lvl="0" algn="just">
              <a:spcBef>
                <a:spcPts val="0"/>
              </a:spcBef>
              <a:buSzPct val="120000"/>
            </a:pPr>
            <a:endParaRPr lang="tr-TR" sz="1200" dirty="0">
              <a:solidFill>
                <a:prstClr val="black"/>
              </a:solidFill>
            </a:endParaRPr>
          </a:p>
          <a:p>
            <a:pPr marL="342900" lvl="0" indent="-342900" algn="just">
              <a:spcBef>
                <a:spcPts val="0"/>
              </a:spcBef>
              <a:buSzPct val="120000"/>
              <a:buFont typeface="Arial" pitchFamily="34" charset="0"/>
              <a:buChar char="•"/>
            </a:pPr>
            <a:r>
              <a:rPr lang="tr-TR" sz="2800" dirty="0" smtClean="0">
                <a:solidFill>
                  <a:prstClr val="black"/>
                </a:solidFill>
              </a:rPr>
              <a:t>Ancak </a:t>
            </a:r>
            <a:r>
              <a:rPr lang="tr-TR" sz="2800" dirty="0">
                <a:solidFill>
                  <a:prstClr val="black"/>
                </a:solidFill>
              </a:rPr>
              <a:t>tüm ithalat/ihracat işlemleri BİLGE Sistemine dahil gümrük idarelerinden gerçekleştirilecekse </a:t>
            </a:r>
            <a:r>
              <a:rPr lang="tr-TR" sz="2800" b="1" dirty="0" err="1">
                <a:solidFill>
                  <a:prstClr val="black"/>
                </a:solidFill>
              </a:rPr>
              <a:t>DİİB’lerin</a:t>
            </a:r>
            <a:r>
              <a:rPr lang="tr-TR" sz="2800" b="1" dirty="0">
                <a:solidFill>
                  <a:prstClr val="black"/>
                </a:solidFill>
              </a:rPr>
              <a:t> basılı nüshalarının alınmasına gerek yoktur.</a:t>
            </a:r>
          </a:p>
          <a:p>
            <a:pPr lvl="0" algn="just">
              <a:spcBef>
                <a:spcPts val="0"/>
              </a:spcBef>
              <a:buSzPct val="120000"/>
            </a:pPr>
            <a:endParaRPr lang="tr-TR" sz="3000" dirty="0">
              <a:solidFill>
                <a:prstClr val="black"/>
              </a:solidFill>
            </a:endParaRPr>
          </a:p>
          <a:p>
            <a:pPr lvl="0" algn="just">
              <a:spcBef>
                <a:spcPts val="0"/>
              </a:spcBef>
              <a:buSzPct val="120000"/>
            </a:pPr>
            <a:endParaRPr lang="tr-TR" sz="3000" dirty="0">
              <a:solidFill>
                <a:prstClr val="black"/>
              </a:solidFill>
            </a:endParaRPr>
          </a:p>
        </p:txBody>
      </p:sp>
    </p:spTree>
    <p:extLst>
      <p:ext uri="{BB962C8B-B14F-4D97-AF65-F5344CB8AC3E}">
        <p14:creationId xmlns:p14="http://schemas.microsoft.com/office/powerpoint/2010/main" val="15585168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b="1" dirty="0" smtClean="0">
                <a:solidFill>
                  <a:srgbClr val="C0504D">
                    <a:lumMod val="75000"/>
                  </a:srgbClr>
                </a:solidFill>
              </a:rPr>
              <a:t>DİİB SÜRESİ NE ZAMAN BAŞLAR/BİTER?</a:t>
            </a:r>
            <a:endParaRPr lang="tr-TR" b="1" dirty="0">
              <a:solidFill>
                <a:srgbClr val="C0504D">
                  <a:lumMod val="75000"/>
                </a:srgbClr>
              </a:solidFill>
            </a:endParaRPr>
          </a:p>
          <a:p>
            <a:pPr lvl="0" algn="l">
              <a:spcBef>
                <a:spcPts val="0"/>
              </a:spcBef>
              <a:buSzPct val="120000"/>
            </a:pPr>
            <a:r>
              <a:rPr lang="tr-TR" sz="2400" dirty="0">
                <a:solidFill>
                  <a:prstClr val="black"/>
                </a:solidFill>
              </a:rPr>
              <a:t> </a:t>
            </a:r>
            <a:endParaRPr lang="tr-TR" sz="2400" dirty="0" smtClean="0">
              <a:solidFill>
                <a:prstClr val="black"/>
              </a:solidFill>
            </a:endParaRPr>
          </a:p>
          <a:p>
            <a:pPr marL="342900" lvl="0" indent="-342900" algn="just">
              <a:spcBef>
                <a:spcPts val="0"/>
              </a:spcBef>
              <a:buSzPct val="120000"/>
              <a:buFont typeface="Arial" pitchFamily="34" charset="0"/>
              <a:buChar char="•"/>
            </a:pPr>
            <a:r>
              <a:rPr lang="tr-TR" sz="2800" dirty="0" smtClean="0">
                <a:solidFill>
                  <a:prstClr val="black"/>
                </a:solidFill>
              </a:rPr>
              <a:t>DİİB </a:t>
            </a:r>
            <a:r>
              <a:rPr lang="tr-TR" sz="2800" dirty="0">
                <a:solidFill>
                  <a:prstClr val="black"/>
                </a:solidFill>
              </a:rPr>
              <a:t>süresi, belge tarihinde başlar ve belgede kayıtlı süre sonunun </a:t>
            </a:r>
            <a:r>
              <a:rPr lang="tr-TR" sz="1800" dirty="0">
                <a:solidFill>
                  <a:prstClr val="black"/>
                </a:solidFill>
              </a:rPr>
              <a:t>(ek süre, haklı ve mücbir sebep ile fevkalade hallere ilişkin süreler dahil)  </a:t>
            </a:r>
            <a:r>
              <a:rPr lang="tr-TR" sz="2800" dirty="0">
                <a:solidFill>
                  <a:prstClr val="black"/>
                </a:solidFill>
              </a:rPr>
              <a:t>rastladığı ayın son gününde biter</a:t>
            </a:r>
            <a:r>
              <a:rPr lang="tr-TR" sz="2800" dirty="0" smtClean="0">
                <a:solidFill>
                  <a:prstClr val="black"/>
                </a:solidFill>
              </a:rPr>
              <a:t>.</a:t>
            </a:r>
          </a:p>
          <a:p>
            <a:pPr lvl="0" algn="just">
              <a:spcBef>
                <a:spcPts val="0"/>
              </a:spcBef>
              <a:buSzPct val="120000"/>
            </a:pPr>
            <a:endParaRPr lang="tr-TR" sz="2800" dirty="0" smtClean="0">
              <a:solidFill>
                <a:prstClr val="black"/>
              </a:solidFill>
            </a:endParaRPr>
          </a:p>
          <a:p>
            <a:pPr lvl="0">
              <a:spcBef>
                <a:spcPts val="0"/>
              </a:spcBef>
            </a:pPr>
            <a:r>
              <a:rPr lang="tr-TR" b="1" dirty="0" smtClean="0">
                <a:solidFill>
                  <a:srgbClr val="C0504D">
                    <a:lumMod val="75000"/>
                  </a:srgbClr>
                </a:solidFill>
              </a:rPr>
              <a:t>DİİB REVİZE EDİLDİ, NE YAPMALI?</a:t>
            </a:r>
            <a:endParaRPr lang="tr-TR" b="1" dirty="0">
              <a:solidFill>
                <a:srgbClr val="C0504D">
                  <a:lumMod val="75000"/>
                </a:srgbClr>
              </a:solidFill>
            </a:endParaRPr>
          </a:p>
          <a:p>
            <a:pPr lvl="0" algn="l">
              <a:spcBef>
                <a:spcPts val="0"/>
              </a:spcBef>
              <a:buSzPct val="120000"/>
            </a:pPr>
            <a:r>
              <a:rPr lang="tr-TR" sz="2800" dirty="0">
                <a:solidFill>
                  <a:prstClr val="black"/>
                </a:solidFill>
              </a:rPr>
              <a:t> </a:t>
            </a:r>
          </a:p>
          <a:p>
            <a:pPr marL="342900" lvl="0" indent="-342900" algn="just">
              <a:spcBef>
                <a:spcPts val="0"/>
              </a:spcBef>
              <a:buSzPct val="120000"/>
              <a:buFont typeface="Arial" pitchFamily="34" charset="0"/>
              <a:buChar char="•"/>
            </a:pPr>
            <a:r>
              <a:rPr lang="tr-TR" sz="2800" dirty="0" smtClean="0">
                <a:solidFill>
                  <a:prstClr val="black"/>
                </a:solidFill>
              </a:rPr>
              <a:t>Revize </a:t>
            </a:r>
            <a:r>
              <a:rPr lang="tr-TR" sz="2800" dirty="0">
                <a:solidFill>
                  <a:prstClr val="black"/>
                </a:solidFill>
              </a:rPr>
              <a:t>edilen </a:t>
            </a:r>
            <a:r>
              <a:rPr lang="tr-TR" sz="2800" dirty="0" err="1">
                <a:solidFill>
                  <a:prstClr val="black"/>
                </a:solidFill>
              </a:rPr>
              <a:t>DİİB’in</a:t>
            </a:r>
            <a:r>
              <a:rPr lang="tr-TR" sz="2800" dirty="0">
                <a:solidFill>
                  <a:prstClr val="black"/>
                </a:solidFill>
              </a:rPr>
              <a:t> son hali talep ediliyorsa, </a:t>
            </a:r>
            <a:r>
              <a:rPr lang="tr-TR" sz="2800" dirty="0" err="1">
                <a:solidFill>
                  <a:prstClr val="black"/>
                </a:solidFill>
              </a:rPr>
              <a:t>DİİB’in</a:t>
            </a:r>
            <a:r>
              <a:rPr lang="tr-TR" sz="2800" dirty="0">
                <a:solidFill>
                  <a:prstClr val="black"/>
                </a:solidFill>
              </a:rPr>
              <a:t> ilk hali </a:t>
            </a:r>
            <a:r>
              <a:rPr lang="tr-TR" sz="1800" dirty="0">
                <a:solidFill>
                  <a:prstClr val="black"/>
                </a:solidFill>
              </a:rPr>
              <a:t>(aslı) </a:t>
            </a:r>
            <a:r>
              <a:rPr lang="tr-TR" sz="2800" dirty="0">
                <a:solidFill>
                  <a:prstClr val="black"/>
                </a:solidFill>
              </a:rPr>
              <a:t>ile ilgili </a:t>
            </a:r>
            <a:r>
              <a:rPr lang="tr-TR" sz="2800" dirty="0" err="1">
                <a:solidFill>
                  <a:prstClr val="black"/>
                </a:solidFill>
              </a:rPr>
              <a:t>İBGS’ye</a:t>
            </a:r>
            <a:r>
              <a:rPr lang="tr-TR" sz="2800" dirty="0">
                <a:solidFill>
                  <a:prstClr val="black"/>
                </a:solidFill>
              </a:rPr>
              <a:t> müracaat edilir.</a:t>
            </a:r>
            <a:endParaRPr lang="tr-TR" sz="3000" dirty="0">
              <a:solidFill>
                <a:prstClr val="black"/>
              </a:solidFill>
            </a:endParaRPr>
          </a:p>
        </p:txBody>
      </p:sp>
    </p:spTree>
    <p:extLst>
      <p:ext uri="{BB962C8B-B14F-4D97-AF65-F5344CB8AC3E}">
        <p14:creationId xmlns:p14="http://schemas.microsoft.com/office/powerpoint/2010/main" val="20365886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fontScale="92500" lnSpcReduction="20000"/>
          </a:bodyPr>
          <a:lstStyle/>
          <a:p>
            <a:pPr>
              <a:spcBef>
                <a:spcPts val="0"/>
              </a:spcBef>
            </a:pPr>
            <a:endParaRPr lang="tr-TR" sz="1000" b="1" dirty="0" smtClean="0">
              <a:solidFill>
                <a:srgbClr val="C00000"/>
              </a:solidFill>
            </a:endParaRPr>
          </a:p>
          <a:p>
            <a:pPr lvl="0">
              <a:spcBef>
                <a:spcPts val="0"/>
              </a:spcBef>
            </a:pPr>
            <a:r>
              <a:rPr lang="tr-TR" sz="3500" b="1" dirty="0" smtClean="0">
                <a:solidFill>
                  <a:srgbClr val="C0504D">
                    <a:lumMod val="75000"/>
                  </a:srgbClr>
                </a:solidFill>
              </a:rPr>
              <a:t>EK SÜRE İHTİYACI VAR, NE YAPMALI?</a:t>
            </a:r>
            <a:endParaRPr lang="tr-TR" sz="3500" b="1" dirty="0">
              <a:solidFill>
                <a:srgbClr val="C0504D">
                  <a:lumMod val="75000"/>
                </a:srgbClr>
              </a:solidFill>
            </a:endParaRPr>
          </a:p>
          <a:p>
            <a:pPr lvl="0" algn="l">
              <a:spcBef>
                <a:spcPts val="0"/>
              </a:spcBef>
              <a:buSzPct val="120000"/>
            </a:pPr>
            <a:r>
              <a:rPr lang="tr-TR" sz="2400" dirty="0">
                <a:solidFill>
                  <a:prstClr val="black"/>
                </a:solidFill>
              </a:rPr>
              <a:t> </a:t>
            </a:r>
            <a:endParaRPr lang="tr-TR" sz="2400" dirty="0" smtClean="0">
              <a:solidFill>
                <a:prstClr val="black"/>
              </a:solidFill>
            </a:endParaRPr>
          </a:p>
          <a:p>
            <a:pPr marL="342900" lvl="0" indent="-342900" algn="just">
              <a:spcBef>
                <a:spcPts val="0"/>
              </a:spcBef>
              <a:buSzPct val="120000"/>
              <a:buFont typeface="Arial" pitchFamily="34" charset="0"/>
              <a:buChar char="•"/>
            </a:pPr>
            <a:r>
              <a:rPr lang="tr-TR" sz="2600" dirty="0" smtClean="0">
                <a:solidFill>
                  <a:prstClr val="black"/>
                </a:solidFill>
              </a:rPr>
              <a:t>Meri </a:t>
            </a:r>
            <a:r>
              <a:rPr lang="tr-TR" sz="2600" dirty="0">
                <a:solidFill>
                  <a:prstClr val="black"/>
                </a:solidFill>
              </a:rPr>
              <a:t>mevzuat hükümleri çerçevesinde ithalat/ihracat için ek süre alınabilecekse, en geç belge süresi bitiminden itibaren </a:t>
            </a:r>
            <a:r>
              <a:rPr lang="tr-TR" sz="2600" dirty="0" smtClean="0">
                <a:solidFill>
                  <a:prstClr val="black"/>
                </a:solidFill>
              </a:rPr>
              <a:t>3 (üç) </a:t>
            </a:r>
            <a:r>
              <a:rPr lang="tr-TR" sz="2600" dirty="0">
                <a:solidFill>
                  <a:prstClr val="black"/>
                </a:solidFill>
              </a:rPr>
              <a:t>ay içinde </a:t>
            </a:r>
            <a:r>
              <a:rPr lang="tr-TR" sz="2600" b="1" dirty="0">
                <a:solidFill>
                  <a:prstClr val="black"/>
                </a:solidFill>
              </a:rPr>
              <a:t>elektronik ortamda </a:t>
            </a:r>
            <a:r>
              <a:rPr lang="tr-TR" sz="2600" dirty="0" smtClean="0">
                <a:solidFill>
                  <a:prstClr val="black"/>
                </a:solidFill>
              </a:rPr>
              <a:t>İhracat Genel Müdürlüğüne müracaat </a:t>
            </a:r>
            <a:r>
              <a:rPr lang="tr-TR" sz="2600" dirty="0">
                <a:solidFill>
                  <a:prstClr val="black"/>
                </a:solidFill>
              </a:rPr>
              <a:t>edilir.</a:t>
            </a:r>
            <a:endParaRPr lang="tr-TR" sz="2600" dirty="0" smtClean="0">
              <a:solidFill>
                <a:prstClr val="black"/>
              </a:solidFill>
            </a:endParaRPr>
          </a:p>
          <a:p>
            <a:pPr lvl="0" algn="just">
              <a:spcBef>
                <a:spcPts val="0"/>
              </a:spcBef>
              <a:buSzPct val="120000"/>
            </a:pPr>
            <a:endParaRPr lang="tr-TR" sz="3500" dirty="0">
              <a:solidFill>
                <a:prstClr val="black"/>
              </a:solidFill>
            </a:endParaRPr>
          </a:p>
          <a:p>
            <a:pPr lvl="0">
              <a:spcBef>
                <a:spcPts val="0"/>
              </a:spcBef>
            </a:pPr>
            <a:r>
              <a:rPr lang="tr-TR" sz="3500" b="1" dirty="0" smtClean="0">
                <a:solidFill>
                  <a:srgbClr val="C0504D">
                    <a:lumMod val="75000"/>
                  </a:srgbClr>
                </a:solidFill>
              </a:rPr>
              <a:t>TEMSİLCİ İTHALATÇI/ARACI İHRACATÇI TANIMLAMAK İÇİN NE YAPMALI?</a:t>
            </a:r>
          </a:p>
          <a:p>
            <a:pPr lvl="0">
              <a:spcBef>
                <a:spcPts val="0"/>
              </a:spcBef>
            </a:pPr>
            <a:endParaRPr lang="tr-TR" sz="1400" dirty="0">
              <a:solidFill>
                <a:prstClr val="black"/>
              </a:solidFill>
            </a:endParaRPr>
          </a:p>
          <a:p>
            <a:pPr marL="342900" lvl="0" indent="-342900" algn="just">
              <a:spcBef>
                <a:spcPts val="0"/>
              </a:spcBef>
              <a:buSzPct val="120000"/>
              <a:buFont typeface="Arial" pitchFamily="34" charset="0"/>
              <a:buChar char="•"/>
            </a:pPr>
            <a:r>
              <a:rPr lang="tr-TR" sz="2600" dirty="0" smtClean="0">
                <a:solidFill>
                  <a:prstClr val="black"/>
                </a:solidFill>
              </a:rPr>
              <a:t>Borçlar </a:t>
            </a:r>
            <a:r>
              <a:rPr lang="tr-TR" sz="2600" dirty="0">
                <a:solidFill>
                  <a:prstClr val="black"/>
                </a:solidFill>
              </a:rPr>
              <a:t>Kanunu’nun doğrudan ya da dolaylı temsil hükümlerine göre tayin edilmiş olmak kaydıyla “Temsilci İthalatçı”, belge özel şartlarında herhangi bir kısıtlama yoksa “Aracı İhracatçı” tanımlamaları, firma müracaatına istinaden ilgili </a:t>
            </a:r>
            <a:r>
              <a:rPr lang="tr-TR" sz="2600" dirty="0" err="1">
                <a:solidFill>
                  <a:prstClr val="black"/>
                </a:solidFill>
              </a:rPr>
              <a:t>İBGS’lerce</a:t>
            </a:r>
            <a:r>
              <a:rPr lang="tr-TR" sz="2600" dirty="0">
                <a:solidFill>
                  <a:prstClr val="black"/>
                </a:solidFill>
              </a:rPr>
              <a:t> yapılır,</a:t>
            </a:r>
          </a:p>
          <a:p>
            <a:pPr lvl="0" algn="just">
              <a:spcBef>
                <a:spcPts val="0"/>
              </a:spcBef>
              <a:buSzPct val="120000"/>
            </a:pPr>
            <a:endParaRPr lang="tr-TR" sz="1300" dirty="0">
              <a:solidFill>
                <a:prstClr val="black"/>
              </a:solidFill>
            </a:endParaRPr>
          </a:p>
          <a:p>
            <a:pPr marL="342900" lvl="0" indent="-342900" algn="just">
              <a:spcBef>
                <a:spcPts val="0"/>
              </a:spcBef>
              <a:buSzPct val="120000"/>
              <a:buFont typeface="Arial" pitchFamily="34" charset="0"/>
              <a:buChar char="•"/>
            </a:pPr>
            <a:r>
              <a:rPr lang="tr-TR" sz="2600" dirty="0" smtClean="0">
                <a:solidFill>
                  <a:prstClr val="black"/>
                </a:solidFill>
              </a:rPr>
              <a:t>Firma </a:t>
            </a:r>
            <a:r>
              <a:rPr lang="tr-TR" sz="2600" dirty="0">
                <a:solidFill>
                  <a:prstClr val="black"/>
                </a:solidFill>
              </a:rPr>
              <a:t>tarafından; ilgili DİİB, yapılacak işlem, temsilci/aracı firmanın unvanı ve vergi </a:t>
            </a:r>
            <a:r>
              <a:rPr lang="tr-TR" sz="2600" dirty="0" smtClean="0">
                <a:solidFill>
                  <a:prstClr val="black"/>
                </a:solidFill>
              </a:rPr>
              <a:t>numarası/TC </a:t>
            </a:r>
            <a:r>
              <a:rPr lang="tr-TR" sz="2600" dirty="0">
                <a:solidFill>
                  <a:prstClr val="black"/>
                </a:solidFill>
              </a:rPr>
              <a:t>numarası açıkça belirtilir</a:t>
            </a:r>
            <a:r>
              <a:rPr lang="tr-TR" sz="2600" dirty="0" smtClean="0">
                <a:solidFill>
                  <a:prstClr val="black"/>
                </a:solidFill>
              </a:rPr>
              <a:t>. </a:t>
            </a:r>
            <a:endParaRPr lang="tr-TR" sz="2600" dirty="0">
              <a:solidFill>
                <a:prstClr val="black"/>
              </a:solidFill>
            </a:endParaRPr>
          </a:p>
        </p:txBody>
      </p:sp>
    </p:spTree>
    <p:extLst>
      <p:ext uri="{BB962C8B-B14F-4D97-AF65-F5344CB8AC3E}">
        <p14:creationId xmlns:p14="http://schemas.microsoft.com/office/powerpoint/2010/main" val="34946435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500" b="1" dirty="0" smtClean="0">
                <a:solidFill>
                  <a:srgbClr val="C0504D">
                    <a:lumMod val="75000"/>
                  </a:srgbClr>
                </a:solidFill>
              </a:rPr>
              <a:t>DİİB KAYBOLDU, NE YAPMALI?</a:t>
            </a:r>
            <a:endParaRPr lang="tr-TR" sz="3500" b="1" dirty="0">
              <a:solidFill>
                <a:srgbClr val="C0504D">
                  <a:lumMod val="75000"/>
                </a:srgbClr>
              </a:solidFill>
            </a:endParaRPr>
          </a:p>
          <a:p>
            <a:pPr lvl="0" algn="l">
              <a:spcBef>
                <a:spcPts val="0"/>
              </a:spcBef>
              <a:buSzPct val="120000"/>
            </a:pPr>
            <a:r>
              <a:rPr lang="tr-TR" sz="2400" dirty="0">
                <a:solidFill>
                  <a:prstClr val="black"/>
                </a:solidFill>
              </a:rPr>
              <a:t> </a:t>
            </a:r>
            <a:endParaRPr lang="tr-TR" sz="2400" dirty="0" smtClean="0">
              <a:solidFill>
                <a:prstClr val="black"/>
              </a:solidFill>
            </a:endParaRPr>
          </a:p>
          <a:p>
            <a:pPr marL="342900" lvl="0" indent="-342900" algn="just">
              <a:spcBef>
                <a:spcPts val="0"/>
              </a:spcBef>
              <a:buSzPct val="120000"/>
              <a:buFont typeface="Arial" pitchFamily="34" charset="0"/>
              <a:buChar char="•"/>
            </a:pPr>
            <a:r>
              <a:rPr lang="tr-TR" sz="2600" dirty="0" smtClean="0">
                <a:solidFill>
                  <a:prstClr val="black"/>
                </a:solidFill>
              </a:rPr>
              <a:t>Yeni </a:t>
            </a:r>
            <a:r>
              <a:rPr lang="tr-TR" sz="2600" dirty="0">
                <a:solidFill>
                  <a:prstClr val="black"/>
                </a:solidFill>
              </a:rPr>
              <a:t>DİİB düzenlenmesi için “kayıp ilanı” ile ilgili </a:t>
            </a:r>
            <a:r>
              <a:rPr lang="tr-TR" sz="2600" dirty="0" err="1">
                <a:solidFill>
                  <a:prstClr val="black"/>
                </a:solidFill>
              </a:rPr>
              <a:t>İBGS’ye</a:t>
            </a:r>
            <a:r>
              <a:rPr lang="tr-TR" sz="2600" dirty="0">
                <a:solidFill>
                  <a:prstClr val="black"/>
                </a:solidFill>
              </a:rPr>
              <a:t> müracaat edilir</a:t>
            </a:r>
            <a:r>
              <a:rPr lang="tr-TR" sz="2600" dirty="0" smtClean="0">
                <a:solidFill>
                  <a:prstClr val="black"/>
                </a:solidFill>
              </a:rPr>
              <a:t>.</a:t>
            </a:r>
          </a:p>
          <a:p>
            <a:pPr lvl="0" algn="just">
              <a:spcBef>
                <a:spcPts val="0"/>
              </a:spcBef>
              <a:buSzPct val="120000"/>
            </a:pPr>
            <a:endParaRPr lang="tr-TR" sz="1200" dirty="0" smtClean="0">
              <a:solidFill>
                <a:prstClr val="black"/>
              </a:solidFill>
            </a:endParaRPr>
          </a:p>
          <a:p>
            <a:pPr lvl="0" algn="just">
              <a:spcBef>
                <a:spcPts val="0"/>
              </a:spcBef>
              <a:buSzPct val="120000"/>
            </a:pPr>
            <a:endParaRPr lang="tr-TR" sz="1200" dirty="0">
              <a:solidFill>
                <a:prstClr val="black"/>
              </a:solidFill>
            </a:endParaRPr>
          </a:p>
          <a:p>
            <a:pPr lvl="0">
              <a:spcBef>
                <a:spcPts val="0"/>
              </a:spcBef>
            </a:pPr>
            <a:r>
              <a:rPr lang="tr-TR" sz="3500" b="1" dirty="0" smtClean="0">
                <a:solidFill>
                  <a:srgbClr val="C0504D">
                    <a:lumMod val="75000"/>
                  </a:srgbClr>
                </a:solidFill>
              </a:rPr>
              <a:t>KISMİ TEMİNAT İADESİ İÇİN NE YAPMALI?</a:t>
            </a:r>
          </a:p>
          <a:p>
            <a:pPr lvl="0">
              <a:spcBef>
                <a:spcPts val="0"/>
              </a:spcBef>
            </a:pPr>
            <a:endParaRPr lang="tr-TR" sz="1400" dirty="0">
              <a:solidFill>
                <a:prstClr val="black"/>
              </a:solidFill>
            </a:endParaRPr>
          </a:p>
          <a:p>
            <a:pPr marL="342900" lvl="0" indent="-342900" algn="just">
              <a:spcBef>
                <a:spcPts val="0"/>
              </a:spcBef>
              <a:buSzPct val="120000"/>
              <a:buFont typeface="Arial" pitchFamily="34" charset="0"/>
              <a:buChar char="•"/>
            </a:pPr>
            <a:r>
              <a:rPr lang="tr-TR" sz="2600" dirty="0" smtClean="0">
                <a:solidFill>
                  <a:prstClr val="black"/>
                </a:solidFill>
              </a:rPr>
              <a:t>İndirimli </a:t>
            </a:r>
            <a:r>
              <a:rPr lang="tr-TR" sz="2600" dirty="0">
                <a:solidFill>
                  <a:prstClr val="black"/>
                </a:solidFill>
              </a:rPr>
              <a:t>teminattan faydalanılmayan belgede, </a:t>
            </a:r>
            <a:r>
              <a:rPr lang="tr-TR" sz="2600" b="1" dirty="0">
                <a:solidFill>
                  <a:prstClr val="black"/>
                </a:solidFill>
              </a:rPr>
              <a:t>belge süresi içerisinde</a:t>
            </a:r>
            <a:r>
              <a:rPr lang="tr-TR" sz="2600" dirty="0">
                <a:solidFill>
                  <a:prstClr val="black"/>
                </a:solidFill>
              </a:rPr>
              <a:t>, 2006/12 sayılı Tebliğ’in 35. maddesine istinaden ilgili gümrük idaresine müracaat edilir,</a:t>
            </a:r>
          </a:p>
          <a:p>
            <a:pPr lvl="0" algn="just">
              <a:spcBef>
                <a:spcPts val="0"/>
              </a:spcBef>
              <a:buSzPct val="120000"/>
            </a:pPr>
            <a:endParaRPr lang="tr-TR" sz="1200" dirty="0">
              <a:solidFill>
                <a:prstClr val="black"/>
              </a:solidFill>
            </a:endParaRPr>
          </a:p>
          <a:p>
            <a:pPr marL="342900" lvl="0" indent="-342900" algn="just">
              <a:spcBef>
                <a:spcPts val="0"/>
              </a:spcBef>
              <a:buSzPct val="120000"/>
              <a:buFont typeface="Arial" pitchFamily="34" charset="0"/>
              <a:buChar char="•"/>
            </a:pPr>
            <a:r>
              <a:rPr lang="tr-TR" sz="2600" dirty="0" smtClean="0">
                <a:solidFill>
                  <a:prstClr val="black"/>
                </a:solidFill>
              </a:rPr>
              <a:t>İlgili </a:t>
            </a:r>
            <a:r>
              <a:rPr lang="tr-TR" sz="2600" dirty="0">
                <a:solidFill>
                  <a:prstClr val="black"/>
                </a:solidFill>
              </a:rPr>
              <a:t>gümrük idaresince ithalat esnasında alınan teminatlar, gerçekleşen ihracata tekabül eden oranda (%90’ı geçemez) firmaya iade edilir.</a:t>
            </a:r>
          </a:p>
        </p:txBody>
      </p:sp>
    </p:spTree>
    <p:extLst>
      <p:ext uri="{BB962C8B-B14F-4D97-AF65-F5344CB8AC3E}">
        <p14:creationId xmlns:p14="http://schemas.microsoft.com/office/powerpoint/2010/main" val="3250696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spcBef>
                <a:spcPts val="0"/>
              </a:spcBef>
            </a:pPr>
            <a:r>
              <a:rPr lang="tr-TR" sz="3500" b="1" dirty="0" smtClean="0">
                <a:solidFill>
                  <a:srgbClr val="C0504D">
                    <a:lumMod val="75000"/>
                  </a:srgbClr>
                </a:solidFill>
              </a:rPr>
              <a:t>KULLANILMAYAN DİİB İÇİN, NE YAPMALI?</a:t>
            </a:r>
            <a:endParaRPr lang="tr-TR" sz="3500" b="1" dirty="0">
              <a:solidFill>
                <a:srgbClr val="C0504D">
                  <a:lumMod val="75000"/>
                </a:srgbClr>
              </a:solidFill>
            </a:endParaRPr>
          </a:p>
          <a:p>
            <a:pPr lvl="0" algn="l">
              <a:spcBef>
                <a:spcPts val="0"/>
              </a:spcBef>
              <a:buSzPct val="120000"/>
            </a:pPr>
            <a:r>
              <a:rPr lang="tr-TR" sz="2400" dirty="0">
                <a:solidFill>
                  <a:prstClr val="black"/>
                </a:solidFill>
              </a:rPr>
              <a:t> </a:t>
            </a:r>
            <a:endParaRPr lang="tr-TR" sz="2400" dirty="0" smtClean="0">
              <a:solidFill>
                <a:prstClr val="black"/>
              </a:solidFill>
            </a:endParaRPr>
          </a:p>
          <a:p>
            <a:pPr marL="342900" lvl="0" indent="-342900" algn="just">
              <a:spcBef>
                <a:spcPts val="0"/>
              </a:spcBef>
              <a:buSzPct val="120000"/>
              <a:buFont typeface="Arial" pitchFamily="34" charset="0"/>
              <a:buChar char="•"/>
            </a:pPr>
            <a:r>
              <a:rPr lang="tr-TR" sz="2600" dirty="0" smtClean="0">
                <a:solidFill>
                  <a:prstClr val="black"/>
                </a:solidFill>
              </a:rPr>
              <a:t>Kullanılmayan </a:t>
            </a:r>
            <a:r>
              <a:rPr lang="tr-TR" sz="2600" dirty="0">
                <a:solidFill>
                  <a:prstClr val="black"/>
                </a:solidFill>
              </a:rPr>
              <a:t>DİİB için elektronik ortamda </a:t>
            </a:r>
            <a:r>
              <a:rPr lang="tr-TR" sz="2600" dirty="0" smtClean="0">
                <a:solidFill>
                  <a:prstClr val="black"/>
                </a:solidFill>
              </a:rPr>
              <a:t>İhracat </a:t>
            </a:r>
            <a:r>
              <a:rPr lang="tr-TR" sz="2600" dirty="0" smtClean="0">
                <a:solidFill>
                  <a:prstClr val="black"/>
                </a:solidFill>
              </a:rPr>
              <a:t>Genel Müdürlüğüne </a:t>
            </a:r>
            <a:r>
              <a:rPr lang="tr-TR" sz="2600" dirty="0" smtClean="0">
                <a:solidFill>
                  <a:prstClr val="black"/>
                </a:solidFill>
              </a:rPr>
              <a:t>“iptal</a:t>
            </a:r>
            <a:r>
              <a:rPr lang="tr-TR" sz="2600" dirty="0">
                <a:solidFill>
                  <a:prstClr val="black"/>
                </a:solidFill>
              </a:rPr>
              <a:t>” müracaatında bulunulur.</a:t>
            </a:r>
            <a:endParaRPr lang="tr-TR" sz="1200" dirty="0" smtClean="0">
              <a:solidFill>
                <a:prstClr val="black"/>
              </a:solidFill>
            </a:endParaRPr>
          </a:p>
          <a:p>
            <a:pPr lvl="0" algn="just">
              <a:spcBef>
                <a:spcPts val="0"/>
              </a:spcBef>
              <a:buSzPct val="120000"/>
            </a:pPr>
            <a:endParaRPr lang="tr-TR" sz="1200" dirty="0">
              <a:solidFill>
                <a:prstClr val="black"/>
              </a:solidFill>
            </a:endParaRPr>
          </a:p>
          <a:p>
            <a:pPr lvl="0">
              <a:spcBef>
                <a:spcPts val="0"/>
              </a:spcBef>
            </a:pPr>
            <a:r>
              <a:rPr lang="tr-TR" sz="3500" b="1" dirty="0" smtClean="0">
                <a:solidFill>
                  <a:srgbClr val="C0504D">
                    <a:lumMod val="75000"/>
                  </a:srgbClr>
                </a:solidFill>
              </a:rPr>
              <a:t>DİİB’İ KAPATMAK İÇİN NE YAPMALI?</a:t>
            </a:r>
          </a:p>
          <a:p>
            <a:pPr lvl="0">
              <a:spcBef>
                <a:spcPts val="0"/>
              </a:spcBef>
            </a:pPr>
            <a:endParaRPr lang="tr-TR" sz="1400" dirty="0">
              <a:solidFill>
                <a:prstClr val="black"/>
              </a:solidFill>
            </a:endParaRPr>
          </a:p>
          <a:p>
            <a:pPr marL="342900" lvl="0" indent="-342900" algn="just">
              <a:spcBef>
                <a:spcPts val="0"/>
              </a:spcBef>
              <a:buSzPct val="120000"/>
              <a:buFont typeface="Arial" pitchFamily="34" charset="0"/>
              <a:buChar char="•"/>
            </a:pPr>
            <a:r>
              <a:rPr lang="tr-TR" sz="2600" dirty="0" smtClean="0">
                <a:solidFill>
                  <a:prstClr val="black"/>
                </a:solidFill>
              </a:rPr>
              <a:t>DİİB </a:t>
            </a:r>
            <a:r>
              <a:rPr lang="tr-TR" sz="2600" dirty="0">
                <a:solidFill>
                  <a:prstClr val="black"/>
                </a:solidFill>
              </a:rPr>
              <a:t>ihracat taahhüdünü kapatmak için en geç belge süresi sonundan itibaren 3 (üç) ay içerisinde, elektronik ortamda ve aynı zamanda 2006/12 sayılı Tebliğ eki Ek-3’te belirtilen </a:t>
            </a:r>
            <a:r>
              <a:rPr lang="tr-TR" sz="2600" dirty="0" smtClean="0">
                <a:solidFill>
                  <a:prstClr val="black"/>
                </a:solidFill>
              </a:rPr>
              <a:t>bilgi </a:t>
            </a:r>
            <a:r>
              <a:rPr lang="tr-TR" sz="2600" dirty="0">
                <a:solidFill>
                  <a:prstClr val="black"/>
                </a:solidFill>
              </a:rPr>
              <a:t>ve belgelerle birlikte üye olunan </a:t>
            </a:r>
            <a:r>
              <a:rPr lang="tr-TR" sz="2600" dirty="0" err="1">
                <a:solidFill>
                  <a:prstClr val="black"/>
                </a:solidFill>
              </a:rPr>
              <a:t>İBGS’ye</a:t>
            </a:r>
            <a:r>
              <a:rPr lang="tr-TR" sz="2600" dirty="0">
                <a:solidFill>
                  <a:prstClr val="black"/>
                </a:solidFill>
              </a:rPr>
              <a:t> müracaat edilir</a:t>
            </a:r>
            <a:r>
              <a:rPr lang="tr-TR" sz="2600" dirty="0" smtClean="0">
                <a:solidFill>
                  <a:prstClr val="black"/>
                </a:solidFill>
              </a:rPr>
              <a:t>,</a:t>
            </a:r>
          </a:p>
          <a:p>
            <a:pPr marL="342900" lvl="0" indent="-342900" algn="just">
              <a:spcBef>
                <a:spcPts val="0"/>
              </a:spcBef>
              <a:buSzPct val="120000"/>
              <a:buFont typeface="Arial" pitchFamily="34" charset="0"/>
              <a:buChar char="•"/>
            </a:pPr>
            <a:r>
              <a:rPr lang="tr-TR" sz="2600" dirty="0" err="1" smtClean="0">
                <a:solidFill>
                  <a:prstClr val="black"/>
                </a:solidFill>
              </a:rPr>
              <a:t>İBGS’ce</a:t>
            </a:r>
            <a:r>
              <a:rPr lang="tr-TR" sz="2600" dirty="0" smtClean="0">
                <a:solidFill>
                  <a:prstClr val="black"/>
                </a:solidFill>
              </a:rPr>
              <a:t> </a:t>
            </a:r>
            <a:r>
              <a:rPr lang="tr-TR" sz="2600" dirty="0">
                <a:solidFill>
                  <a:prstClr val="black"/>
                </a:solidFill>
              </a:rPr>
              <a:t>yapılan kapatma işlemine ait kapatma yazısının bir örneği teminatların iadesi için ilgili </a:t>
            </a:r>
            <a:r>
              <a:rPr lang="tr-TR" sz="2600" dirty="0" smtClean="0">
                <a:solidFill>
                  <a:prstClr val="black"/>
                </a:solidFill>
              </a:rPr>
              <a:t>Gümrük ve Ticaret Bölge Müdürlüklerine de </a:t>
            </a:r>
            <a:r>
              <a:rPr lang="tr-TR" sz="2600" dirty="0">
                <a:solidFill>
                  <a:prstClr val="black"/>
                </a:solidFill>
              </a:rPr>
              <a:t>gönderilir.</a:t>
            </a:r>
          </a:p>
        </p:txBody>
      </p:sp>
    </p:spTree>
    <p:extLst>
      <p:ext uri="{BB962C8B-B14F-4D97-AF65-F5344CB8AC3E}">
        <p14:creationId xmlns:p14="http://schemas.microsoft.com/office/powerpoint/2010/main" val="401770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smtClean="0">
                <a:solidFill>
                  <a:schemeClr val="accent2">
                    <a:lumMod val="75000"/>
                  </a:schemeClr>
                </a:solidFill>
              </a:rPr>
              <a:t>Dahilde İşleme Rejimi Kapsamı;</a:t>
            </a:r>
          </a:p>
          <a:p>
            <a:pPr>
              <a:spcBef>
                <a:spcPts val="0"/>
              </a:spcBef>
            </a:pPr>
            <a:endParaRPr lang="tr-TR" sz="1400" b="1" dirty="0" smtClean="0">
              <a:solidFill>
                <a:schemeClr val="accent2">
                  <a:lumMod val="75000"/>
                </a:schemeClr>
              </a:solidFill>
            </a:endParaRPr>
          </a:p>
          <a:p>
            <a:pPr>
              <a:spcBef>
                <a:spcPts val="0"/>
              </a:spcBef>
            </a:pPr>
            <a:endParaRPr lang="tr-TR" sz="1400" b="1" dirty="0">
              <a:solidFill>
                <a:schemeClr val="accent2">
                  <a:lumMod val="75000"/>
                </a:schemeClr>
              </a:solidFill>
            </a:endParaRPr>
          </a:p>
          <a:p>
            <a:pPr>
              <a:spcBef>
                <a:spcPts val="0"/>
              </a:spcBef>
            </a:pPr>
            <a:endParaRPr lang="tr-TR" sz="1400" b="1" dirty="0" smtClean="0">
              <a:solidFill>
                <a:schemeClr val="accent2">
                  <a:lumMod val="75000"/>
                </a:schemeClr>
              </a:solidFill>
            </a:endParaRPr>
          </a:p>
          <a:p>
            <a:pPr>
              <a:spcBef>
                <a:spcPts val="0"/>
              </a:spcBef>
            </a:pPr>
            <a:endParaRPr lang="tr-TR" sz="1400" b="1" dirty="0">
              <a:solidFill>
                <a:schemeClr val="accent2">
                  <a:lumMod val="75000"/>
                </a:schemeClr>
              </a:solidFill>
            </a:endParaRPr>
          </a:p>
          <a:p>
            <a:pPr>
              <a:spcBef>
                <a:spcPts val="0"/>
              </a:spcBef>
            </a:pPr>
            <a:endParaRPr lang="tr-TR" sz="1400" b="1" dirty="0" smtClean="0">
              <a:solidFill>
                <a:schemeClr val="accent2">
                  <a:lumMod val="75000"/>
                </a:schemeClr>
              </a:solidFill>
            </a:endParaRPr>
          </a:p>
          <a:p>
            <a:pPr>
              <a:spcBef>
                <a:spcPts val="0"/>
              </a:spcBef>
            </a:pPr>
            <a:endParaRPr lang="tr-TR" sz="1400" b="1" dirty="0" smtClean="0">
              <a:solidFill>
                <a:schemeClr val="accent2">
                  <a:lumMod val="75000"/>
                </a:schemeClr>
              </a:solidFill>
            </a:endParaRPr>
          </a:p>
          <a:p>
            <a:pPr marL="342900" indent="-342900" algn="just">
              <a:spcBef>
                <a:spcPts val="0"/>
              </a:spcBef>
              <a:buSzPct val="120000"/>
              <a:buFont typeface="Arial" pitchFamily="34" charset="0"/>
              <a:buChar char="•"/>
            </a:pPr>
            <a:r>
              <a:rPr lang="tr-TR" sz="2400" dirty="0" smtClean="0">
                <a:solidFill>
                  <a:schemeClr val="tx1"/>
                </a:solidFill>
              </a:rPr>
              <a:t>Aynı </a:t>
            </a:r>
            <a:r>
              <a:rPr lang="tr-TR" sz="2400" dirty="0">
                <a:solidFill>
                  <a:schemeClr val="tx1"/>
                </a:solidFill>
              </a:rPr>
              <a:t>konuda ilk DİİB, kapasite raporunda kayıtlı üretim miktarının azami 1/4’ü, daha sonraki </a:t>
            </a:r>
            <a:r>
              <a:rPr lang="tr-TR" sz="2400" dirty="0" err="1">
                <a:solidFill>
                  <a:schemeClr val="tx1"/>
                </a:solidFill>
              </a:rPr>
              <a:t>DİİB’ler</a:t>
            </a:r>
            <a:r>
              <a:rPr lang="tr-TR" sz="2400" dirty="0">
                <a:solidFill>
                  <a:schemeClr val="tx1"/>
                </a:solidFill>
              </a:rPr>
              <a:t> ise önceden kullanılan miktar, belge süresi ve açık belgelerdeki gerçekleşen ihracat dikkate alınmak suretiyle hesaplanan kapasite raporundaki kullanılabilir üretim kapasitesi miktarı ve firmanın önceki belgelerdeki performansı esas alınarak düzenlenir.</a:t>
            </a:r>
          </a:p>
          <a:p>
            <a:pPr algn="just">
              <a:spcBef>
                <a:spcPts val="0"/>
              </a:spcBef>
            </a:pPr>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15911658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chemeClr val="accent1"/>
            </a:solidFill>
          </a:ln>
        </p:spPr>
        <p:txBody>
          <a:bodyPr>
            <a:normAutofit/>
          </a:bodyPr>
          <a:lstStyle/>
          <a:p>
            <a:pPr>
              <a:spcBef>
                <a:spcPts val="0"/>
              </a:spcBef>
            </a:pPr>
            <a:endParaRPr lang="tr-TR" sz="1000" b="1" dirty="0" smtClean="0">
              <a:solidFill>
                <a:srgbClr val="C00000"/>
              </a:solidFill>
            </a:endParaRPr>
          </a:p>
          <a:p>
            <a:pPr lvl="0" algn="l">
              <a:spcBef>
                <a:spcPts val="0"/>
              </a:spcBef>
              <a:buSzPct val="120000"/>
            </a:pPr>
            <a:endParaRPr lang="tr-TR" sz="2400" dirty="0" smtClean="0">
              <a:solidFill>
                <a:prstClr val="black"/>
              </a:solidFill>
            </a:endParaRPr>
          </a:p>
        </p:txBody>
      </p:sp>
      <p:pic>
        <p:nvPicPr>
          <p:cNvPr id="163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973" y="333375"/>
            <a:ext cx="7864475" cy="619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1327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a:solidFill>
                  <a:schemeClr val="accent2">
                    <a:lumMod val="75000"/>
                  </a:schemeClr>
                </a:solidFill>
              </a:rPr>
              <a:t>Dahilde İşleme Rejimi </a:t>
            </a:r>
            <a:r>
              <a:rPr lang="tr-TR" sz="3600" b="1" dirty="0" smtClean="0">
                <a:solidFill>
                  <a:schemeClr val="accent2">
                    <a:lumMod val="75000"/>
                  </a:schemeClr>
                </a:solidFill>
              </a:rPr>
              <a:t>ile 3 </a:t>
            </a:r>
            <a:r>
              <a:rPr lang="tr-TR" sz="3600" b="1" dirty="0">
                <a:solidFill>
                  <a:schemeClr val="accent2">
                    <a:lumMod val="75000"/>
                  </a:schemeClr>
                </a:solidFill>
              </a:rPr>
              <a:t>çeşit </a:t>
            </a:r>
            <a:r>
              <a:rPr lang="tr-TR" sz="3600" b="1" dirty="0" smtClean="0">
                <a:solidFill>
                  <a:schemeClr val="accent2">
                    <a:lumMod val="75000"/>
                  </a:schemeClr>
                </a:solidFill>
              </a:rPr>
              <a:t>uygulama yapılabilmektedir;</a:t>
            </a:r>
          </a:p>
          <a:p>
            <a:pPr>
              <a:spcBef>
                <a:spcPts val="0"/>
              </a:spcBef>
            </a:pPr>
            <a:endParaRPr lang="tr-TR" sz="1400" b="1" dirty="0" smtClean="0">
              <a:solidFill>
                <a:schemeClr val="accent2">
                  <a:lumMod val="75000"/>
                </a:schemeClr>
              </a:solidFill>
            </a:endParaRPr>
          </a:p>
          <a:p>
            <a:pPr>
              <a:spcBef>
                <a:spcPts val="0"/>
              </a:spcBef>
            </a:pPr>
            <a:endParaRPr lang="tr-TR" sz="1400" b="1" dirty="0">
              <a:solidFill>
                <a:schemeClr val="accent2">
                  <a:lumMod val="75000"/>
                </a:schemeClr>
              </a:solidFill>
            </a:endParaRPr>
          </a:p>
          <a:p>
            <a:pPr>
              <a:spcBef>
                <a:spcPts val="0"/>
              </a:spcBef>
            </a:pPr>
            <a:endParaRPr lang="tr-TR" sz="1400" b="1" dirty="0" smtClean="0">
              <a:solidFill>
                <a:schemeClr val="accent2">
                  <a:lumMod val="75000"/>
                </a:schemeClr>
              </a:solidFill>
            </a:endParaRPr>
          </a:p>
          <a:p>
            <a:pPr>
              <a:spcBef>
                <a:spcPts val="0"/>
              </a:spcBef>
            </a:pPr>
            <a:endParaRPr lang="tr-TR" sz="1400" b="1" dirty="0" smtClean="0">
              <a:solidFill>
                <a:schemeClr val="accent2">
                  <a:lumMod val="75000"/>
                </a:schemeClr>
              </a:solidFill>
            </a:endParaRPr>
          </a:p>
          <a:p>
            <a:pPr>
              <a:spcBef>
                <a:spcPts val="0"/>
              </a:spcBef>
            </a:pPr>
            <a:endParaRPr lang="tr-TR" sz="1400" b="1" dirty="0">
              <a:solidFill>
                <a:schemeClr val="accent2">
                  <a:lumMod val="75000"/>
                </a:schemeClr>
              </a:solidFill>
            </a:endParaRPr>
          </a:p>
          <a:p>
            <a:pPr>
              <a:spcBef>
                <a:spcPts val="0"/>
              </a:spcBef>
            </a:pPr>
            <a:endParaRPr lang="tr-TR" sz="1400" b="1" dirty="0" smtClean="0">
              <a:solidFill>
                <a:schemeClr val="accent2">
                  <a:lumMod val="75000"/>
                </a:schemeClr>
              </a:solidFill>
            </a:endParaRPr>
          </a:p>
          <a:p>
            <a:pPr marL="342900" indent="-342900" algn="l">
              <a:spcBef>
                <a:spcPts val="0"/>
              </a:spcBef>
              <a:buSzPct val="120000"/>
              <a:buFont typeface="Arial" pitchFamily="34" charset="0"/>
              <a:buChar char="•"/>
            </a:pPr>
            <a:r>
              <a:rPr lang="tr-TR" dirty="0" smtClean="0">
                <a:solidFill>
                  <a:schemeClr val="tx1"/>
                </a:solidFill>
                <a:cs typeface="Times New Roman" pitchFamily="18" charset="0"/>
              </a:rPr>
              <a:t>İTHALAT - İHRACAT</a:t>
            </a:r>
          </a:p>
          <a:p>
            <a:pPr algn="l">
              <a:spcBef>
                <a:spcPts val="0"/>
              </a:spcBef>
              <a:buSzPct val="120000"/>
            </a:pPr>
            <a:endParaRPr lang="tr-TR" dirty="0">
              <a:solidFill>
                <a:schemeClr val="tx1"/>
              </a:solidFill>
              <a:cs typeface="Times New Roman" pitchFamily="18" charset="0"/>
            </a:endParaRPr>
          </a:p>
          <a:p>
            <a:pPr marL="342900" indent="-342900" algn="l">
              <a:spcBef>
                <a:spcPts val="0"/>
              </a:spcBef>
              <a:buSzPct val="120000"/>
              <a:buFont typeface="Arial" pitchFamily="34" charset="0"/>
              <a:buChar char="•"/>
            </a:pPr>
            <a:r>
              <a:rPr lang="tr-TR" dirty="0" smtClean="0">
                <a:solidFill>
                  <a:schemeClr val="tx1"/>
                </a:solidFill>
                <a:cs typeface="Times New Roman" pitchFamily="18" charset="0"/>
              </a:rPr>
              <a:t>YURT İÇİ ALIM - İHRACAT</a:t>
            </a:r>
          </a:p>
          <a:p>
            <a:pPr marL="342900" indent="-342900" algn="l">
              <a:spcBef>
                <a:spcPts val="0"/>
              </a:spcBef>
              <a:buSzPct val="120000"/>
              <a:buFont typeface="Arial" pitchFamily="34" charset="0"/>
              <a:buChar char="•"/>
            </a:pPr>
            <a:endParaRPr lang="tr-TR" dirty="0">
              <a:solidFill>
                <a:schemeClr val="tx1"/>
              </a:solidFill>
              <a:cs typeface="Times New Roman" pitchFamily="18" charset="0"/>
            </a:endParaRPr>
          </a:p>
          <a:p>
            <a:pPr marL="342900" indent="-342900" algn="l">
              <a:spcBef>
                <a:spcPts val="0"/>
              </a:spcBef>
              <a:buSzPct val="120000"/>
              <a:buFont typeface="Arial" pitchFamily="34" charset="0"/>
              <a:buChar char="•"/>
            </a:pPr>
            <a:r>
              <a:rPr lang="tr-TR" dirty="0" smtClean="0">
                <a:solidFill>
                  <a:schemeClr val="tx1"/>
                </a:solidFill>
                <a:cs typeface="Times New Roman" pitchFamily="18" charset="0"/>
              </a:rPr>
              <a:t>İTHALAT - YURT İÇİ SATIŞ VE TESLİMLER</a:t>
            </a:r>
          </a:p>
          <a:p>
            <a:pPr algn="just">
              <a:spcBef>
                <a:spcPts val="0"/>
              </a:spcBef>
            </a:pPr>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1824765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395536" y="332656"/>
            <a:ext cx="8352928" cy="6192688"/>
          </a:xfrm>
          <a:solidFill>
            <a:schemeClr val="tx2">
              <a:lumMod val="20000"/>
              <a:lumOff val="80000"/>
            </a:schemeClr>
          </a:solidFill>
          <a:ln>
            <a:solidFill>
              <a:srgbClr val="C00000"/>
            </a:solidFill>
          </a:ln>
        </p:spPr>
        <p:txBody>
          <a:bodyPr>
            <a:normAutofit/>
          </a:bodyPr>
          <a:lstStyle/>
          <a:p>
            <a:pPr>
              <a:spcBef>
                <a:spcPts val="0"/>
              </a:spcBef>
            </a:pPr>
            <a:endParaRPr lang="tr-TR" sz="1000" b="1" dirty="0" smtClean="0">
              <a:solidFill>
                <a:srgbClr val="C00000"/>
              </a:solidFill>
            </a:endParaRPr>
          </a:p>
          <a:p>
            <a:pPr>
              <a:spcBef>
                <a:spcPts val="0"/>
              </a:spcBef>
            </a:pPr>
            <a:r>
              <a:rPr lang="tr-TR" sz="3600" b="1" dirty="0">
                <a:solidFill>
                  <a:schemeClr val="accent2">
                    <a:lumMod val="75000"/>
                  </a:schemeClr>
                </a:solidFill>
              </a:rPr>
              <a:t>Dahilde İşleme </a:t>
            </a:r>
            <a:r>
              <a:rPr lang="tr-TR" sz="3600" b="1" dirty="0" smtClean="0">
                <a:solidFill>
                  <a:schemeClr val="accent2">
                    <a:lumMod val="75000"/>
                  </a:schemeClr>
                </a:solidFill>
              </a:rPr>
              <a:t>Tedbirleri 2 Sistemden Oluşur;</a:t>
            </a:r>
          </a:p>
          <a:p>
            <a:pPr>
              <a:spcBef>
                <a:spcPts val="0"/>
              </a:spcBef>
            </a:pPr>
            <a:endParaRPr lang="tr-TR" sz="1200" b="1" dirty="0" smtClean="0">
              <a:solidFill>
                <a:schemeClr val="accent2">
                  <a:lumMod val="75000"/>
                </a:schemeClr>
              </a:solidFill>
            </a:endParaRPr>
          </a:p>
          <a:p>
            <a:pPr>
              <a:spcBef>
                <a:spcPts val="0"/>
              </a:spcBef>
            </a:pPr>
            <a:endParaRPr lang="tr-TR" sz="1200" b="1" dirty="0" smtClean="0">
              <a:solidFill>
                <a:schemeClr val="accent2">
                  <a:lumMod val="75000"/>
                </a:schemeClr>
              </a:solidFill>
            </a:endParaRPr>
          </a:p>
          <a:p>
            <a:pPr>
              <a:spcBef>
                <a:spcPts val="0"/>
              </a:spcBef>
            </a:pPr>
            <a:endParaRPr lang="tr-TR" sz="1400" b="1" dirty="0" smtClean="0">
              <a:solidFill>
                <a:schemeClr val="accent2">
                  <a:lumMod val="75000"/>
                </a:schemeClr>
              </a:solidFill>
            </a:endParaRPr>
          </a:p>
          <a:p>
            <a:pPr>
              <a:spcBef>
                <a:spcPts val="0"/>
              </a:spcBef>
            </a:pPr>
            <a:endParaRPr lang="tr-TR" sz="1400" b="1" dirty="0">
              <a:solidFill>
                <a:schemeClr val="accent2">
                  <a:lumMod val="75000"/>
                </a:schemeClr>
              </a:solidFill>
            </a:endParaRPr>
          </a:p>
          <a:p>
            <a:pPr>
              <a:spcBef>
                <a:spcPts val="0"/>
              </a:spcBef>
            </a:pPr>
            <a:endParaRPr lang="tr-TR" sz="1400" b="1" dirty="0" smtClean="0">
              <a:solidFill>
                <a:schemeClr val="accent2">
                  <a:lumMod val="75000"/>
                </a:schemeClr>
              </a:solidFill>
            </a:endParaRPr>
          </a:p>
          <a:p>
            <a:pPr>
              <a:spcBef>
                <a:spcPts val="0"/>
              </a:spcBef>
            </a:pPr>
            <a:endParaRPr lang="tr-TR" sz="1400" b="1" dirty="0" smtClean="0">
              <a:solidFill>
                <a:schemeClr val="accent2">
                  <a:lumMod val="75000"/>
                </a:schemeClr>
              </a:solidFill>
            </a:endParaRPr>
          </a:p>
          <a:p>
            <a:pPr marL="342900" indent="-342900" algn="l">
              <a:spcBef>
                <a:spcPts val="0"/>
              </a:spcBef>
              <a:buSzPct val="120000"/>
              <a:buFont typeface="Arial" pitchFamily="34" charset="0"/>
              <a:buChar char="•"/>
            </a:pPr>
            <a:r>
              <a:rPr lang="tr-TR" dirty="0" smtClean="0">
                <a:solidFill>
                  <a:schemeClr val="tx1"/>
                </a:solidFill>
                <a:cs typeface="Times New Roman" pitchFamily="18" charset="0"/>
              </a:rPr>
              <a:t>ŞARTLI MUAFİYET </a:t>
            </a:r>
            <a:r>
              <a:rPr lang="tr-TR" sz="2400" dirty="0" smtClean="0">
                <a:solidFill>
                  <a:srgbClr val="FF0000"/>
                </a:solidFill>
                <a:cs typeface="Times New Roman" pitchFamily="18" charset="0"/>
              </a:rPr>
              <a:t>(ASKIYA </a:t>
            </a:r>
            <a:r>
              <a:rPr lang="tr-TR" sz="2400" dirty="0">
                <a:solidFill>
                  <a:srgbClr val="FF0000"/>
                </a:solidFill>
                <a:cs typeface="Times New Roman" pitchFamily="18" charset="0"/>
              </a:rPr>
              <a:t>ALMA) </a:t>
            </a:r>
            <a:r>
              <a:rPr lang="tr-TR" dirty="0" smtClean="0">
                <a:solidFill>
                  <a:schemeClr val="tx1"/>
                </a:solidFill>
                <a:cs typeface="Times New Roman" pitchFamily="18" charset="0"/>
              </a:rPr>
              <a:t>SİSTEMİ</a:t>
            </a:r>
          </a:p>
          <a:p>
            <a:pPr algn="l">
              <a:spcBef>
                <a:spcPts val="0"/>
              </a:spcBef>
              <a:buSzPct val="120000"/>
            </a:pPr>
            <a:endParaRPr lang="tr-TR" sz="1200" dirty="0" smtClean="0">
              <a:solidFill>
                <a:schemeClr val="tx1"/>
              </a:solidFill>
              <a:cs typeface="Times New Roman" pitchFamily="18" charset="0"/>
            </a:endParaRPr>
          </a:p>
          <a:p>
            <a:pPr algn="l">
              <a:spcBef>
                <a:spcPts val="0"/>
              </a:spcBef>
              <a:buSzPct val="120000"/>
            </a:pPr>
            <a:r>
              <a:rPr lang="tr-TR" sz="2400" dirty="0" smtClean="0">
                <a:solidFill>
                  <a:schemeClr val="tx1"/>
                </a:solidFill>
                <a:cs typeface="Times New Roman" pitchFamily="18" charset="0"/>
              </a:rPr>
              <a:t>   	- ÖNCE İTHALAT</a:t>
            </a:r>
          </a:p>
          <a:p>
            <a:pPr algn="l">
              <a:spcBef>
                <a:spcPts val="0"/>
              </a:spcBef>
              <a:buSzPct val="120000"/>
            </a:pPr>
            <a:r>
              <a:rPr lang="tr-TR" sz="2400" dirty="0">
                <a:solidFill>
                  <a:schemeClr val="tx1"/>
                </a:solidFill>
                <a:cs typeface="Times New Roman" pitchFamily="18" charset="0"/>
              </a:rPr>
              <a:t>	</a:t>
            </a:r>
            <a:r>
              <a:rPr lang="tr-TR" sz="2400" dirty="0" smtClean="0">
                <a:solidFill>
                  <a:schemeClr val="tx1"/>
                </a:solidFill>
                <a:cs typeface="Times New Roman" pitchFamily="18" charset="0"/>
              </a:rPr>
              <a:t>- EŞDEĞER </a:t>
            </a:r>
            <a:r>
              <a:rPr lang="tr-TR" sz="2400" dirty="0">
                <a:solidFill>
                  <a:schemeClr val="tx1"/>
                </a:solidFill>
                <a:cs typeface="Times New Roman" pitchFamily="18" charset="0"/>
              </a:rPr>
              <a:t>EŞYA KULLANIMI (ÖNCE İHRACAT)</a:t>
            </a:r>
          </a:p>
          <a:p>
            <a:pPr algn="l">
              <a:spcBef>
                <a:spcPts val="0"/>
              </a:spcBef>
              <a:buSzPct val="120000"/>
            </a:pPr>
            <a:endParaRPr lang="tr-TR" sz="1200" dirty="0" smtClean="0">
              <a:solidFill>
                <a:schemeClr val="tx1"/>
              </a:solidFill>
              <a:cs typeface="Times New Roman" pitchFamily="18" charset="0"/>
            </a:endParaRPr>
          </a:p>
          <a:p>
            <a:pPr marL="342900" indent="-342900" algn="l">
              <a:spcBef>
                <a:spcPts val="0"/>
              </a:spcBef>
              <a:buSzPct val="120000"/>
              <a:buFont typeface="Arial" pitchFamily="34" charset="0"/>
              <a:buChar char="•"/>
            </a:pPr>
            <a:r>
              <a:rPr lang="tr-TR" dirty="0" smtClean="0">
                <a:solidFill>
                  <a:schemeClr val="tx1"/>
                </a:solidFill>
                <a:cs typeface="Times New Roman" pitchFamily="18" charset="0"/>
              </a:rPr>
              <a:t>GERİ </a:t>
            </a:r>
            <a:r>
              <a:rPr lang="tr-TR" dirty="0">
                <a:solidFill>
                  <a:schemeClr val="tx1"/>
                </a:solidFill>
                <a:cs typeface="Times New Roman" pitchFamily="18" charset="0"/>
              </a:rPr>
              <a:t>ÖDEME SİSTEMİ </a:t>
            </a:r>
          </a:p>
          <a:p>
            <a:pPr algn="just">
              <a:spcBef>
                <a:spcPts val="0"/>
              </a:spcBef>
            </a:pPr>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kumimoji="1" lang="tr-TR" sz="4000" b="1" dirty="0" smtClean="0">
              <a:solidFill>
                <a:schemeClr val="tx2"/>
              </a:solidFill>
              <a:effectLst>
                <a:outerShdw blurRad="38100" dist="38100" dir="2700000" algn="tl">
                  <a:srgbClr val="000000"/>
                </a:outerShdw>
              </a:effectLst>
              <a:latin typeface="Times New Roman" pitchFamily="18" charset="0"/>
            </a:endParaRPr>
          </a:p>
          <a:p>
            <a:endParaRPr lang="tr-TR" sz="4000" b="1" dirty="0">
              <a:solidFill>
                <a:srgbClr val="C00000"/>
              </a:solidFill>
            </a:endParaRPr>
          </a:p>
        </p:txBody>
      </p:sp>
    </p:spTree>
    <p:extLst>
      <p:ext uri="{BB962C8B-B14F-4D97-AF65-F5344CB8AC3E}">
        <p14:creationId xmlns:p14="http://schemas.microsoft.com/office/powerpoint/2010/main" val="1945884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696</TotalTime>
  <Words>3616</Words>
  <Application>Microsoft Office PowerPoint</Application>
  <PresentationFormat>Ekran Gösterisi (4:3)</PresentationFormat>
  <Paragraphs>652</Paragraphs>
  <Slides>70</Slides>
  <Notes>0</Notes>
  <HiddenSlides>0</HiddenSlides>
  <MMClips>0</MMClips>
  <ScaleCrop>false</ScaleCrop>
  <HeadingPairs>
    <vt:vector size="4" baseType="variant">
      <vt:variant>
        <vt:lpstr>Tema</vt:lpstr>
      </vt:variant>
      <vt:variant>
        <vt:i4>1</vt:i4>
      </vt:variant>
      <vt:variant>
        <vt:lpstr>Slayt Başlıkları</vt:lpstr>
      </vt:variant>
      <vt:variant>
        <vt:i4>70</vt:i4>
      </vt:variant>
    </vt:vector>
  </HeadingPairs>
  <TitlesOfParts>
    <vt:vector size="71" baseType="lpstr">
      <vt:lpstr>Ofis Teması</vt:lpstr>
      <vt:lpstr>           AKDENİZ İHRACATÇI BİRLİKLERİ</vt:lpstr>
      <vt:lpstr>           AKDENİZ İHRACATÇI BİRLİKLERİ</vt:lpstr>
      <vt:lpstr>           AKDENİZ İHRACATÇI BİRLİKLERİ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AKDENİZ İHRACATÇI BİRLİKLERİ</vt:lpstr>
      <vt:lpstr>PowerPoint Sunusu</vt:lpstr>
      <vt:lpstr>PowerPoint Sunusu</vt:lpstr>
      <vt:lpstr>PowerPoint Sunusu</vt:lpstr>
      <vt:lpstr>PowerPoint Sunusu</vt:lpstr>
      <vt:lpstr>           AKDENİZ İHRACATÇI BİRLİKLERİ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AKDENİZ İHRACATÇI BİRLİKLERİ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AKDENİZ İHRACATÇI BİRLİKLERİ</dc:title>
  <dc:creator>Derya Yilmaz</dc:creator>
  <cp:lastModifiedBy>Derya Yilmaz</cp:lastModifiedBy>
  <cp:revision>102</cp:revision>
  <dcterms:created xsi:type="dcterms:W3CDTF">2011-06-25T11:41:37Z</dcterms:created>
  <dcterms:modified xsi:type="dcterms:W3CDTF">2013-11-12T12:26:50Z</dcterms:modified>
</cp:coreProperties>
</file>