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1" r:id="rId4"/>
    <p:sldId id="262" r:id="rId5"/>
    <p:sldId id="264" r:id="rId6"/>
    <p:sldId id="326" r:id="rId7"/>
    <p:sldId id="327" r:id="rId8"/>
    <p:sldId id="265" r:id="rId9"/>
    <p:sldId id="328" r:id="rId10"/>
    <p:sldId id="268" r:id="rId11"/>
    <p:sldId id="269" r:id="rId12"/>
    <p:sldId id="270" r:id="rId13"/>
    <p:sldId id="329" r:id="rId14"/>
    <p:sldId id="271" r:id="rId15"/>
    <p:sldId id="275" r:id="rId16"/>
    <p:sldId id="276" r:id="rId17"/>
    <p:sldId id="277" r:id="rId18"/>
    <p:sldId id="278" r:id="rId19"/>
    <p:sldId id="279" r:id="rId20"/>
    <p:sldId id="330" r:id="rId21"/>
    <p:sldId id="282" r:id="rId22"/>
    <p:sldId id="280" r:id="rId23"/>
    <p:sldId id="284" r:id="rId24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3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E47ACF-69BB-47F4-A3BF-6ECB41F25DE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6559B49-8E73-4CA7-8288-C53D00AB512E}">
      <dgm:prSet custT="1"/>
      <dgm:spPr/>
      <dgm:t>
        <a:bodyPr/>
        <a:lstStyle/>
        <a:p>
          <a:pPr rtl="0"/>
          <a:r>
            <a:rPr lang="tr-TR" sz="4200" dirty="0" smtClean="0"/>
            <a:t>1</a:t>
          </a:r>
          <a:endParaRPr lang="tr-TR" sz="4200" dirty="0"/>
        </a:p>
      </dgm:t>
    </dgm:pt>
    <dgm:pt modelId="{F57DCD42-59F8-4049-98DB-AE8D853D78F0}" type="parTrans" cxnId="{D6706104-28B1-45D5-BDDD-5EF6ED3F8187}">
      <dgm:prSet/>
      <dgm:spPr/>
      <dgm:t>
        <a:bodyPr/>
        <a:lstStyle/>
        <a:p>
          <a:endParaRPr lang="tr-TR"/>
        </a:p>
      </dgm:t>
    </dgm:pt>
    <dgm:pt modelId="{E8FE9ACF-ED91-4746-95B0-1B007576D18C}" type="sibTrans" cxnId="{D6706104-28B1-45D5-BDDD-5EF6ED3F8187}">
      <dgm:prSet/>
      <dgm:spPr/>
      <dgm:t>
        <a:bodyPr/>
        <a:lstStyle/>
        <a:p>
          <a:endParaRPr lang="tr-TR"/>
        </a:p>
      </dgm:t>
    </dgm:pt>
    <dgm:pt modelId="{0829C88A-F53A-4C31-8CBB-09347B246286}">
      <dgm:prSet custT="1"/>
      <dgm:spPr/>
      <dgm:t>
        <a:bodyPr/>
        <a:lstStyle/>
        <a:p>
          <a:pPr rtl="0"/>
          <a:r>
            <a:rPr lang="tr-TR" sz="2800" b="1" dirty="0" smtClean="0">
              <a:solidFill>
                <a:srgbClr val="002060"/>
              </a:solidFill>
            </a:rPr>
            <a:t>2021 Yılı Turizm Altyapısının Geliştirilmesi Küçük Ölçekli Altyapı Mali Destek Programı</a:t>
          </a:r>
          <a:endParaRPr lang="tr-TR" sz="2800" b="1" dirty="0">
            <a:solidFill>
              <a:srgbClr val="002060"/>
            </a:solidFill>
          </a:endParaRPr>
        </a:p>
      </dgm:t>
    </dgm:pt>
    <dgm:pt modelId="{A25CDF99-81A0-494D-9E7F-7965C1E10EEC}" type="parTrans" cxnId="{BB1366A8-E2E4-47D2-B505-BA27E0B926E3}">
      <dgm:prSet/>
      <dgm:spPr/>
      <dgm:t>
        <a:bodyPr/>
        <a:lstStyle/>
        <a:p>
          <a:endParaRPr lang="tr-TR"/>
        </a:p>
      </dgm:t>
    </dgm:pt>
    <dgm:pt modelId="{7BE91444-FA6C-4086-84DE-CEC124AFF94B}" type="sibTrans" cxnId="{BB1366A8-E2E4-47D2-B505-BA27E0B926E3}">
      <dgm:prSet/>
      <dgm:spPr/>
      <dgm:t>
        <a:bodyPr/>
        <a:lstStyle/>
        <a:p>
          <a:endParaRPr lang="tr-TR"/>
        </a:p>
      </dgm:t>
    </dgm:pt>
    <dgm:pt modelId="{65B31A9E-0DF8-4275-806C-F9F986484C49}">
      <dgm:prSet custT="1"/>
      <dgm:spPr/>
      <dgm:t>
        <a:bodyPr/>
        <a:lstStyle/>
        <a:p>
          <a:pPr rtl="0"/>
          <a:r>
            <a:rPr lang="tr-TR" sz="4200" dirty="0" smtClean="0"/>
            <a:t>2</a:t>
          </a:r>
          <a:endParaRPr lang="tr-TR" sz="4200" dirty="0"/>
        </a:p>
      </dgm:t>
    </dgm:pt>
    <dgm:pt modelId="{270D8836-326B-42F3-96D8-26BA233EFE80}" type="parTrans" cxnId="{C8F30182-C709-4734-AF93-52D20D73437E}">
      <dgm:prSet/>
      <dgm:spPr/>
      <dgm:t>
        <a:bodyPr/>
        <a:lstStyle/>
        <a:p>
          <a:endParaRPr lang="tr-TR"/>
        </a:p>
      </dgm:t>
    </dgm:pt>
    <dgm:pt modelId="{CF8B7F1A-B96C-4954-A64B-1FEEF0B8BF2E}" type="sibTrans" cxnId="{C8F30182-C709-4734-AF93-52D20D73437E}">
      <dgm:prSet/>
      <dgm:spPr/>
      <dgm:t>
        <a:bodyPr/>
        <a:lstStyle/>
        <a:p>
          <a:endParaRPr lang="tr-TR"/>
        </a:p>
      </dgm:t>
    </dgm:pt>
    <dgm:pt modelId="{A0E6AC5E-9D4B-4BEE-A724-A02B04F6608F}">
      <dgm:prSet custT="1"/>
      <dgm:spPr/>
      <dgm:t>
        <a:bodyPr/>
        <a:lstStyle/>
        <a:p>
          <a:pPr rtl="0"/>
          <a:r>
            <a:rPr lang="tr-TR" sz="2800" b="1" dirty="0" smtClean="0">
              <a:solidFill>
                <a:srgbClr val="002060"/>
              </a:solidFill>
            </a:rPr>
            <a:t>Soru Cevap</a:t>
          </a:r>
          <a:endParaRPr lang="tr-TR" sz="2800" b="1" dirty="0">
            <a:solidFill>
              <a:srgbClr val="002060"/>
            </a:solidFill>
          </a:endParaRPr>
        </a:p>
      </dgm:t>
    </dgm:pt>
    <dgm:pt modelId="{D25E0A94-9E47-4655-97BF-C8E3027D6E72}" type="parTrans" cxnId="{25F30195-B50A-4693-B1B7-B6C82790AC2E}">
      <dgm:prSet/>
      <dgm:spPr/>
      <dgm:t>
        <a:bodyPr/>
        <a:lstStyle/>
        <a:p>
          <a:endParaRPr lang="tr-TR"/>
        </a:p>
      </dgm:t>
    </dgm:pt>
    <dgm:pt modelId="{C75D9EE7-0566-4165-B0E0-9492B60101C0}" type="sibTrans" cxnId="{25F30195-B50A-4693-B1B7-B6C82790AC2E}">
      <dgm:prSet/>
      <dgm:spPr/>
      <dgm:t>
        <a:bodyPr/>
        <a:lstStyle/>
        <a:p>
          <a:endParaRPr lang="tr-TR"/>
        </a:p>
      </dgm:t>
    </dgm:pt>
    <dgm:pt modelId="{2ABE8054-297B-4174-99A9-A0B8E7603A6F}" type="pres">
      <dgm:prSet presAssocID="{6FE47ACF-69BB-47F4-A3BF-6ECB41F25D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008BED7-1F58-493E-9084-E5E89CB8654C}" type="pres">
      <dgm:prSet presAssocID="{46559B49-8E73-4CA7-8288-C53D00AB512E}" presName="linNode" presStyleCnt="0"/>
      <dgm:spPr/>
      <dgm:t>
        <a:bodyPr/>
        <a:lstStyle/>
        <a:p>
          <a:endParaRPr lang="tr-TR"/>
        </a:p>
      </dgm:t>
    </dgm:pt>
    <dgm:pt modelId="{80FED161-F95A-4F24-B055-408E34F4A8A5}" type="pres">
      <dgm:prSet presAssocID="{46559B49-8E73-4CA7-8288-C53D00AB512E}" presName="parentText" presStyleLbl="node1" presStyleIdx="0" presStyleCnt="2" custScaleX="58678" custScaleY="2596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A96F7A-8CC7-4B56-B794-B3441A69268C}" type="pres">
      <dgm:prSet presAssocID="{46559B49-8E73-4CA7-8288-C53D00AB512E}" presName="descendantText" presStyleLbl="alignAccFollowNode1" presStyleIdx="0" presStyleCnt="2" custScaleY="3718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C734D4-567C-456B-BDC2-4072EC916577}" type="pres">
      <dgm:prSet presAssocID="{E8FE9ACF-ED91-4746-95B0-1B007576D18C}" presName="sp" presStyleCnt="0"/>
      <dgm:spPr/>
      <dgm:t>
        <a:bodyPr/>
        <a:lstStyle/>
        <a:p>
          <a:endParaRPr lang="tr-TR"/>
        </a:p>
      </dgm:t>
    </dgm:pt>
    <dgm:pt modelId="{FEA76234-02D0-4307-87FA-C674E07172C1}" type="pres">
      <dgm:prSet presAssocID="{65B31A9E-0DF8-4275-806C-F9F986484C49}" presName="linNode" presStyleCnt="0"/>
      <dgm:spPr/>
      <dgm:t>
        <a:bodyPr/>
        <a:lstStyle/>
        <a:p>
          <a:endParaRPr lang="tr-TR"/>
        </a:p>
      </dgm:t>
    </dgm:pt>
    <dgm:pt modelId="{FC75045A-2702-4C46-87C6-93226525111E}" type="pres">
      <dgm:prSet presAssocID="{65B31A9E-0DF8-4275-806C-F9F986484C49}" presName="parentText" presStyleLbl="node1" presStyleIdx="1" presStyleCnt="2" custScaleX="60698" custScaleY="28304" custLinFactNeighborX="-72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8258EC-0DAA-4DF2-93E3-AA6C3EBB9402}" type="pres">
      <dgm:prSet presAssocID="{65B31A9E-0DF8-4275-806C-F9F986484C49}" presName="descendantText" presStyleLbl="alignAccFollowNode1" presStyleIdx="1" presStyleCnt="2" custScaleY="39021" custLinFactNeighborX="-22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FF7B27E-06B8-4C58-9BFC-5917E995AF0C}" type="presOf" srcId="{6FE47ACF-69BB-47F4-A3BF-6ECB41F25DE4}" destId="{2ABE8054-297B-4174-99A9-A0B8E7603A6F}" srcOrd="0" destOrd="0" presId="urn:microsoft.com/office/officeart/2005/8/layout/vList5"/>
    <dgm:cxn modelId="{5A8EF002-9F4F-45EB-86DD-9AD180E3E93D}" type="presOf" srcId="{46559B49-8E73-4CA7-8288-C53D00AB512E}" destId="{80FED161-F95A-4F24-B055-408E34F4A8A5}" srcOrd="0" destOrd="0" presId="urn:microsoft.com/office/officeart/2005/8/layout/vList5"/>
    <dgm:cxn modelId="{BEA47988-D62E-4A00-9D76-0B295225A50E}" type="presOf" srcId="{A0E6AC5E-9D4B-4BEE-A724-A02B04F6608F}" destId="{108258EC-0DAA-4DF2-93E3-AA6C3EBB9402}" srcOrd="0" destOrd="0" presId="urn:microsoft.com/office/officeart/2005/8/layout/vList5"/>
    <dgm:cxn modelId="{84CA1A34-2183-4457-B7BC-C1267883C4FC}" type="presOf" srcId="{0829C88A-F53A-4C31-8CBB-09347B246286}" destId="{A4A96F7A-8CC7-4B56-B794-B3441A69268C}" srcOrd="0" destOrd="0" presId="urn:microsoft.com/office/officeart/2005/8/layout/vList5"/>
    <dgm:cxn modelId="{89F645AA-4A1C-41AE-96E2-5974808D2182}" type="presOf" srcId="{65B31A9E-0DF8-4275-806C-F9F986484C49}" destId="{FC75045A-2702-4C46-87C6-93226525111E}" srcOrd="0" destOrd="0" presId="urn:microsoft.com/office/officeart/2005/8/layout/vList5"/>
    <dgm:cxn modelId="{BB1366A8-E2E4-47D2-B505-BA27E0B926E3}" srcId="{46559B49-8E73-4CA7-8288-C53D00AB512E}" destId="{0829C88A-F53A-4C31-8CBB-09347B246286}" srcOrd="0" destOrd="0" parTransId="{A25CDF99-81A0-494D-9E7F-7965C1E10EEC}" sibTransId="{7BE91444-FA6C-4086-84DE-CEC124AFF94B}"/>
    <dgm:cxn modelId="{D6706104-28B1-45D5-BDDD-5EF6ED3F8187}" srcId="{6FE47ACF-69BB-47F4-A3BF-6ECB41F25DE4}" destId="{46559B49-8E73-4CA7-8288-C53D00AB512E}" srcOrd="0" destOrd="0" parTransId="{F57DCD42-59F8-4049-98DB-AE8D853D78F0}" sibTransId="{E8FE9ACF-ED91-4746-95B0-1B007576D18C}"/>
    <dgm:cxn modelId="{C8F30182-C709-4734-AF93-52D20D73437E}" srcId="{6FE47ACF-69BB-47F4-A3BF-6ECB41F25DE4}" destId="{65B31A9E-0DF8-4275-806C-F9F986484C49}" srcOrd="1" destOrd="0" parTransId="{270D8836-326B-42F3-96D8-26BA233EFE80}" sibTransId="{CF8B7F1A-B96C-4954-A64B-1FEEF0B8BF2E}"/>
    <dgm:cxn modelId="{25F30195-B50A-4693-B1B7-B6C82790AC2E}" srcId="{65B31A9E-0DF8-4275-806C-F9F986484C49}" destId="{A0E6AC5E-9D4B-4BEE-A724-A02B04F6608F}" srcOrd="0" destOrd="0" parTransId="{D25E0A94-9E47-4655-97BF-C8E3027D6E72}" sibTransId="{C75D9EE7-0566-4165-B0E0-9492B60101C0}"/>
    <dgm:cxn modelId="{20764433-F1E7-4AB0-A2E9-51F0AF1A6160}" type="presParOf" srcId="{2ABE8054-297B-4174-99A9-A0B8E7603A6F}" destId="{E008BED7-1F58-493E-9084-E5E89CB8654C}" srcOrd="0" destOrd="0" presId="urn:microsoft.com/office/officeart/2005/8/layout/vList5"/>
    <dgm:cxn modelId="{5163522D-9450-47E0-946D-60D44DC64415}" type="presParOf" srcId="{E008BED7-1F58-493E-9084-E5E89CB8654C}" destId="{80FED161-F95A-4F24-B055-408E34F4A8A5}" srcOrd="0" destOrd="0" presId="urn:microsoft.com/office/officeart/2005/8/layout/vList5"/>
    <dgm:cxn modelId="{DFE729F6-2025-4F67-9D02-03D737440EE1}" type="presParOf" srcId="{E008BED7-1F58-493E-9084-E5E89CB8654C}" destId="{A4A96F7A-8CC7-4B56-B794-B3441A69268C}" srcOrd="1" destOrd="0" presId="urn:microsoft.com/office/officeart/2005/8/layout/vList5"/>
    <dgm:cxn modelId="{3641A309-CFC7-4C13-BDCC-84D78EFC990F}" type="presParOf" srcId="{2ABE8054-297B-4174-99A9-A0B8E7603A6F}" destId="{A1C734D4-567C-456B-BDC2-4072EC916577}" srcOrd="1" destOrd="0" presId="urn:microsoft.com/office/officeart/2005/8/layout/vList5"/>
    <dgm:cxn modelId="{D432AE77-3387-4CA9-AA9E-91353D7C15C6}" type="presParOf" srcId="{2ABE8054-297B-4174-99A9-A0B8E7603A6F}" destId="{FEA76234-02D0-4307-87FA-C674E07172C1}" srcOrd="2" destOrd="0" presId="urn:microsoft.com/office/officeart/2005/8/layout/vList5"/>
    <dgm:cxn modelId="{13EFDCF2-150F-4642-9370-B00EA72CE405}" type="presParOf" srcId="{FEA76234-02D0-4307-87FA-C674E07172C1}" destId="{FC75045A-2702-4C46-87C6-93226525111E}" srcOrd="0" destOrd="0" presId="urn:microsoft.com/office/officeart/2005/8/layout/vList5"/>
    <dgm:cxn modelId="{D2876B03-08D4-4C6E-B26C-819F6E0CDBF8}" type="presParOf" srcId="{FEA76234-02D0-4307-87FA-C674E07172C1}" destId="{108258EC-0DAA-4DF2-93E3-AA6C3EBB940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E47ACF-69BB-47F4-A3BF-6ECB41F25DE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EA3252E-BEC0-475F-AD93-DE29BF32CD77}">
      <dgm:prSet custT="1"/>
      <dgm:spPr/>
      <dgm:t>
        <a:bodyPr/>
        <a:lstStyle/>
        <a:p>
          <a:pPr rtl="0"/>
          <a:r>
            <a:rPr lang="tr-TR" sz="2400" b="1" dirty="0" smtClean="0"/>
            <a:t>Programın Amacı</a:t>
          </a:r>
          <a:endParaRPr lang="tr-TR" sz="2400" dirty="0"/>
        </a:p>
      </dgm:t>
    </dgm:pt>
    <dgm:pt modelId="{D98FC78A-C777-4145-A13B-2FF7C2E52295}" type="parTrans" cxnId="{EB2BFC2E-E852-4DC0-A31D-ECFDC0B49367}">
      <dgm:prSet/>
      <dgm:spPr/>
      <dgm:t>
        <a:bodyPr/>
        <a:lstStyle/>
        <a:p>
          <a:endParaRPr lang="tr-TR" sz="2400"/>
        </a:p>
      </dgm:t>
    </dgm:pt>
    <dgm:pt modelId="{175F61F9-E52B-40EB-92C6-0BCFF735F441}" type="sibTrans" cxnId="{EB2BFC2E-E852-4DC0-A31D-ECFDC0B49367}">
      <dgm:prSet/>
      <dgm:spPr/>
      <dgm:t>
        <a:bodyPr/>
        <a:lstStyle/>
        <a:p>
          <a:endParaRPr lang="tr-TR" sz="2400"/>
        </a:p>
      </dgm:t>
    </dgm:pt>
    <dgm:pt modelId="{722C22AB-A28E-43DB-84A3-FB8856D82C52}">
      <dgm:prSet custT="1"/>
      <dgm:spPr/>
      <dgm:t>
        <a:bodyPr/>
        <a:lstStyle/>
        <a:p>
          <a:pPr rtl="0"/>
          <a:r>
            <a:rPr lang="tr-TR" sz="2400" b="1" dirty="0" smtClean="0"/>
            <a:t>Programın Öncelikleri</a:t>
          </a:r>
          <a:endParaRPr lang="tr-TR" sz="2400" dirty="0"/>
        </a:p>
      </dgm:t>
    </dgm:pt>
    <dgm:pt modelId="{D93760DC-BB29-4C3F-9EE9-7D9C7D7FC5F2}" type="parTrans" cxnId="{49B5D46A-D19B-4CD0-9B80-7304FEA1EC5E}">
      <dgm:prSet/>
      <dgm:spPr/>
      <dgm:t>
        <a:bodyPr/>
        <a:lstStyle/>
        <a:p>
          <a:endParaRPr lang="tr-TR" sz="2400"/>
        </a:p>
      </dgm:t>
    </dgm:pt>
    <dgm:pt modelId="{D4E11AFF-4C2B-412A-B647-2DE7210692D9}" type="sibTrans" cxnId="{49B5D46A-D19B-4CD0-9B80-7304FEA1EC5E}">
      <dgm:prSet/>
      <dgm:spPr/>
      <dgm:t>
        <a:bodyPr/>
        <a:lstStyle/>
        <a:p>
          <a:endParaRPr lang="tr-TR" sz="2400"/>
        </a:p>
      </dgm:t>
    </dgm:pt>
    <dgm:pt modelId="{94219BC7-FCBD-4BDC-8DF8-170561254088}">
      <dgm:prSet custT="1"/>
      <dgm:spPr/>
      <dgm:t>
        <a:bodyPr/>
        <a:lstStyle/>
        <a:p>
          <a:pPr rtl="0"/>
          <a:r>
            <a:rPr lang="tr-TR" sz="2400" b="1" i="1" u="sng" dirty="0" smtClean="0">
              <a:solidFill>
                <a:srgbClr val="002060"/>
              </a:solidFill>
            </a:rPr>
            <a:t>Öncelik 1. </a:t>
          </a:r>
          <a:r>
            <a:rPr lang="tr-TR" sz="2400" b="1" i="1" dirty="0" smtClean="0">
              <a:solidFill>
                <a:srgbClr val="002060"/>
              </a:solidFill>
            </a:rPr>
            <a:t>Turizm sektöründe fiziki, beşeri, teknolojik ve kurumsal altyapının iyileştirilmesi.</a:t>
          </a:r>
          <a:endParaRPr lang="tr-TR" sz="2400" b="1" u="none" dirty="0">
            <a:solidFill>
              <a:srgbClr val="002060"/>
            </a:solidFill>
          </a:endParaRPr>
        </a:p>
      </dgm:t>
    </dgm:pt>
    <dgm:pt modelId="{679E9232-3A53-469D-B9A1-FF73F3B810EF}" type="parTrans" cxnId="{35A65643-D1E5-45C0-9B7D-0E508B3FC263}">
      <dgm:prSet/>
      <dgm:spPr/>
      <dgm:t>
        <a:bodyPr/>
        <a:lstStyle/>
        <a:p>
          <a:endParaRPr lang="tr-TR" sz="2400"/>
        </a:p>
      </dgm:t>
    </dgm:pt>
    <dgm:pt modelId="{27B9C4BC-A087-4026-9414-C5AD220E4529}" type="sibTrans" cxnId="{35A65643-D1E5-45C0-9B7D-0E508B3FC263}">
      <dgm:prSet/>
      <dgm:spPr/>
      <dgm:t>
        <a:bodyPr/>
        <a:lstStyle/>
        <a:p>
          <a:endParaRPr lang="tr-TR" sz="2400"/>
        </a:p>
      </dgm:t>
    </dgm:pt>
    <dgm:pt modelId="{DFDF7C87-6413-44E6-9B7B-114A96B48F03}">
      <dgm:prSet custT="1"/>
      <dgm:spPr/>
      <dgm:t>
        <a:bodyPr/>
        <a:lstStyle/>
        <a:p>
          <a:pPr rtl="0"/>
          <a:r>
            <a:rPr lang="tr-TR" sz="2400" b="1" i="1" dirty="0" smtClean="0">
              <a:solidFill>
                <a:srgbClr val="002060"/>
              </a:solidFill>
            </a:rPr>
            <a:t>TR63 Bölgesinde turizmin çeşitlendirilmesine ve turizm sektörünün ekonomik değerinin artırılmasına katkı sağlanması. </a:t>
          </a:r>
          <a:endParaRPr lang="tr-TR" sz="2400" u="none" dirty="0">
            <a:solidFill>
              <a:srgbClr val="002060"/>
            </a:solidFill>
          </a:endParaRPr>
        </a:p>
      </dgm:t>
    </dgm:pt>
    <dgm:pt modelId="{70929A51-DF0B-4534-9E78-219C8F377A90}" type="parTrans" cxnId="{07CCBC57-06A2-4F09-82DC-F2E6BC7ED968}">
      <dgm:prSet/>
      <dgm:spPr/>
      <dgm:t>
        <a:bodyPr/>
        <a:lstStyle/>
        <a:p>
          <a:endParaRPr lang="tr-TR" sz="2400"/>
        </a:p>
      </dgm:t>
    </dgm:pt>
    <dgm:pt modelId="{4D879DDD-3903-44D1-8119-E02F84DD64A9}" type="sibTrans" cxnId="{07CCBC57-06A2-4F09-82DC-F2E6BC7ED968}">
      <dgm:prSet/>
      <dgm:spPr/>
      <dgm:t>
        <a:bodyPr/>
        <a:lstStyle/>
        <a:p>
          <a:endParaRPr lang="tr-TR" sz="2400"/>
        </a:p>
      </dgm:t>
    </dgm:pt>
    <dgm:pt modelId="{AF618A60-062F-41AA-B5AD-AA1B7D2B1BE9}">
      <dgm:prSet custT="1"/>
      <dgm:spPr/>
      <dgm:t>
        <a:bodyPr/>
        <a:lstStyle/>
        <a:p>
          <a:r>
            <a:rPr lang="tr-TR" sz="2400" b="1" i="1" u="sng" dirty="0" smtClean="0">
              <a:solidFill>
                <a:srgbClr val="002060"/>
              </a:solidFill>
            </a:rPr>
            <a:t>Öncelik 2</a:t>
          </a:r>
          <a:r>
            <a:rPr lang="tr-TR" sz="2400" b="1" i="1" dirty="0" smtClean="0">
              <a:solidFill>
                <a:srgbClr val="002060"/>
              </a:solidFill>
            </a:rPr>
            <a:t>. </a:t>
          </a:r>
          <a:r>
            <a:rPr lang="tr-TR" sz="2400" b="1" i="1" noProof="0" dirty="0" smtClean="0">
              <a:solidFill>
                <a:srgbClr val="002060"/>
              </a:solidFill>
            </a:rPr>
            <a:t>Turizmin çeşitlendirilmesi ve alternatif turizm olanaklarının artırılması</a:t>
          </a:r>
          <a:r>
            <a:rPr lang="tr-TR" sz="2400" b="1" i="1" dirty="0" smtClean="0">
              <a:solidFill>
                <a:srgbClr val="002060"/>
              </a:solidFill>
            </a:rPr>
            <a:t>.</a:t>
          </a:r>
          <a:endParaRPr lang="tr-TR" sz="2400" dirty="0">
            <a:solidFill>
              <a:srgbClr val="002060"/>
            </a:solidFill>
          </a:endParaRPr>
        </a:p>
      </dgm:t>
    </dgm:pt>
    <dgm:pt modelId="{30C6B07F-7781-4250-9DF3-A8F8A923C86C}" type="parTrans" cxnId="{516DA262-31A6-43B1-B219-FDFC8B0BE1D9}">
      <dgm:prSet/>
      <dgm:spPr/>
      <dgm:t>
        <a:bodyPr/>
        <a:lstStyle/>
        <a:p>
          <a:endParaRPr lang="tr-TR" sz="2400"/>
        </a:p>
      </dgm:t>
    </dgm:pt>
    <dgm:pt modelId="{1BA17144-FF35-47A4-AF93-38F199B8B650}" type="sibTrans" cxnId="{516DA262-31A6-43B1-B219-FDFC8B0BE1D9}">
      <dgm:prSet/>
      <dgm:spPr/>
      <dgm:t>
        <a:bodyPr/>
        <a:lstStyle/>
        <a:p>
          <a:endParaRPr lang="tr-TR" sz="2400"/>
        </a:p>
      </dgm:t>
    </dgm:pt>
    <dgm:pt modelId="{C4C1D792-1243-4D9B-9032-A60379088A04}">
      <dgm:prSet custT="1"/>
      <dgm:spPr/>
      <dgm:t>
        <a:bodyPr/>
        <a:lstStyle/>
        <a:p>
          <a:pPr rtl="0"/>
          <a:endParaRPr lang="tr-TR" sz="2400" b="1" u="none" dirty="0">
            <a:solidFill>
              <a:srgbClr val="002060"/>
            </a:solidFill>
          </a:endParaRPr>
        </a:p>
      </dgm:t>
    </dgm:pt>
    <dgm:pt modelId="{2421836F-08F4-457A-86C8-36F539CBB0B5}" type="parTrans" cxnId="{59D8F2B2-0095-4BEC-8E56-80184C0F07F6}">
      <dgm:prSet/>
      <dgm:spPr/>
      <dgm:t>
        <a:bodyPr/>
        <a:lstStyle/>
        <a:p>
          <a:endParaRPr lang="tr-TR"/>
        </a:p>
      </dgm:t>
    </dgm:pt>
    <dgm:pt modelId="{69BA47F3-E14E-43F6-812D-90655B3A08B5}" type="sibTrans" cxnId="{59D8F2B2-0095-4BEC-8E56-80184C0F07F6}">
      <dgm:prSet/>
      <dgm:spPr/>
      <dgm:t>
        <a:bodyPr/>
        <a:lstStyle/>
        <a:p>
          <a:endParaRPr lang="tr-TR"/>
        </a:p>
      </dgm:t>
    </dgm:pt>
    <dgm:pt modelId="{2ABE8054-297B-4174-99A9-A0B8E7603A6F}" type="pres">
      <dgm:prSet presAssocID="{6FE47ACF-69BB-47F4-A3BF-6ECB41F25D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6F56B3E-0CF3-4F80-A217-BFEC7AC8D587}" type="pres">
      <dgm:prSet presAssocID="{0EA3252E-BEC0-475F-AD93-DE29BF32CD77}" presName="linNode" presStyleCnt="0"/>
      <dgm:spPr/>
    </dgm:pt>
    <dgm:pt modelId="{0FAA4B8E-7253-41E0-AED9-3CEC0BC226F0}" type="pres">
      <dgm:prSet presAssocID="{0EA3252E-BEC0-475F-AD93-DE29BF32CD77}" presName="parentText" presStyleLbl="node1" presStyleIdx="0" presStyleCnt="2" custScaleX="56106" custScaleY="2328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CEBFEB-2650-421C-9DAC-A76E1BAF51F8}" type="pres">
      <dgm:prSet presAssocID="{0EA3252E-BEC0-475F-AD93-DE29BF32CD77}" presName="descendantText" presStyleLbl="alignAccFollowNode1" presStyleIdx="0" presStyleCnt="2" custScaleX="115921" custScaleY="56517" custLinFactNeighborX="35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5227B9-323A-4D2E-9CEF-1F74A5F3D09D}" type="pres">
      <dgm:prSet presAssocID="{175F61F9-E52B-40EB-92C6-0BCFF735F441}" presName="sp" presStyleCnt="0"/>
      <dgm:spPr/>
    </dgm:pt>
    <dgm:pt modelId="{87E8B815-A5BC-4AFE-BB88-3413A1A247E2}" type="pres">
      <dgm:prSet presAssocID="{722C22AB-A28E-43DB-84A3-FB8856D82C52}" presName="linNode" presStyleCnt="0"/>
      <dgm:spPr/>
    </dgm:pt>
    <dgm:pt modelId="{9EB6169F-86A1-44ED-AD7A-9134EDFEEEA4}" type="pres">
      <dgm:prSet presAssocID="{722C22AB-A28E-43DB-84A3-FB8856D82C52}" presName="parentText" presStyleLbl="node1" presStyleIdx="1" presStyleCnt="2" custScaleX="60698" custScaleY="4332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3E70AEE-CA7A-475C-AEFD-2BB79EC8F112}" type="pres">
      <dgm:prSet presAssocID="{722C22AB-A28E-43DB-84A3-FB8856D82C52}" presName="descendantText" presStyleLbl="alignAccFollowNode1" presStyleIdx="1" presStyleCnt="2" custScaleX="11952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991A26D-F4C8-4B12-ABBF-C1F5094C65F3}" type="presOf" srcId="{0EA3252E-BEC0-475F-AD93-DE29BF32CD77}" destId="{0FAA4B8E-7253-41E0-AED9-3CEC0BC226F0}" srcOrd="0" destOrd="0" presId="urn:microsoft.com/office/officeart/2005/8/layout/vList5"/>
    <dgm:cxn modelId="{C1EB6032-2FD1-4F73-BE09-FE5843A09833}" type="presOf" srcId="{6FE47ACF-69BB-47F4-A3BF-6ECB41F25DE4}" destId="{2ABE8054-297B-4174-99A9-A0B8E7603A6F}" srcOrd="0" destOrd="0" presId="urn:microsoft.com/office/officeart/2005/8/layout/vList5"/>
    <dgm:cxn modelId="{EA050CDD-7AA3-47DD-9278-94BA9B87161F}" type="presOf" srcId="{AF618A60-062F-41AA-B5AD-AA1B7D2B1BE9}" destId="{03E70AEE-CA7A-475C-AEFD-2BB79EC8F112}" srcOrd="0" destOrd="2" presId="urn:microsoft.com/office/officeart/2005/8/layout/vList5"/>
    <dgm:cxn modelId="{59D8F2B2-0095-4BEC-8E56-80184C0F07F6}" srcId="{722C22AB-A28E-43DB-84A3-FB8856D82C52}" destId="{C4C1D792-1243-4D9B-9032-A60379088A04}" srcOrd="1" destOrd="0" parTransId="{2421836F-08F4-457A-86C8-36F539CBB0B5}" sibTransId="{69BA47F3-E14E-43F6-812D-90655B3A08B5}"/>
    <dgm:cxn modelId="{07CCBC57-06A2-4F09-82DC-F2E6BC7ED968}" srcId="{0EA3252E-BEC0-475F-AD93-DE29BF32CD77}" destId="{DFDF7C87-6413-44E6-9B7B-114A96B48F03}" srcOrd="0" destOrd="0" parTransId="{70929A51-DF0B-4534-9E78-219C8F377A90}" sibTransId="{4D879DDD-3903-44D1-8119-E02F84DD64A9}"/>
    <dgm:cxn modelId="{90EDE1D0-1482-4F4B-944D-7280301576F8}" type="presOf" srcId="{722C22AB-A28E-43DB-84A3-FB8856D82C52}" destId="{9EB6169F-86A1-44ED-AD7A-9134EDFEEEA4}" srcOrd="0" destOrd="0" presId="urn:microsoft.com/office/officeart/2005/8/layout/vList5"/>
    <dgm:cxn modelId="{651BABAF-36E1-4809-805B-CE469C7939B1}" type="presOf" srcId="{C4C1D792-1243-4D9B-9032-A60379088A04}" destId="{03E70AEE-CA7A-475C-AEFD-2BB79EC8F112}" srcOrd="0" destOrd="1" presId="urn:microsoft.com/office/officeart/2005/8/layout/vList5"/>
    <dgm:cxn modelId="{35A65643-D1E5-45C0-9B7D-0E508B3FC263}" srcId="{722C22AB-A28E-43DB-84A3-FB8856D82C52}" destId="{94219BC7-FCBD-4BDC-8DF8-170561254088}" srcOrd="0" destOrd="0" parTransId="{679E9232-3A53-469D-B9A1-FF73F3B810EF}" sibTransId="{27B9C4BC-A087-4026-9414-C5AD220E4529}"/>
    <dgm:cxn modelId="{EB2BFC2E-E852-4DC0-A31D-ECFDC0B49367}" srcId="{6FE47ACF-69BB-47F4-A3BF-6ECB41F25DE4}" destId="{0EA3252E-BEC0-475F-AD93-DE29BF32CD77}" srcOrd="0" destOrd="0" parTransId="{D98FC78A-C777-4145-A13B-2FF7C2E52295}" sibTransId="{175F61F9-E52B-40EB-92C6-0BCFF735F441}"/>
    <dgm:cxn modelId="{49B5D46A-D19B-4CD0-9B80-7304FEA1EC5E}" srcId="{6FE47ACF-69BB-47F4-A3BF-6ECB41F25DE4}" destId="{722C22AB-A28E-43DB-84A3-FB8856D82C52}" srcOrd="1" destOrd="0" parTransId="{D93760DC-BB29-4C3F-9EE9-7D9C7D7FC5F2}" sibTransId="{D4E11AFF-4C2B-412A-B647-2DE7210692D9}"/>
    <dgm:cxn modelId="{516DA262-31A6-43B1-B219-FDFC8B0BE1D9}" srcId="{722C22AB-A28E-43DB-84A3-FB8856D82C52}" destId="{AF618A60-062F-41AA-B5AD-AA1B7D2B1BE9}" srcOrd="2" destOrd="0" parTransId="{30C6B07F-7781-4250-9DF3-A8F8A923C86C}" sibTransId="{1BA17144-FF35-47A4-AF93-38F199B8B650}"/>
    <dgm:cxn modelId="{C82808A2-EBCA-42C0-AFD6-E86EFD2F99CD}" type="presOf" srcId="{94219BC7-FCBD-4BDC-8DF8-170561254088}" destId="{03E70AEE-CA7A-475C-AEFD-2BB79EC8F112}" srcOrd="0" destOrd="0" presId="urn:microsoft.com/office/officeart/2005/8/layout/vList5"/>
    <dgm:cxn modelId="{C29F1B67-46CB-4D06-9E5E-982CB5268B8E}" type="presOf" srcId="{DFDF7C87-6413-44E6-9B7B-114A96B48F03}" destId="{1ACEBFEB-2650-421C-9DAC-A76E1BAF51F8}" srcOrd="0" destOrd="0" presId="urn:microsoft.com/office/officeart/2005/8/layout/vList5"/>
    <dgm:cxn modelId="{487A1155-ACD2-44EC-ACAE-71C3F6CDD807}" type="presParOf" srcId="{2ABE8054-297B-4174-99A9-A0B8E7603A6F}" destId="{A6F56B3E-0CF3-4F80-A217-BFEC7AC8D587}" srcOrd="0" destOrd="0" presId="urn:microsoft.com/office/officeart/2005/8/layout/vList5"/>
    <dgm:cxn modelId="{39BBC9F2-ADC8-4487-9978-9AD892A9781B}" type="presParOf" srcId="{A6F56B3E-0CF3-4F80-A217-BFEC7AC8D587}" destId="{0FAA4B8E-7253-41E0-AED9-3CEC0BC226F0}" srcOrd="0" destOrd="0" presId="urn:microsoft.com/office/officeart/2005/8/layout/vList5"/>
    <dgm:cxn modelId="{E8D89908-3D4A-4F79-B82E-9749CFA00098}" type="presParOf" srcId="{A6F56B3E-0CF3-4F80-A217-BFEC7AC8D587}" destId="{1ACEBFEB-2650-421C-9DAC-A76E1BAF51F8}" srcOrd="1" destOrd="0" presId="urn:microsoft.com/office/officeart/2005/8/layout/vList5"/>
    <dgm:cxn modelId="{10B2FB2F-13F0-4157-B0F4-AACFEB0E502B}" type="presParOf" srcId="{2ABE8054-297B-4174-99A9-A0B8E7603A6F}" destId="{E35227B9-323A-4D2E-9CEF-1F74A5F3D09D}" srcOrd="1" destOrd="0" presId="urn:microsoft.com/office/officeart/2005/8/layout/vList5"/>
    <dgm:cxn modelId="{32351D13-325B-4810-9D90-5EDFDFFFB13B}" type="presParOf" srcId="{2ABE8054-297B-4174-99A9-A0B8E7603A6F}" destId="{87E8B815-A5BC-4AFE-BB88-3413A1A247E2}" srcOrd="2" destOrd="0" presId="urn:microsoft.com/office/officeart/2005/8/layout/vList5"/>
    <dgm:cxn modelId="{714399B7-5876-4992-A36C-F982892F4683}" type="presParOf" srcId="{87E8B815-A5BC-4AFE-BB88-3413A1A247E2}" destId="{9EB6169F-86A1-44ED-AD7A-9134EDFEEEA4}" srcOrd="0" destOrd="0" presId="urn:microsoft.com/office/officeart/2005/8/layout/vList5"/>
    <dgm:cxn modelId="{4E1B7D50-C811-4804-8C71-FC654D93E9F2}" type="presParOf" srcId="{87E8B815-A5BC-4AFE-BB88-3413A1A247E2}" destId="{03E70AEE-CA7A-475C-AEFD-2BB79EC8F11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346167-AF17-4E9A-ABD4-60D2F4F6446D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5F38AC7F-09D8-4704-83A9-CEE475E3F415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tr-TR" sz="1600" b="1" dirty="0" smtClean="0">
              <a:solidFill>
                <a:schemeClr val="bg1"/>
              </a:solidFill>
            </a:rPr>
            <a:t>Yukarıda sayılan proje konuları örnek olarak verilmiş olup, başvurular bu konularla sınırlı değildir. Programın amaç ve öncelikleriyle uyumlu olmak kaydıyla farklı konularda da başvuru yapılabilir.</a:t>
          </a:r>
          <a:endParaRPr lang="tr-TR" sz="1600" b="1" dirty="0">
            <a:solidFill>
              <a:schemeClr val="bg1"/>
            </a:solidFill>
          </a:endParaRPr>
        </a:p>
      </dgm:t>
    </dgm:pt>
    <dgm:pt modelId="{96DD54A3-C765-4085-ADAB-4462B3A7899B}" type="parTrans" cxnId="{0C7FE747-CD2F-419B-894C-0FCED728624F}">
      <dgm:prSet/>
      <dgm:spPr/>
      <dgm:t>
        <a:bodyPr/>
        <a:lstStyle/>
        <a:p>
          <a:endParaRPr lang="tr-TR"/>
        </a:p>
      </dgm:t>
    </dgm:pt>
    <dgm:pt modelId="{42926EE4-E12C-4C7E-96F0-7AB9936A6664}" type="sibTrans" cxnId="{0C7FE747-CD2F-419B-894C-0FCED728624F}">
      <dgm:prSet/>
      <dgm:spPr/>
      <dgm:t>
        <a:bodyPr/>
        <a:lstStyle/>
        <a:p>
          <a:endParaRPr lang="tr-TR"/>
        </a:p>
      </dgm:t>
    </dgm:pt>
    <dgm:pt modelId="{2BDA845C-C154-4360-B66C-A3DDAA3026CE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tr-TR" sz="1600" b="1" dirty="0" smtClean="0">
              <a:solidFill>
                <a:schemeClr val="bg1"/>
              </a:solidFill>
            </a:rPr>
            <a:t>Sunulan proje başvurularının örnek olarak verilen konuları içermesi, bu başvuruların kesinlikle destekleneceği anlamına gelmemektedir. Proje başvuruları sunulurken Başvuru Rehberi ve rehberde yer alan Başvuruların Değerlendirilmesi ve Seçilmesi bölümü dikkate alınmalıdır</a:t>
          </a:r>
          <a:r>
            <a:rPr lang="tr-TR" sz="1550" b="1" dirty="0" smtClean="0"/>
            <a:t>.</a:t>
          </a:r>
          <a:endParaRPr lang="tr-TR" sz="1550" b="1" dirty="0"/>
        </a:p>
      </dgm:t>
    </dgm:pt>
    <dgm:pt modelId="{C1692476-2315-4A93-93D8-427C49A09A6A}" type="sibTrans" cxnId="{EE1DA281-4CB1-4C12-A1F6-B7872AD75A99}">
      <dgm:prSet/>
      <dgm:spPr/>
      <dgm:t>
        <a:bodyPr/>
        <a:lstStyle/>
        <a:p>
          <a:endParaRPr lang="tr-TR"/>
        </a:p>
      </dgm:t>
    </dgm:pt>
    <dgm:pt modelId="{32FADFDA-7933-4931-8656-5338EE78EB89}" type="parTrans" cxnId="{EE1DA281-4CB1-4C12-A1F6-B7872AD75A99}">
      <dgm:prSet/>
      <dgm:spPr/>
      <dgm:t>
        <a:bodyPr/>
        <a:lstStyle/>
        <a:p>
          <a:endParaRPr lang="tr-TR"/>
        </a:p>
      </dgm:t>
    </dgm:pt>
    <dgm:pt modelId="{00AE43D5-86F9-4322-ADA5-45ED2D58C9DE}" type="pres">
      <dgm:prSet presAssocID="{2D346167-AF17-4E9A-ABD4-60D2F4F6446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3C683355-E99E-4BDE-9A42-5AF0ABDE919A}" type="pres">
      <dgm:prSet presAssocID="{2D346167-AF17-4E9A-ABD4-60D2F4F6446D}" presName="Name1" presStyleCnt="0"/>
      <dgm:spPr/>
      <dgm:t>
        <a:bodyPr/>
        <a:lstStyle/>
        <a:p>
          <a:endParaRPr lang="tr-TR"/>
        </a:p>
      </dgm:t>
    </dgm:pt>
    <dgm:pt modelId="{C9D34CFE-0C06-4CF0-98E7-8B7D6013BF2A}" type="pres">
      <dgm:prSet presAssocID="{2D346167-AF17-4E9A-ABD4-60D2F4F6446D}" presName="cycle" presStyleCnt="0"/>
      <dgm:spPr/>
      <dgm:t>
        <a:bodyPr/>
        <a:lstStyle/>
        <a:p>
          <a:endParaRPr lang="tr-TR"/>
        </a:p>
      </dgm:t>
    </dgm:pt>
    <dgm:pt modelId="{F81088EB-BCDD-4F15-90C7-1312D4A13618}" type="pres">
      <dgm:prSet presAssocID="{2D346167-AF17-4E9A-ABD4-60D2F4F6446D}" presName="srcNode" presStyleLbl="node1" presStyleIdx="0" presStyleCnt="2"/>
      <dgm:spPr/>
      <dgm:t>
        <a:bodyPr/>
        <a:lstStyle/>
        <a:p>
          <a:endParaRPr lang="tr-TR"/>
        </a:p>
      </dgm:t>
    </dgm:pt>
    <dgm:pt modelId="{B6FA671B-8379-47B4-8AFE-5D89CFE12BE5}" type="pres">
      <dgm:prSet presAssocID="{2D346167-AF17-4E9A-ABD4-60D2F4F6446D}" presName="conn" presStyleLbl="parChTrans1D2" presStyleIdx="0" presStyleCnt="1"/>
      <dgm:spPr/>
      <dgm:t>
        <a:bodyPr/>
        <a:lstStyle/>
        <a:p>
          <a:endParaRPr lang="tr-TR"/>
        </a:p>
      </dgm:t>
    </dgm:pt>
    <dgm:pt modelId="{890E91DA-B8F9-4C8C-8AF0-1D596F41862E}" type="pres">
      <dgm:prSet presAssocID="{2D346167-AF17-4E9A-ABD4-60D2F4F6446D}" presName="extraNode" presStyleLbl="node1" presStyleIdx="0" presStyleCnt="2"/>
      <dgm:spPr/>
      <dgm:t>
        <a:bodyPr/>
        <a:lstStyle/>
        <a:p>
          <a:endParaRPr lang="tr-TR"/>
        </a:p>
      </dgm:t>
    </dgm:pt>
    <dgm:pt modelId="{502C2BD9-7E04-42FB-A9DC-21C6F200AAEA}" type="pres">
      <dgm:prSet presAssocID="{2D346167-AF17-4E9A-ABD4-60D2F4F6446D}" presName="dstNode" presStyleLbl="node1" presStyleIdx="0" presStyleCnt="2"/>
      <dgm:spPr/>
      <dgm:t>
        <a:bodyPr/>
        <a:lstStyle/>
        <a:p>
          <a:endParaRPr lang="tr-TR"/>
        </a:p>
      </dgm:t>
    </dgm:pt>
    <dgm:pt modelId="{60C529E6-FEFE-42D3-8AF8-404136377D1C}" type="pres">
      <dgm:prSet presAssocID="{5F38AC7F-09D8-4704-83A9-CEE475E3F415}" presName="text_1" presStyleLbl="node1" presStyleIdx="0" presStyleCnt="2" custScaleX="93083" custScaleY="1026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D8CE6E-734D-46FE-B34E-E247DB0557F2}" type="pres">
      <dgm:prSet presAssocID="{5F38AC7F-09D8-4704-83A9-CEE475E3F415}" presName="accent_1" presStyleCnt="0"/>
      <dgm:spPr/>
      <dgm:t>
        <a:bodyPr/>
        <a:lstStyle/>
        <a:p>
          <a:endParaRPr lang="tr-TR"/>
        </a:p>
      </dgm:t>
    </dgm:pt>
    <dgm:pt modelId="{20997383-8B50-400C-BF5F-4F377580C7AC}" type="pres">
      <dgm:prSet presAssocID="{5F38AC7F-09D8-4704-83A9-CEE475E3F415}" presName="accentRepeatNode" presStyleLbl="solidFgAcc1" presStyleIdx="0" presStyleCnt="2" custScaleX="94145" custScaleY="91005"/>
      <dgm:spPr/>
      <dgm:t>
        <a:bodyPr/>
        <a:lstStyle/>
        <a:p>
          <a:endParaRPr lang="tr-TR"/>
        </a:p>
      </dgm:t>
    </dgm:pt>
    <dgm:pt modelId="{17043CE2-039A-4A1E-90B7-1A49CA1CC7FF}" type="pres">
      <dgm:prSet presAssocID="{2BDA845C-C154-4360-B66C-A3DDAA3026CE}" presName="text_2" presStyleLbl="node1" presStyleIdx="1" presStyleCnt="2" custScaleX="92258" custScaleY="14350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36EB89-9E83-4EA9-AD8B-68AE94BA7516}" type="pres">
      <dgm:prSet presAssocID="{2BDA845C-C154-4360-B66C-A3DDAA3026CE}" presName="accent_2" presStyleCnt="0"/>
      <dgm:spPr/>
      <dgm:t>
        <a:bodyPr/>
        <a:lstStyle/>
        <a:p>
          <a:endParaRPr lang="tr-TR"/>
        </a:p>
      </dgm:t>
    </dgm:pt>
    <dgm:pt modelId="{9EA6183A-8FF5-4E41-A23C-88AD26E01250}" type="pres">
      <dgm:prSet presAssocID="{2BDA845C-C154-4360-B66C-A3DDAA3026CE}" presName="accentRepeatNode" presStyleLbl="solidFgAcc1" presStyleIdx="1" presStyleCnt="2" custScaleX="124840" custScaleY="117039"/>
      <dgm:spPr/>
      <dgm:t>
        <a:bodyPr/>
        <a:lstStyle/>
        <a:p>
          <a:endParaRPr lang="tr-TR"/>
        </a:p>
      </dgm:t>
    </dgm:pt>
  </dgm:ptLst>
  <dgm:cxnLst>
    <dgm:cxn modelId="{9E1919C1-D0B4-4896-BD63-D3B40B41C156}" type="presOf" srcId="{2D346167-AF17-4E9A-ABD4-60D2F4F6446D}" destId="{00AE43D5-86F9-4322-ADA5-45ED2D58C9DE}" srcOrd="0" destOrd="0" presId="urn:microsoft.com/office/officeart/2008/layout/VerticalCurvedList"/>
    <dgm:cxn modelId="{974E4E78-61DD-4CDA-B86A-4D40F8F87411}" type="presOf" srcId="{42926EE4-E12C-4C7E-96F0-7AB9936A6664}" destId="{B6FA671B-8379-47B4-8AFE-5D89CFE12BE5}" srcOrd="0" destOrd="0" presId="urn:microsoft.com/office/officeart/2008/layout/VerticalCurvedList"/>
    <dgm:cxn modelId="{0C7FE747-CD2F-419B-894C-0FCED728624F}" srcId="{2D346167-AF17-4E9A-ABD4-60D2F4F6446D}" destId="{5F38AC7F-09D8-4704-83A9-CEE475E3F415}" srcOrd="0" destOrd="0" parTransId="{96DD54A3-C765-4085-ADAB-4462B3A7899B}" sibTransId="{42926EE4-E12C-4C7E-96F0-7AB9936A6664}"/>
    <dgm:cxn modelId="{E384253B-C403-4135-9479-642D616C821D}" type="presOf" srcId="{5F38AC7F-09D8-4704-83A9-CEE475E3F415}" destId="{60C529E6-FEFE-42D3-8AF8-404136377D1C}" srcOrd="0" destOrd="0" presId="urn:microsoft.com/office/officeart/2008/layout/VerticalCurvedList"/>
    <dgm:cxn modelId="{EE1DA281-4CB1-4C12-A1F6-B7872AD75A99}" srcId="{2D346167-AF17-4E9A-ABD4-60D2F4F6446D}" destId="{2BDA845C-C154-4360-B66C-A3DDAA3026CE}" srcOrd="1" destOrd="0" parTransId="{32FADFDA-7933-4931-8656-5338EE78EB89}" sibTransId="{C1692476-2315-4A93-93D8-427C49A09A6A}"/>
    <dgm:cxn modelId="{786F1C8A-CD84-41E7-895B-57068447F633}" type="presOf" srcId="{2BDA845C-C154-4360-B66C-A3DDAA3026CE}" destId="{17043CE2-039A-4A1E-90B7-1A49CA1CC7FF}" srcOrd="0" destOrd="0" presId="urn:microsoft.com/office/officeart/2008/layout/VerticalCurvedList"/>
    <dgm:cxn modelId="{F371EF40-27A2-4EDC-9FBA-2C6C666D0DC6}" type="presParOf" srcId="{00AE43D5-86F9-4322-ADA5-45ED2D58C9DE}" destId="{3C683355-E99E-4BDE-9A42-5AF0ABDE919A}" srcOrd="0" destOrd="0" presId="urn:microsoft.com/office/officeart/2008/layout/VerticalCurvedList"/>
    <dgm:cxn modelId="{35067F40-359A-42A5-A4B5-57AED6049CDF}" type="presParOf" srcId="{3C683355-E99E-4BDE-9A42-5AF0ABDE919A}" destId="{C9D34CFE-0C06-4CF0-98E7-8B7D6013BF2A}" srcOrd="0" destOrd="0" presId="urn:microsoft.com/office/officeart/2008/layout/VerticalCurvedList"/>
    <dgm:cxn modelId="{D137EC0B-650E-4D10-80C3-8B4DC41D45A1}" type="presParOf" srcId="{C9D34CFE-0C06-4CF0-98E7-8B7D6013BF2A}" destId="{F81088EB-BCDD-4F15-90C7-1312D4A13618}" srcOrd="0" destOrd="0" presId="urn:microsoft.com/office/officeart/2008/layout/VerticalCurvedList"/>
    <dgm:cxn modelId="{0E9BEA08-A017-428D-994A-F7D1AD68D858}" type="presParOf" srcId="{C9D34CFE-0C06-4CF0-98E7-8B7D6013BF2A}" destId="{B6FA671B-8379-47B4-8AFE-5D89CFE12BE5}" srcOrd="1" destOrd="0" presId="urn:microsoft.com/office/officeart/2008/layout/VerticalCurvedList"/>
    <dgm:cxn modelId="{B5918AB1-F1DD-47F5-A098-2CF80E2CE480}" type="presParOf" srcId="{C9D34CFE-0C06-4CF0-98E7-8B7D6013BF2A}" destId="{890E91DA-B8F9-4C8C-8AF0-1D596F41862E}" srcOrd="2" destOrd="0" presId="urn:microsoft.com/office/officeart/2008/layout/VerticalCurvedList"/>
    <dgm:cxn modelId="{760B72C8-BF6E-48F4-BD62-2FAD09F4D3E1}" type="presParOf" srcId="{C9D34CFE-0C06-4CF0-98E7-8B7D6013BF2A}" destId="{502C2BD9-7E04-42FB-A9DC-21C6F200AAEA}" srcOrd="3" destOrd="0" presId="urn:microsoft.com/office/officeart/2008/layout/VerticalCurvedList"/>
    <dgm:cxn modelId="{E5769CD6-EC02-48BF-8A31-CE3940D6E289}" type="presParOf" srcId="{3C683355-E99E-4BDE-9A42-5AF0ABDE919A}" destId="{60C529E6-FEFE-42D3-8AF8-404136377D1C}" srcOrd="1" destOrd="0" presId="urn:microsoft.com/office/officeart/2008/layout/VerticalCurvedList"/>
    <dgm:cxn modelId="{0F861453-7015-4143-852D-E249EE67C56E}" type="presParOf" srcId="{3C683355-E99E-4BDE-9A42-5AF0ABDE919A}" destId="{92D8CE6E-734D-46FE-B34E-E247DB0557F2}" srcOrd="2" destOrd="0" presId="urn:microsoft.com/office/officeart/2008/layout/VerticalCurvedList"/>
    <dgm:cxn modelId="{E4946782-1DE3-4E84-8CD3-8E7FE9ADA243}" type="presParOf" srcId="{92D8CE6E-734D-46FE-B34E-E247DB0557F2}" destId="{20997383-8B50-400C-BF5F-4F377580C7AC}" srcOrd="0" destOrd="0" presId="urn:microsoft.com/office/officeart/2008/layout/VerticalCurvedList"/>
    <dgm:cxn modelId="{71A722FD-0F0E-4E20-B115-2A2DE782B865}" type="presParOf" srcId="{3C683355-E99E-4BDE-9A42-5AF0ABDE919A}" destId="{17043CE2-039A-4A1E-90B7-1A49CA1CC7FF}" srcOrd="3" destOrd="0" presId="urn:microsoft.com/office/officeart/2008/layout/VerticalCurvedList"/>
    <dgm:cxn modelId="{02D5A6A4-DC57-4B4F-AAF9-3B3773485720}" type="presParOf" srcId="{3C683355-E99E-4BDE-9A42-5AF0ABDE919A}" destId="{F936EB89-9E83-4EA9-AD8B-68AE94BA7516}" srcOrd="4" destOrd="0" presId="urn:microsoft.com/office/officeart/2008/layout/VerticalCurvedList"/>
    <dgm:cxn modelId="{6B8EF4A1-DC96-4FD8-A2BB-1AAF3469027C}" type="presParOf" srcId="{F936EB89-9E83-4EA9-AD8B-68AE94BA7516}" destId="{9EA6183A-8FF5-4E41-A23C-88AD26E0125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346167-AF17-4E9A-ABD4-60D2F4F6446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5F38AC7F-09D8-4704-83A9-CEE475E3F415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tr-TR" sz="1600" b="1" dirty="0" smtClean="0"/>
            <a:t>Diğer uygun olmayan konular başvuru rehberinde sayılmıştır. </a:t>
          </a:r>
          <a:endParaRPr lang="tr-TR" sz="1600" b="1" dirty="0"/>
        </a:p>
      </dgm:t>
    </dgm:pt>
    <dgm:pt modelId="{96DD54A3-C765-4085-ADAB-4462B3A7899B}" type="parTrans" cxnId="{0C7FE747-CD2F-419B-894C-0FCED728624F}">
      <dgm:prSet/>
      <dgm:spPr/>
      <dgm:t>
        <a:bodyPr/>
        <a:lstStyle/>
        <a:p>
          <a:endParaRPr lang="tr-TR"/>
        </a:p>
      </dgm:t>
    </dgm:pt>
    <dgm:pt modelId="{42926EE4-E12C-4C7E-96F0-7AB9936A6664}" type="sibTrans" cxnId="{0C7FE747-CD2F-419B-894C-0FCED728624F}">
      <dgm:prSet/>
      <dgm:spPr/>
      <dgm:t>
        <a:bodyPr/>
        <a:lstStyle/>
        <a:p>
          <a:endParaRPr lang="tr-TR"/>
        </a:p>
      </dgm:t>
    </dgm:pt>
    <dgm:pt modelId="{00AE43D5-86F9-4322-ADA5-45ED2D58C9DE}" type="pres">
      <dgm:prSet presAssocID="{2D346167-AF17-4E9A-ABD4-60D2F4F6446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3C683355-E99E-4BDE-9A42-5AF0ABDE919A}" type="pres">
      <dgm:prSet presAssocID="{2D346167-AF17-4E9A-ABD4-60D2F4F6446D}" presName="Name1" presStyleCnt="0"/>
      <dgm:spPr/>
    </dgm:pt>
    <dgm:pt modelId="{C9D34CFE-0C06-4CF0-98E7-8B7D6013BF2A}" type="pres">
      <dgm:prSet presAssocID="{2D346167-AF17-4E9A-ABD4-60D2F4F6446D}" presName="cycle" presStyleCnt="0"/>
      <dgm:spPr/>
    </dgm:pt>
    <dgm:pt modelId="{F81088EB-BCDD-4F15-90C7-1312D4A13618}" type="pres">
      <dgm:prSet presAssocID="{2D346167-AF17-4E9A-ABD4-60D2F4F6446D}" presName="srcNode" presStyleLbl="node1" presStyleIdx="0" presStyleCnt="1"/>
      <dgm:spPr/>
    </dgm:pt>
    <dgm:pt modelId="{B6FA671B-8379-47B4-8AFE-5D89CFE12BE5}" type="pres">
      <dgm:prSet presAssocID="{2D346167-AF17-4E9A-ABD4-60D2F4F6446D}" presName="conn" presStyleLbl="parChTrans1D2" presStyleIdx="0" presStyleCnt="1"/>
      <dgm:spPr/>
      <dgm:t>
        <a:bodyPr/>
        <a:lstStyle/>
        <a:p>
          <a:endParaRPr lang="tr-TR"/>
        </a:p>
      </dgm:t>
    </dgm:pt>
    <dgm:pt modelId="{890E91DA-B8F9-4C8C-8AF0-1D596F41862E}" type="pres">
      <dgm:prSet presAssocID="{2D346167-AF17-4E9A-ABD4-60D2F4F6446D}" presName="extraNode" presStyleLbl="node1" presStyleIdx="0" presStyleCnt="1"/>
      <dgm:spPr/>
    </dgm:pt>
    <dgm:pt modelId="{502C2BD9-7E04-42FB-A9DC-21C6F200AAEA}" type="pres">
      <dgm:prSet presAssocID="{2D346167-AF17-4E9A-ABD4-60D2F4F6446D}" presName="dstNode" presStyleLbl="node1" presStyleIdx="0" presStyleCnt="1"/>
      <dgm:spPr/>
    </dgm:pt>
    <dgm:pt modelId="{60C529E6-FEFE-42D3-8AF8-404136377D1C}" type="pres">
      <dgm:prSet presAssocID="{5F38AC7F-09D8-4704-83A9-CEE475E3F415}" presName="text_1" presStyleLbl="node1" presStyleIdx="0" presStyleCnt="1" custScaleY="10083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D8CE6E-734D-46FE-B34E-E247DB0557F2}" type="pres">
      <dgm:prSet presAssocID="{5F38AC7F-09D8-4704-83A9-CEE475E3F415}" presName="accent_1" presStyleCnt="0"/>
      <dgm:spPr/>
    </dgm:pt>
    <dgm:pt modelId="{20997383-8B50-400C-BF5F-4F377580C7AC}" type="pres">
      <dgm:prSet presAssocID="{5F38AC7F-09D8-4704-83A9-CEE475E3F415}" presName="accentRepeatNode" presStyleLbl="solidFgAcc1" presStyleIdx="0" presStyleCnt="1" custLinFactNeighborY="2685"/>
      <dgm:spPr/>
    </dgm:pt>
  </dgm:ptLst>
  <dgm:cxnLst>
    <dgm:cxn modelId="{F76643F3-C5D0-410A-B23A-0A28825A1F7B}" type="presOf" srcId="{42926EE4-E12C-4C7E-96F0-7AB9936A6664}" destId="{B6FA671B-8379-47B4-8AFE-5D89CFE12BE5}" srcOrd="0" destOrd="0" presId="urn:microsoft.com/office/officeart/2008/layout/VerticalCurvedList"/>
    <dgm:cxn modelId="{0C7FE747-CD2F-419B-894C-0FCED728624F}" srcId="{2D346167-AF17-4E9A-ABD4-60D2F4F6446D}" destId="{5F38AC7F-09D8-4704-83A9-CEE475E3F415}" srcOrd="0" destOrd="0" parTransId="{96DD54A3-C765-4085-ADAB-4462B3A7899B}" sibTransId="{42926EE4-E12C-4C7E-96F0-7AB9936A6664}"/>
    <dgm:cxn modelId="{5A9FAD3E-BD5B-47FA-9072-F5584447FA1A}" type="presOf" srcId="{5F38AC7F-09D8-4704-83A9-CEE475E3F415}" destId="{60C529E6-FEFE-42D3-8AF8-404136377D1C}" srcOrd="0" destOrd="0" presId="urn:microsoft.com/office/officeart/2008/layout/VerticalCurvedList"/>
    <dgm:cxn modelId="{5EC4B6B9-4BDC-49F2-B2ED-EC4253AB3C36}" type="presOf" srcId="{2D346167-AF17-4E9A-ABD4-60D2F4F6446D}" destId="{00AE43D5-86F9-4322-ADA5-45ED2D58C9DE}" srcOrd="0" destOrd="0" presId="urn:microsoft.com/office/officeart/2008/layout/VerticalCurvedList"/>
    <dgm:cxn modelId="{69846F11-4E85-4B19-AB5F-A29365CC8058}" type="presParOf" srcId="{00AE43D5-86F9-4322-ADA5-45ED2D58C9DE}" destId="{3C683355-E99E-4BDE-9A42-5AF0ABDE919A}" srcOrd="0" destOrd="0" presId="urn:microsoft.com/office/officeart/2008/layout/VerticalCurvedList"/>
    <dgm:cxn modelId="{C4CFC35F-2D04-4EC6-B0EA-203910F62540}" type="presParOf" srcId="{3C683355-E99E-4BDE-9A42-5AF0ABDE919A}" destId="{C9D34CFE-0C06-4CF0-98E7-8B7D6013BF2A}" srcOrd="0" destOrd="0" presId="urn:microsoft.com/office/officeart/2008/layout/VerticalCurvedList"/>
    <dgm:cxn modelId="{60955DA9-EBA2-443E-BC87-CAC96D9D99D1}" type="presParOf" srcId="{C9D34CFE-0C06-4CF0-98E7-8B7D6013BF2A}" destId="{F81088EB-BCDD-4F15-90C7-1312D4A13618}" srcOrd="0" destOrd="0" presId="urn:microsoft.com/office/officeart/2008/layout/VerticalCurvedList"/>
    <dgm:cxn modelId="{69AA9F67-BC4C-4AE9-AEED-E68E1922AEC2}" type="presParOf" srcId="{C9D34CFE-0C06-4CF0-98E7-8B7D6013BF2A}" destId="{B6FA671B-8379-47B4-8AFE-5D89CFE12BE5}" srcOrd="1" destOrd="0" presId="urn:microsoft.com/office/officeart/2008/layout/VerticalCurvedList"/>
    <dgm:cxn modelId="{98704311-F22D-4933-9DB2-C08F72DF05D2}" type="presParOf" srcId="{C9D34CFE-0C06-4CF0-98E7-8B7D6013BF2A}" destId="{890E91DA-B8F9-4C8C-8AF0-1D596F41862E}" srcOrd="2" destOrd="0" presId="urn:microsoft.com/office/officeart/2008/layout/VerticalCurvedList"/>
    <dgm:cxn modelId="{4C1B5954-95E3-4288-ADE1-28644E83FDF8}" type="presParOf" srcId="{C9D34CFE-0C06-4CF0-98E7-8B7D6013BF2A}" destId="{502C2BD9-7E04-42FB-A9DC-21C6F200AAEA}" srcOrd="3" destOrd="0" presId="urn:microsoft.com/office/officeart/2008/layout/VerticalCurvedList"/>
    <dgm:cxn modelId="{6598E7D0-EF2A-479B-B3F8-1DFD9D0BB3C6}" type="presParOf" srcId="{3C683355-E99E-4BDE-9A42-5AF0ABDE919A}" destId="{60C529E6-FEFE-42D3-8AF8-404136377D1C}" srcOrd="1" destOrd="0" presId="urn:microsoft.com/office/officeart/2008/layout/VerticalCurvedList"/>
    <dgm:cxn modelId="{ED477CE4-348F-4A59-A893-352D32E2A412}" type="presParOf" srcId="{3C683355-E99E-4BDE-9A42-5AF0ABDE919A}" destId="{92D8CE6E-734D-46FE-B34E-E247DB0557F2}" srcOrd="2" destOrd="0" presId="urn:microsoft.com/office/officeart/2008/layout/VerticalCurvedList"/>
    <dgm:cxn modelId="{88C147FD-BDEB-4701-8EB6-90F1522FF42B}" type="presParOf" srcId="{92D8CE6E-734D-46FE-B34E-E247DB0557F2}" destId="{20997383-8B50-400C-BF5F-4F377580C7A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346167-AF17-4E9A-ABD4-60D2F4F6446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5F38AC7F-09D8-4704-83A9-CEE475E3F415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tr-TR" sz="1600" b="1" dirty="0" smtClean="0"/>
            <a:t>Diğer uygun maliyetler başvuru rehberinde sayılmıştır. </a:t>
          </a:r>
          <a:endParaRPr lang="tr-TR" sz="1600" b="1" dirty="0"/>
        </a:p>
      </dgm:t>
    </dgm:pt>
    <dgm:pt modelId="{96DD54A3-C765-4085-ADAB-4462B3A7899B}" type="parTrans" cxnId="{0C7FE747-CD2F-419B-894C-0FCED728624F}">
      <dgm:prSet/>
      <dgm:spPr/>
      <dgm:t>
        <a:bodyPr/>
        <a:lstStyle/>
        <a:p>
          <a:endParaRPr lang="tr-TR"/>
        </a:p>
      </dgm:t>
    </dgm:pt>
    <dgm:pt modelId="{42926EE4-E12C-4C7E-96F0-7AB9936A6664}" type="sibTrans" cxnId="{0C7FE747-CD2F-419B-894C-0FCED728624F}">
      <dgm:prSet/>
      <dgm:spPr/>
      <dgm:t>
        <a:bodyPr/>
        <a:lstStyle/>
        <a:p>
          <a:endParaRPr lang="tr-TR"/>
        </a:p>
      </dgm:t>
    </dgm:pt>
    <dgm:pt modelId="{00AE43D5-86F9-4322-ADA5-45ED2D58C9DE}" type="pres">
      <dgm:prSet presAssocID="{2D346167-AF17-4E9A-ABD4-60D2F4F6446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3C683355-E99E-4BDE-9A42-5AF0ABDE919A}" type="pres">
      <dgm:prSet presAssocID="{2D346167-AF17-4E9A-ABD4-60D2F4F6446D}" presName="Name1" presStyleCnt="0"/>
      <dgm:spPr/>
    </dgm:pt>
    <dgm:pt modelId="{C9D34CFE-0C06-4CF0-98E7-8B7D6013BF2A}" type="pres">
      <dgm:prSet presAssocID="{2D346167-AF17-4E9A-ABD4-60D2F4F6446D}" presName="cycle" presStyleCnt="0"/>
      <dgm:spPr/>
    </dgm:pt>
    <dgm:pt modelId="{F81088EB-BCDD-4F15-90C7-1312D4A13618}" type="pres">
      <dgm:prSet presAssocID="{2D346167-AF17-4E9A-ABD4-60D2F4F6446D}" presName="srcNode" presStyleLbl="node1" presStyleIdx="0" presStyleCnt="1"/>
      <dgm:spPr/>
    </dgm:pt>
    <dgm:pt modelId="{B6FA671B-8379-47B4-8AFE-5D89CFE12BE5}" type="pres">
      <dgm:prSet presAssocID="{2D346167-AF17-4E9A-ABD4-60D2F4F6446D}" presName="conn" presStyleLbl="parChTrans1D2" presStyleIdx="0" presStyleCnt="1"/>
      <dgm:spPr/>
      <dgm:t>
        <a:bodyPr/>
        <a:lstStyle/>
        <a:p>
          <a:endParaRPr lang="tr-TR"/>
        </a:p>
      </dgm:t>
    </dgm:pt>
    <dgm:pt modelId="{890E91DA-B8F9-4C8C-8AF0-1D596F41862E}" type="pres">
      <dgm:prSet presAssocID="{2D346167-AF17-4E9A-ABD4-60D2F4F6446D}" presName="extraNode" presStyleLbl="node1" presStyleIdx="0" presStyleCnt="1"/>
      <dgm:spPr/>
    </dgm:pt>
    <dgm:pt modelId="{502C2BD9-7E04-42FB-A9DC-21C6F200AAEA}" type="pres">
      <dgm:prSet presAssocID="{2D346167-AF17-4E9A-ABD4-60D2F4F6446D}" presName="dstNode" presStyleLbl="node1" presStyleIdx="0" presStyleCnt="1"/>
      <dgm:spPr/>
    </dgm:pt>
    <dgm:pt modelId="{60C529E6-FEFE-42D3-8AF8-404136377D1C}" type="pres">
      <dgm:prSet presAssocID="{5F38AC7F-09D8-4704-83A9-CEE475E3F415}" presName="text_1" presStyleLbl="node1" presStyleIdx="0" presStyleCnt="1" custScaleY="10083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D8CE6E-734D-46FE-B34E-E247DB0557F2}" type="pres">
      <dgm:prSet presAssocID="{5F38AC7F-09D8-4704-83A9-CEE475E3F415}" presName="accent_1" presStyleCnt="0"/>
      <dgm:spPr/>
    </dgm:pt>
    <dgm:pt modelId="{20997383-8B50-400C-BF5F-4F377580C7AC}" type="pres">
      <dgm:prSet presAssocID="{5F38AC7F-09D8-4704-83A9-CEE475E3F415}" presName="accentRepeatNode" presStyleLbl="solidFgAcc1" presStyleIdx="0" presStyleCnt="1"/>
      <dgm:spPr/>
    </dgm:pt>
  </dgm:ptLst>
  <dgm:cxnLst>
    <dgm:cxn modelId="{6B2BEEBA-F3DE-4BD3-9BF5-8F72D1FA5B63}" type="presOf" srcId="{2D346167-AF17-4E9A-ABD4-60D2F4F6446D}" destId="{00AE43D5-86F9-4322-ADA5-45ED2D58C9DE}" srcOrd="0" destOrd="0" presId="urn:microsoft.com/office/officeart/2008/layout/VerticalCurvedList"/>
    <dgm:cxn modelId="{1EAC2EF0-3501-4171-88C7-F821D86CB456}" type="presOf" srcId="{5F38AC7F-09D8-4704-83A9-CEE475E3F415}" destId="{60C529E6-FEFE-42D3-8AF8-404136377D1C}" srcOrd="0" destOrd="0" presId="urn:microsoft.com/office/officeart/2008/layout/VerticalCurvedList"/>
    <dgm:cxn modelId="{0C7FE747-CD2F-419B-894C-0FCED728624F}" srcId="{2D346167-AF17-4E9A-ABD4-60D2F4F6446D}" destId="{5F38AC7F-09D8-4704-83A9-CEE475E3F415}" srcOrd="0" destOrd="0" parTransId="{96DD54A3-C765-4085-ADAB-4462B3A7899B}" sibTransId="{42926EE4-E12C-4C7E-96F0-7AB9936A6664}"/>
    <dgm:cxn modelId="{C78E446A-33D6-4FED-B8E1-25E13DC944B7}" type="presOf" srcId="{42926EE4-E12C-4C7E-96F0-7AB9936A6664}" destId="{B6FA671B-8379-47B4-8AFE-5D89CFE12BE5}" srcOrd="0" destOrd="0" presId="urn:microsoft.com/office/officeart/2008/layout/VerticalCurvedList"/>
    <dgm:cxn modelId="{B86E81CA-A4BF-44F3-9DBD-2A91D72EB9B3}" type="presParOf" srcId="{00AE43D5-86F9-4322-ADA5-45ED2D58C9DE}" destId="{3C683355-E99E-4BDE-9A42-5AF0ABDE919A}" srcOrd="0" destOrd="0" presId="urn:microsoft.com/office/officeart/2008/layout/VerticalCurvedList"/>
    <dgm:cxn modelId="{FCA69A0F-2BE8-4283-AD1E-0A016262B937}" type="presParOf" srcId="{3C683355-E99E-4BDE-9A42-5AF0ABDE919A}" destId="{C9D34CFE-0C06-4CF0-98E7-8B7D6013BF2A}" srcOrd="0" destOrd="0" presId="urn:microsoft.com/office/officeart/2008/layout/VerticalCurvedList"/>
    <dgm:cxn modelId="{7C2B82A9-20D8-4906-8193-B6F4030F43FC}" type="presParOf" srcId="{C9D34CFE-0C06-4CF0-98E7-8B7D6013BF2A}" destId="{F81088EB-BCDD-4F15-90C7-1312D4A13618}" srcOrd="0" destOrd="0" presId="urn:microsoft.com/office/officeart/2008/layout/VerticalCurvedList"/>
    <dgm:cxn modelId="{DBA9CCA4-E8A7-4F01-AFD1-052FDA439C3C}" type="presParOf" srcId="{C9D34CFE-0C06-4CF0-98E7-8B7D6013BF2A}" destId="{B6FA671B-8379-47B4-8AFE-5D89CFE12BE5}" srcOrd="1" destOrd="0" presId="urn:microsoft.com/office/officeart/2008/layout/VerticalCurvedList"/>
    <dgm:cxn modelId="{EB8CD829-5816-46DF-B5DF-CCEEAD84EE8F}" type="presParOf" srcId="{C9D34CFE-0C06-4CF0-98E7-8B7D6013BF2A}" destId="{890E91DA-B8F9-4C8C-8AF0-1D596F41862E}" srcOrd="2" destOrd="0" presId="urn:microsoft.com/office/officeart/2008/layout/VerticalCurvedList"/>
    <dgm:cxn modelId="{33BB2168-57C9-40F9-9F65-F4820641111C}" type="presParOf" srcId="{C9D34CFE-0C06-4CF0-98E7-8B7D6013BF2A}" destId="{502C2BD9-7E04-42FB-A9DC-21C6F200AAEA}" srcOrd="3" destOrd="0" presId="urn:microsoft.com/office/officeart/2008/layout/VerticalCurvedList"/>
    <dgm:cxn modelId="{29AADF78-B3EF-4518-AB65-B379FE1B1C7F}" type="presParOf" srcId="{3C683355-E99E-4BDE-9A42-5AF0ABDE919A}" destId="{60C529E6-FEFE-42D3-8AF8-404136377D1C}" srcOrd="1" destOrd="0" presId="urn:microsoft.com/office/officeart/2008/layout/VerticalCurvedList"/>
    <dgm:cxn modelId="{B7D62817-53CB-4417-9763-D37BA45B268F}" type="presParOf" srcId="{3C683355-E99E-4BDE-9A42-5AF0ABDE919A}" destId="{92D8CE6E-734D-46FE-B34E-E247DB0557F2}" srcOrd="2" destOrd="0" presId="urn:microsoft.com/office/officeart/2008/layout/VerticalCurvedList"/>
    <dgm:cxn modelId="{7DC8BE9A-B220-4EEB-8856-D58F5A81CD4B}" type="presParOf" srcId="{92D8CE6E-734D-46FE-B34E-E247DB0557F2}" destId="{20997383-8B50-400C-BF5F-4F377580C7A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346167-AF17-4E9A-ABD4-60D2F4F6446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5F38AC7F-09D8-4704-83A9-CEE475E3F415}">
      <dgm:prSet custT="1"/>
      <dgm:spPr/>
      <dgm:t>
        <a:bodyPr/>
        <a:lstStyle/>
        <a:p>
          <a:pPr marL="0" indent="0" rtl="0">
            <a:lnSpc>
              <a:spcPct val="150000"/>
            </a:lnSpc>
          </a:pPr>
          <a:r>
            <a:rPr lang="tr-TR" sz="2400" dirty="0" smtClean="0"/>
            <a:t>Kamu görevlilerinin maaşları proje bütçesinden karşılanamaz. Ancak bununla birlikte kamu görevlilerinin maaşları projede çalıştıkları süre oranında, belgelendirilmek koşuluyla ve </a:t>
          </a:r>
          <a:r>
            <a:rPr lang="tr-TR" sz="2400" b="1" dirty="0" smtClean="0">
              <a:solidFill>
                <a:srgbClr val="FFFF00"/>
              </a:solidFill>
            </a:rPr>
            <a:t>toplam bütçenin %10’unu</a:t>
          </a:r>
          <a:r>
            <a:rPr lang="tr-TR" sz="2400" dirty="0" smtClean="0"/>
            <a:t> geçmemek koşuluyla yararlanıcının (ortaklar dâhil) </a:t>
          </a:r>
          <a:r>
            <a:rPr lang="tr-TR" sz="2400" b="1" dirty="0" smtClean="0">
              <a:solidFill>
                <a:srgbClr val="FFFF00"/>
              </a:solidFill>
            </a:rPr>
            <a:t>eş finansmanı</a:t>
          </a:r>
          <a:r>
            <a:rPr lang="tr-TR" sz="2400" dirty="0" smtClean="0"/>
            <a:t> olarak kabul edilebilmektedir.</a:t>
          </a:r>
          <a:endParaRPr lang="tr-TR" sz="2400" b="1" dirty="0"/>
        </a:p>
      </dgm:t>
    </dgm:pt>
    <dgm:pt modelId="{96DD54A3-C765-4085-ADAB-4462B3A7899B}" type="parTrans" cxnId="{0C7FE747-CD2F-419B-894C-0FCED728624F}">
      <dgm:prSet/>
      <dgm:spPr/>
      <dgm:t>
        <a:bodyPr/>
        <a:lstStyle/>
        <a:p>
          <a:endParaRPr lang="tr-TR"/>
        </a:p>
      </dgm:t>
    </dgm:pt>
    <dgm:pt modelId="{42926EE4-E12C-4C7E-96F0-7AB9936A6664}" type="sibTrans" cxnId="{0C7FE747-CD2F-419B-894C-0FCED728624F}">
      <dgm:prSet/>
      <dgm:spPr/>
      <dgm:t>
        <a:bodyPr/>
        <a:lstStyle/>
        <a:p>
          <a:endParaRPr lang="tr-TR"/>
        </a:p>
      </dgm:t>
    </dgm:pt>
    <dgm:pt modelId="{00AE43D5-86F9-4322-ADA5-45ED2D58C9DE}" type="pres">
      <dgm:prSet presAssocID="{2D346167-AF17-4E9A-ABD4-60D2F4F6446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3C683355-E99E-4BDE-9A42-5AF0ABDE919A}" type="pres">
      <dgm:prSet presAssocID="{2D346167-AF17-4E9A-ABD4-60D2F4F6446D}" presName="Name1" presStyleCnt="0"/>
      <dgm:spPr/>
    </dgm:pt>
    <dgm:pt modelId="{C9D34CFE-0C06-4CF0-98E7-8B7D6013BF2A}" type="pres">
      <dgm:prSet presAssocID="{2D346167-AF17-4E9A-ABD4-60D2F4F6446D}" presName="cycle" presStyleCnt="0"/>
      <dgm:spPr/>
    </dgm:pt>
    <dgm:pt modelId="{F81088EB-BCDD-4F15-90C7-1312D4A13618}" type="pres">
      <dgm:prSet presAssocID="{2D346167-AF17-4E9A-ABD4-60D2F4F6446D}" presName="srcNode" presStyleLbl="node1" presStyleIdx="0" presStyleCnt="1"/>
      <dgm:spPr/>
    </dgm:pt>
    <dgm:pt modelId="{B6FA671B-8379-47B4-8AFE-5D89CFE12BE5}" type="pres">
      <dgm:prSet presAssocID="{2D346167-AF17-4E9A-ABD4-60D2F4F6446D}" presName="conn" presStyleLbl="parChTrans1D2" presStyleIdx="0" presStyleCnt="1"/>
      <dgm:spPr/>
      <dgm:t>
        <a:bodyPr/>
        <a:lstStyle/>
        <a:p>
          <a:endParaRPr lang="tr-TR"/>
        </a:p>
      </dgm:t>
    </dgm:pt>
    <dgm:pt modelId="{890E91DA-B8F9-4C8C-8AF0-1D596F41862E}" type="pres">
      <dgm:prSet presAssocID="{2D346167-AF17-4E9A-ABD4-60D2F4F6446D}" presName="extraNode" presStyleLbl="node1" presStyleIdx="0" presStyleCnt="1"/>
      <dgm:spPr/>
    </dgm:pt>
    <dgm:pt modelId="{502C2BD9-7E04-42FB-A9DC-21C6F200AAEA}" type="pres">
      <dgm:prSet presAssocID="{2D346167-AF17-4E9A-ABD4-60D2F4F6446D}" presName="dstNode" presStyleLbl="node1" presStyleIdx="0" presStyleCnt="1"/>
      <dgm:spPr/>
    </dgm:pt>
    <dgm:pt modelId="{60C529E6-FEFE-42D3-8AF8-404136377D1C}" type="pres">
      <dgm:prSet presAssocID="{5F38AC7F-09D8-4704-83A9-CEE475E3F415}" presName="text_1" presStyleLbl="node1" presStyleIdx="0" presStyleCnt="1" custScaleX="108752" custScaleY="20169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D8CE6E-734D-46FE-B34E-E247DB0557F2}" type="pres">
      <dgm:prSet presAssocID="{5F38AC7F-09D8-4704-83A9-CEE475E3F415}" presName="accent_1" presStyleCnt="0"/>
      <dgm:spPr/>
    </dgm:pt>
    <dgm:pt modelId="{20997383-8B50-400C-BF5F-4F377580C7AC}" type="pres">
      <dgm:prSet presAssocID="{5F38AC7F-09D8-4704-83A9-CEE475E3F415}" presName="accentRepeatNode" presStyleLbl="solidFgAcc1" presStyleIdx="0" presStyleCnt="1" custScaleX="67391" custScaleY="67391"/>
      <dgm:spPr/>
    </dgm:pt>
  </dgm:ptLst>
  <dgm:cxnLst>
    <dgm:cxn modelId="{52C6D277-0077-4B66-8913-75A4BCB46C11}" type="presOf" srcId="{2D346167-AF17-4E9A-ABD4-60D2F4F6446D}" destId="{00AE43D5-86F9-4322-ADA5-45ED2D58C9DE}" srcOrd="0" destOrd="0" presId="urn:microsoft.com/office/officeart/2008/layout/VerticalCurvedList"/>
    <dgm:cxn modelId="{0C7FE747-CD2F-419B-894C-0FCED728624F}" srcId="{2D346167-AF17-4E9A-ABD4-60D2F4F6446D}" destId="{5F38AC7F-09D8-4704-83A9-CEE475E3F415}" srcOrd="0" destOrd="0" parTransId="{96DD54A3-C765-4085-ADAB-4462B3A7899B}" sibTransId="{42926EE4-E12C-4C7E-96F0-7AB9936A6664}"/>
    <dgm:cxn modelId="{E90E13C9-21E0-47B9-9A19-92A23AB6D19F}" type="presOf" srcId="{42926EE4-E12C-4C7E-96F0-7AB9936A6664}" destId="{B6FA671B-8379-47B4-8AFE-5D89CFE12BE5}" srcOrd="0" destOrd="0" presId="urn:microsoft.com/office/officeart/2008/layout/VerticalCurvedList"/>
    <dgm:cxn modelId="{E50CEEF9-4688-4EFA-86D4-59E7076AEA12}" type="presOf" srcId="{5F38AC7F-09D8-4704-83A9-CEE475E3F415}" destId="{60C529E6-FEFE-42D3-8AF8-404136377D1C}" srcOrd="0" destOrd="0" presId="urn:microsoft.com/office/officeart/2008/layout/VerticalCurvedList"/>
    <dgm:cxn modelId="{EA8ABE36-8B10-4A5B-8802-C79AB9462882}" type="presParOf" srcId="{00AE43D5-86F9-4322-ADA5-45ED2D58C9DE}" destId="{3C683355-E99E-4BDE-9A42-5AF0ABDE919A}" srcOrd="0" destOrd="0" presId="urn:microsoft.com/office/officeart/2008/layout/VerticalCurvedList"/>
    <dgm:cxn modelId="{46DEEE5D-73F0-47FA-9D2A-06BF633A0846}" type="presParOf" srcId="{3C683355-E99E-4BDE-9A42-5AF0ABDE919A}" destId="{C9D34CFE-0C06-4CF0-98E7-8B7D6013BF2A}" srcOrd="0" destOrd="0" presId="urn:microsoft.com/office/officeart/2008/layout/VerticalCurvedList"/>
    <dgm:cxn modelId="{BA3B02AE-ED6B-4FD0-A0B9-12ECB8558925}" type="presParOf" srcId="{C9D34CFE-0C06-4CF0-98E7-8B7D6013BF2A}" destId="{F81088EB-BCDD-4F15-90C7-1312D4A13618}" srcOrd="0" destOrd="0" presId="urn:microsoft.com/office/officeart/2008/layout/VerticalCurvedList"/>
    <dgm:cxn modelId="{5FEA9EB3-6448-45A4-8548-AD47C64511AE}" type="presParOf" srcId="{C9D34CFE-0C06-4CF0-98E7-8B7D6013BF2A}" destId="{B6FA671B-8379-47B4-8AFE-5D89CFE12BE5}" srcOrd="1" destOrd="0" presId="urn:microsoft.com/office/officeart/2008/layout/VerticalCurvedList"/>
    <dgm:cxn modelId="{87F219CB-A705-4D71-A451-1A83FBCA1A7A}" type="presParOf" srcId="{C9D34CFE-0C06-4CF0-98E7-8B7D6013BF2A}" destId="{890E91DA-B8F9-4C8C-8AF0-1D596F41862E}" srcOrd="2" destOrd="0" presId="urn:microsoft.com/office/officeart/2008/layout/VerticalCurvedList"/>
    <dgm:cxn modelId="{1B9D34D1-0337-46D8-9EF0-85B474C6CFFF}" type="presParOf" srcId="{C9D34CFE-0C06-4CF0-98E7-8B7D6013BF2A}" destId="{502C2BD9-7E04-42FB-A9DC-21C6F200AAEA}" srcOrd="3" destOrd="0" presId="urn:microsoft.com/office/officeart/2008/layout/VerticalCurvedList"/>
    <dgm:cxn modelId="{11AEB284-A881-4D81-9189-BDCD4F8A57F3}" type="presParOf" srcId="{3C683355-E99E-4BDE-9A42-5AF0ABDE919A}" destId="{60C529E6-FEFE-42D3-8AF8-404136377D1C}" srcOrd="1" destOrd="0" presId="urn:microsoft.com/office/officeart/2008/layout/VerticalCurvedList"/>
    <dgm:cxn modelId="{CC4E6D08-6521-47E8-AAC3-EF1EE6877189}" type="presParOf" srcId="{3C683355-E99E-4BDE-9A42-5AF0ABDE919A}" destId="{92D8CE6E-734D-46FE-B34E-E247DB0557F2}" srcOrd="2" destOrd="0" presId="urn:microsoft.com/office/officeart/2008/layout/VerticalCurvedList"/>
    <dgm:cxn modelId="{CC54D616-2451-4D4F-9B2F-8245C71AB9BC}" type="presParOf" srcId="{92D8CE6E-734D-46FE-B34E-E247DB0557F2}" destId="{20997383-8B50-400C-BF5F-4F377580C7A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346167-AF17-4E9A-ABD4-60D2F4F6446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5F38AC7F-09D8-4704-83A9-CEE475E3F415}">
      <dgm:prSet custT="1"/>
      <dgm:spPr/>
      <dgm:t>
        <a:bodyPr/>
        <a:lstStyle/>
        <a:p>
          <a:pPr rtl="0">
            <a:lnSpc>
              <a:spcPct val="150000"/>
            </a:lnSpc>
          </a:pPr>
          <a:r>
            <a:rPr lang="tr-TR" sz="2000" b="1" dirty="0" smtClean="0"/>
            <a:t>Diğer uygun olmayan maliyetler başvuru rehberinde sayılmıştır. </a:t>
          </a:r>
          <a:endParaRPr lang="tr-TR" sz="2000" b="1" dirty="0"/>
        </a:p>
      </dgm:t>
    </dgm:pt>
    <dgm:pt modelId="{96DD54A3-C765-4085-ADAB-4462B3A7899B}" type="parTrans" cxnId="{0C7FE747-CD2F-419B-894C-0FCED728624F}">
      <dgm:prSet/>
      <dgm:spPr/>
      <dgm:t>
        <a:bodyPr/>
        <a:lstStyle/>
        <a:p>
          <a:endParaRPr lang="tr-TR" sz="2000"/>
        </a:p>
      </dgm:t>
    </dgm:pt>
    <dgm:pt modelId="{42926EE4-E12C-4C7E-96F0-7AB9936A6664}" type="sibTrans" cxnId="{0C7FE747-CD2F-419B-894C-0FCED728624F}">
      <dgm:prSet/>
      <dgm:spPr/>
      <dgm:t>
        <a:bodyPr/>
        <a:lstStyle/>
        <a:p>
          <a:endParaRPr lang="tr-TR" sz="2000"/>
        </a:p>
      </dgm:t>
    </dgm:pt>
    <dgm:pt modelId="{00AE43D5-86F9-4322-ADA5-45ED2D58C9DE}" type="pres">
      <dgm:prSet presAssocID="{2D346167-AF17-4E9A-ABD4-60D2F4F6446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3C683355-E99E-4BDE-9A42-5AF0ABDE919A}" type="pres">
      <dgm:prSet presAssocID="{2D346167-AF17-4E9A-ABD4-60D2F4F6446D}" presName="Name1" presStyleCnt="0"/>
      <dgm:spPr/>
    </dgm:pt>
    <dgm:pt modelId="{C9D34CFE-0C06-4CF0-98E7-8B7D6013BF2A}" type="pres">
      <dgm:prSet presAssocID="{2D346167-AF17-4E9A-ABD4-60D2F4F6446D}" presName="cycle" presStyleCnt="0"/>
      <dgm:spPr/>
    </dgm:pt>
    <dgm:pt modelId="{F81088EB-BCDD-4F15-90C7-1312D4A13618}" type="pres">
      <dgm:prSet presAssocID="{2D346167-AF17-4E9A-ABD4-60D2F4F6446D}" presName="srcNode" presStyleLbl="node1" presStyleIdx="0" presStyleCnt="1"/>
      <dgm:spPr/>
    </dgm:pt>
    <dgm:pt modelId="{B6FA671B-8379-47B4-8AFE-5D89CFE12BE5}" type="pres">
      <dgm:prSet presAssocID="{2D346167-AF17-4E9A-ABD4-60D2F4F6446D}" presName="conn" presStyleLbl="parChTrans1D2" presStyleIdx="0" presStyleCnt="1"/>
      <dgm:spPr/>
      <dgm:t>
        <a:bodyPr/>
        <a:lstStyle/>
        <a:p>
          <a:endParaRPr lang="tr-TR"/>
        </a:p>
      </dgm:t>
    </dgm:pt>
    <dgm:pt modelId="{890E91DA-B8F9-4C8C-8AF0-1D596F41862E}" type="pres">
      <dgm:prSet presAssocID="{2D346167-AF17-4E9A-ABD4-60D2F4F6446D}" presName="extraNode" presStyleLbl="node1" presStyleIdx="0" presStyleCnt="1"/>
      <dgm:spPr/>
    </dgm:pt>
    <dgm:pt modelId="{502C2BD9-7E04-42FB-A9DC-21C6F200AAEA}" type="pres">
      <dgm:prSet presAssocID="{2D346167-AF17-4E9A-ABD4-60D2F4F6446D}" presName="dstNode" presStyleLbl="node1" presStyleIdx="0" presStyleCnt="1"/>
      <dgm:spPr/>
    </dgm:pt>
    <dgm:pt modelId="{60C529E6-FEFE-42D3-8AF8-404136377D1C}" type="pres">
      <dgm:prSet presAssocID="{5F38AC7F-09D8-4704-83A9-CEE475E3F415}" presName="text_1" presStyleLbl="node1" presStyleIdx="0" presStyleCnt="1" custScaleY="10083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D8CE6E-734D-46FE-B34E-E247DB0557F2}" type="pres">
      <dgm:prSet presAssocID="{5F38AC7F-09D8-4704-83A9-CEE475E3F415}" presName="accent_1" presStyleCnt="0"/>
      <dgm:spPr/>
    </dgm:pt>
    <dgm:pt modelId="{20997383-8B50-400C-BF5F-4F377580C7AC}" type="pres">
      <dgm:prSet presAssocID="{5F38AC7F-09D8-4704-83A9-CEE475E3F415}" presName="accentRepeatNode" presStyleLbl="solidFgAcc1" presStyleIdx="0" presStyleCnt="1"/>
      <dgm:spPr/>
    </dgm:pt>
  </dgm:ptLst>
  <dgm:cxnLst>
    <dgm:cxn modelId="{4B40F545-3892-47F6-AA54-7828E238BE93}" type="presOf" srcId="{5F38AC7F-09D8-4704-83A9-CEE475E3F415}" destId="{60C529E6-FEFE-42D3-8AF8-404136377D1C}" srcOrd="0" destOrd="0" presId="urn:microsoft.com/office/officeart/2008/layout/VerticalCurvedList"/>
    <dgm:cxn modelId="{9F17773D-B60C-4487-81A2-D4366D52267C}" type="presOf" srcId="{42926EE4-E12C-4C7E-96F0-7AB9936A6664}" destId="{B6FA671B-8379-47B4-8AFE-5D89CFE12BE5}" srcOrd="0" destOrd="0" presId="urn:microsoft.com/office/officeart/2008/layout/VerticalCurvedList"/>
    <dgm:cxn modelId="{E334B9A3-F6C6-43E6-9EEF-348EE9E023C7}" type="presOf" srcId="{2D346167-AF17-4E9A-ABD4-60D2F4F6446D}" destId="{00AE43D5-86F9-4322-ADA5-45ED2D58C9DE}" srcOrd="0" destOrd="0" presId="urn:microsoft.com/office/officeart/2008/layout/VerticalCurvedList"/>
    <dgm:cxn modelId="{0C7FE747-CD2F-419B-894C-0FCED728624F}" srcId="{2D346167-AF17-4E9A-ABD4-60D2F4F6446D}" destId="{5F38AC7F-09D8-4704-83A9-CEE475E3F415}" srcOrd="0" destOrd="0" parTransId="{96DD54A3-C765-4085-ADAB-4462B3A7899B}" sibTransId="{42926EE4-E12C-4C7E-96F0-7AB9936A6664}"/>
    <dgm:cxn modelId="{957BB8D3-EB2D-49D5-94FF-DC2DE7F7D515}" type="presParOf" srcId="{00AE43D5-86F9-4322-ADA5-45ED2D58C9DE}" destId="{3C683355-E99E-4BDE-9A42-5AF0ABDE919A}" srcOrd="0" destOrd="0" presId="urn:microsoft.com/office/officeart/2008/layout/VerticalCurvedList"/>
    <dgm:cxn modelId="{64545D9D-F1B8-4B49-91E3-79B940E52F2A}" type="presParOf" srcId="{3C683355-E99E-4BDE-9A42-5AF0ABDE919A}" destId="{C9D34CFE-0C06-4CF0-98E7-8B7D6013BF2A}" srcOrd="0" destOrd="0" presId="urn:microsoft.com/office/officeart/2008/layout/VerticalCurvedList"/>
    <dgm:cxn modelId="{F6FA1146-3EE1-4E8A-A536-35F649B77D43}" type="presParOf" srcId="{C9D34CFE-0C06-4CF0-98E7-8B7D6013BF2A}" destId="{F81088EB-BCDD-4F15-90C7-1312D4A13618}" srcOrd="0" destOrd="0" presId="urn:microsoft.com/office/officeart/2008/layout/VerticalCurvedList"/>
    <dgm:cxn modelId="{F479C954-0F92-4108-993B-9D44A7D94C3A}" type="presParOf" srcId="{C9D34CFE-0C06-4CF0-98E7-8B7D6013BF2A}" destId="{B6FA671B-8379-47B4-8AFE-5D89CFE12BE5}" srcOrd="1" destOrd="0" presId="urn:microsoft.com/office/officeart/2008/layout/VerticalCurvedList"/>
    <dgm:cxn modelId="{E6316577-5949-4553-A075-1C06AB04F2CF}" type="presParOf" srcId="{C9D34CFE-0C06-4CF0-98E7-8B7D6013BF2A}" destId="{890E91DA-B8F9-4C8C-8AF0-1D596F41862E}" srcOrd="2" destOrd="0" presId="urn:microsoft.com/office/officeart/2008/layout/VerticalCurvedList"/>
    <dgm:cxn modelId="{5334C841-2BB1-4E56-BDA5-357EBD939841}" type="presParOf" srcId="{C9D34CFE-0C06-4CF0-98E7-8B7D6013BF2A}" destId="{502C2BD9-7E04-42FB-A9DC-21C6F200AAEA}" srcOrd="3" destOrd="0" presId="urn:microsoft.com/office/officeart/2008/layout/VerticalCurvedList"/>
    <dgm:cxn modelId="{6BAA4A5A-008B-425F-9533-3B23D89CD185}" type="presParOf" srcId="{3C683355-E99E-4BDE-9A42-5AF0ABDE919A}" destId="{60C529E6-FEFE-42D3-8AF8-404136377D1C}" srcOrd="1" destOrd="0" presId="urn:microsoft.com/office/officeart/2008/layout/VerticalCurvedList"/>
    <dgm:cxn modelId="{989AF10F-AAE8-4221-A0F0-DA55972497D0}" type="presParOf" srcId="{3C683355-E99E-4BDE-9A42-5AF0ABDE919A}" destId="{92D8CE6E-734D-46FE-B34E-E247DB0557F2}" srcOrd="2" destOrd="0" presId="urn:microsoft.com/office/officeart/2008/layout/VerticalCurvedList"/>
    <dgm:cxn modelId="{4A7B51F1-9BCF-4701-ACEF-4F80C0BE9376}" type="presParOf" srcId="{92D8CE6E-734D-46FE-B34E-E247DB0557F2}" destId="{20997383-8B50-400C-BF5F-4F377580C7A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1029B5-C4D0-4AA3-B5EB-37E491CEE47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8F8F587-217A-4451-88F7-9C18166843B9}">
      <dgm:prSet custT="1"/>
      <dgm:spPr/>
      <dgm:t>
        <a:bodyPr/>
        <a:lstStyle/>
        <a:p>
          <a:pPr rtl="0"/>
          <a:r>
            <a:rPr lang="tr-TR" sz="8800" b="1" dirty="0" smtClean="0"/>
            <a:t>Soru</a:t>
          </a:r>
          <a:endParaRPr lang="tr-TR" sz="8800" dirty="0"/>
        </a:p>
      </dgm:t>
    </dgm:pt>
    <dgm:pt modelId="{4F38A7DC-B1B0-4E4A-B4B1-23B6CFF2B97D}" type="parTrans" cxnId="{8FA2BE99-4478-486E-A921-C455144654D2}">
      <dgm:prSet/>
      <dgm:spPr/>
      <dgm:t>
        <a:bodyPr/>
        <a:lstStyle/>
        <a:p>
          <a:endParaRPr lang="tr-TR" sz="8000"/>
        </a:p>
      </dgm:t>
    </dgm:pt>
    <dgm:pt modelId="{40CE0896-5DE0-4203-8218-445DC2AB6235}" type="sibTrans" cxnId="{8FA2BE99-4478-486E-A921-C455144654D2}">
      <dgm:prSet/>
      <dgm:spPr/>
      <dgm:t>
        <a:bodyPr/>
        <a:lstStyle/>
        <a:p>
          <a:endParaRPr lang="tr-TR" sz="8000"/>
        </a:p>
      </dgm:t>
    </dgm:pt>
    <dgm:pt modelId="{5CA8127C-4C3A-4C6B-928A-54480F6329FD}">
      <dgm:prSet custT="1"/>
      <dgm:spPr/>
      <dgm:t>
        <a:bodyPr/>
        <a:lstStyle/>
        <a:p>
          <a:pPr rtl="0"/>
          <a:r>
            <a:rPr lang="tr-TR" sz="7200" b="1" dirty="0" smtClean="0">
              <a:solidFill>
                <a:srgbClr val="002060"/>
              </a:solidFill>
            </a:rPr>
            <a:t>Cevap</a:t>
          </a:r>
          <a:endParaRPr lang="tr-TR" sz="7200" dirty="0">
            <a:solidFill>
              <a:srgbClr val="002060"/>
            </a:solidFill>
          </a:endParaRPr>
        </a:p>
      </dgm:t>
    </dgm:pt>
    <dgm:pt modelId="{62C66C57-1BE6-4105-8196-794CD4CF1560}" type="parTrans" cxnId="{D66107E9-46E7-4F6C-860A-75E2142BFA0E}">
      <dgm:prSet/>
      <dgm:spPr/>
      <dgm:t>
        <a:bodyPr/>
        <a:lstStyle/>
        <a:p>
          <a:endParaRPr lang="tr-TR" sz="8000"/>
        </a:p>
      </dgm:t>
    </dgm:pt>
    <dgm:pt modelId="{0E8AEB0B-C531-43F9-8059-058CB58D54E9}" type="sibTrans" cxnId="{D66107E9-46E7-4F6C-860A-75E2142BFA0E}">
      <dgm:prSet/>
      <dgm:spPr/>
      <dgm:t>
        <a:bodyPr/>
        <a:lstStyle/>
        <a:p>
          <a:endParaRPr lang="tr-TR" sz="8000"/>
        </a:p>
      </dgm:t>
    </dgm:pt>
    <dgm:pt modelId="{4B881F67-F79F-4635-858A-00008950C0DB}" type="pres">
      <dgm:prSet presAssocID="{471029B5-C4D0-4AA3-B5EB-37E491CEE4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518A31F-606D-4C3C-BE73-D1C9EB52EFD8}" type="pres">
      <dgm:prSet presAssocID="{78F8F587-217A-4451-88F7-9C18166843B9}" presName="linNode" presStyleCnt="0"/>
      <dgm:spPr/>
    </dgm:pt>
    <dgm:pt modelId="{9268DBE5-1455-406E-ABB0-C3AF41FDF38A}" type="pres">
      <dgm:prSet presAssocID="{78F8F587-217A-4451-88F7-9C18166843B9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C41E7A-8666-4C42-A568-63D03946D341}" type="pres">
      <dgm:prSet presAssocID="{78F8F587-217A-4451-88F7-9C18166843B9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FA2BE99-4478-486E-A921-C455144654D2}" srcId="{471029B5-C4D0-4AA3-B5EB-37E491CEE47D}" destId="{78F8F587-217A-4451-88F7-9C18166843B9}" srcOrd="0" destOrd="0" parTransId="{4F38A7DC-B1B0-4E4A-B4B1-23B6CFF2B97D}" sibTransId="{40CE0896-5DE0-4203-8218-445DC2AB6235}"/>
    <dgm:cxn modelId="{28398D1B-0820-468B-88CC-0C34206264DD}" type="presOf" srcId="{5CA8127C-4C3A-4C6B-928A-54480F6329FD}" destId="{A6C41E7A-8666-4C42-A568-63D03946D341}" srcOrd="0" destOrd="0" presId="urn:microsoft.com/office/officeart/2005/8/layout/vList5"/>
    <dgm:cxn modelId="{D66107E9-46E7-4F6C-860A-75E2142BFA0E}" srcId="{78F8F587-217A-4451-88F7-9C18166843B9}" destId="{5CA8127C-4C3A-4C6B-928A-54480F6329FD}" srcOrd="0" destOrd="0" parTransId="{62C66C57-1BE6-4105-8196-794CD4CF1560}" sibTransId="{0E8AEB0B-C531-43F9-8059-058CB58D54E9}"/>
    <dgm:cxn modelId="{9901777B-078E-4DFE-9ED6-0C12B73877AD}" type="presOf" srcId="{78F8F587-217A-4451-88F7-9C18166843B9}" destId="{9268DBE5-1455-406E-ABB0-C3AF41FDF38A}" srcOrd="0" destOrd="0" presId="urn:microsoft.com/office/officeart/2005/8/layout/vList5"/>
    <dgm:cxn modelId="{42BF242C-1B31-42ED-8F77-B6D1004F93D3}" type="presOf" srcId="{471029B5-C4D0-4AA3-B5EB-37E491CEE47D}" destId="{4B881F67-F79F-4635-858A-00008950C0DB}" srcOrd="0" destOrd="0" presId="urn:microsoft.com/office/officeart/2005/8/layout/vList5"/>
    <dgm:cxn modelId="{89B1A2AA-362C-4C85-970D-473C18B5097E}" type="presParOf" srcId="{4B881F67-F79F-4635-858A-00008950C0DB}" destId="{6518A31F-606D-4C3C-BE73-D1C9EB52EFD8}" srcOrd="0" destOrd="0" presId="urn:microsoft.com/office/officeart/2005/8/layout/vList5"/>
    <dgm:cxn modelId="{8629E540-A780-4778-A5D3-AE9CB87D345F}" type="presParOf" srcId="{6518A31F-606D-4C3C-BE73-D1C9EB52EFD8}" destId="{9268DBE5-1455-406E-ABB0-C3AF41FDF38A}" srcOrd="0" destOrd="0" presId="urn:microsoft.com/office/officeart/2005/8/layout/vList5"/>
    <dgm:cxn modelId="{6B5BC97D-8E2E-4D7C-B99F-E10D623DF6B6}" type="presParOf" srcId="{6518A31F-606D-4C3C-BE73-D1C9EB52EFD8}" destId="{A6C41E7A-8666-4C42-A568-63D03946D34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41E7A-8666-4C42-A568-63D03946D341}">
      <dsp:nvSpPr>
        <dsp:cNvPr id="0" name=""/>
        <dsp:cNvSpPr/>
      </dsp:nvSpPr>
      <dsp:spPr>
        <a:xfrm rot="5400000">
          <a:off x="4987415" y="-1606183"/>
          <a:ext cx="1901011" cy="55886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3200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7200" b="1" kern="1200" dirty="0" smtClean="0">
              <a:solidFill>
                <a:srgbClr val="002060"/>
              </a:solidFill>
            </a:rPr>
            <a:t>Cevap</a:t>
          </a:r>
          <a:endParaRPr lang="tr-TR" sz="7200" kern="1200" dirty="0">
            <a:solidFill>
              <a:srgbClr val="002060"/>
            </a:solidFill>
          </a:endParaRPr>
        </a:p>
      </dsp:txBody>
      <dsp:txXfrm rot="-5400000">
        <a:off x="3143605" y="330427"/>
        <a:ext cx="5495831" cy="1715411"/>
      </dsp:txXfrm>
    </dsp:sp>
    <dsp:sp modelId="{9268DBE5-1455-406E-ABB0-C3AF41FDF38A}">
      <dsp:nvSpPr>
        <dsp:cNvPr id="0" name=""/>
        <dsp:cNvSpPr/>
      </dsp:nvSpPr>
      <dsp:spPr>
        <a:xfrm>
          <a:off x="0" y="0"/>
          <a:ext cx="3143605" cy="2376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80" tIns="167640" rIns="335280" bIns="167640" numCol="1" spcCol="1270" anchor="ctr" anchorCtr="0">
          <a:noAutofit/>
        </a:bodyPr>
        <a:lstStyle/>
        <a:p>
          <a:pPr lvl="0" algn="ctr" defTabSz="3911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800" b="1" kern="1200" dirty="0" smtClean="0"/>
            <a:t>Soru</a:t>
          </a:r>
          <a:endParaRPr lang="tr-TR" sz="8800" kern="1200" dirty="0"/>
        </a:p>
      </dsp:txBody>
      <dsp:txXfrm>
        <a:off x="116000" y="116000"/>
        <a:ext cx="2911605" cy="2144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347C2-196C-4420-8EAC-F2FA970FB316}" type="datetimeFigureOut">
              <a:rPr lang="tr-TR" smtClean="0"/>
              <a:t>08.12.2020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72353-A225-4F7C-BAC8-C9D1859588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921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0A4B2-F365-4B82-A928-903AE203F5D7}" type="datetimeFigureOut">
              <a:rPr lang="tr-TR" smtClean="0"/>
              <a:t>08.12.2020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C90F3-0F4C-41CB-BAC6-7DFB1688F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676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C90F3-0F4C-41CB-BAC6-7DFB1688FD0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292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C90F3-0F4C-41CB-BAC6-7DFB1688FD0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44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FEBA-766F-4CFC-86D0-D91431EA63E8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78D-7F3F-4978-9A77-6A0A2ECF3304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2FD8-9DBE-4825-86C7-3A3ED5A81080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BFC6-4D2C-4538-9F5C-8461C133E105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2C15-441C-4423-AF06-CBB3AE591EB3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672A-9D22-49C2-8842-7871F46897FC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16B8-D248-4C47-9A48-A5F0B15D3966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7968A-0037-45BE-A12A-A8A239BE4E42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DFAC-641A-4D5D-8F05-C3869BA6E0C4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CD3-4D8D-4B27-B155-E731D275F5E8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2744-4767-41C8-9746-EFC60CB44E81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D62D7-9F07-4123-82F6-2C3EE3F80EC7}" type="datetime1">
              <a:rPr lang="tr-TR" smtClean="0"/>
              <a:t>08.12.2020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pyb@dogaka.gov.t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oguz.alibekiroglu\AppData\Local\Microsoft\Windows\Temporary Internet Files\Content.Outlook\1WH5KRSL\GORSEL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640960" cy="5157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67544" y="5229200"/>
            <a:ext cx="8640960" cy="1152128"/>
          </a:xfrm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</a:t>
            </a:r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Yılı </a:t>
            </a:r>
            <a:r>
              <a:rPr lang="tr-T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Turizm Altyapısının Geliştirilmesi Küçük Ölçekli Altyapı Mali </a:t>
            </a:r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Destek </a:t>
            </a:r>
            <a:r>
              <a:rPr lang="tr-T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</a:t>
            </a:r>
          </a:p>
        </p:txBody>
      </p:sp>
    </p:spTree>
    <p:extLst>
      <p:ext uri="{BB962C8B-B14F-4D97-AF65-F5344CB8AC3E}">
        <p14:creationId xmlns:p14="http://schemas.microsoft.com/office/powerpoint/2010/main" val="158990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064" y="1290532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 smtClean="0">
                <a:solidFill>
                  <a:schemeClr val="accent2"/>
                </a:solidFill>
              </a:rPr>
              <a:t>Örnek Proje Konuları</a:t>
            </a:r>
            <a:endParaRPr lang="tr-TR" sz="2400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820407708"/>
              </p:ext>
            </p:extLst>
          </p:nvPr>
        </p:nvGraphicFramePr>
        <p:xfrm>
          <a:off x="356727" y="1503608"/>
          <a:ext cx="8715266" cy="45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Metin Kutusu 511"/>
          <p:cNvSpPr txBox="1"/>
          <p:nvPr/>
        </p:nvSpPr>
        <p:spPr>
          <a:xfrm>
            <a:off x="1108924" y="3054917"/>
            <a:ext cx="444096" cy="518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tr-TR" sz="11500" dirty="0">
                <a:solidFill>
                  <a:schemeClr val="accent2"/>
                </a:solidFill>
                <a:effectLst/>
                <a:latin typeface="Times New Roman"/>
                <a:ea typeface="Times New Roman"/>
              </a:rPr>
              <a:t>!</a:t>
            </a:r>
            <a:endParaRPr lang="tr-TR" sz="11500" dirty="0">
              <a:solidFill>
                <a:schemeClr val="accent2"/>
              </a:solidFill>
              <a:effectLst/>
              <a:latin typeface="Arial"/>
              <a:ea typeface="Times New Roman"/>
            </a:endParaRPr>
          </a:p>
        </p:txBody>
      </p:sp>
      <p:sp>
        <p:nvSpPr>
          <p:cNvPr id="9" name="Metin Kutusu 511"/>
          <p:cNvSpPr txBox="1"/>
          <p:nvPr/>
        </p:nvSpPr>
        <p:spPr>
          <a:xfrm>
            <a:off x="971600" y="5265393"/>
            <a:ext cx="444096" cy="518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tr-TR" sz="16600" dirty="0">
                <a:solidFill>
                  <a:schemeClr val="accent2"/>
                </a:solidFill>
                <a:effectLst/>
                <a:latin typeface="Times New Roman"/>
                <a:ea typeface="Times New Roman"/>
              </a:rPr>
              <a:t>!</a:t>
            </a:r>
            <a:endParaRPr lang="tr-TR" sz="16600" dirty="0">
              <a:solidFill>
                <a:schemeClr val="accent2"/>
              </a:solidFill>
              <a:effectLst/>
              <a:latin typeface="Arial"/>
              <a:ea typeface="Times New Roman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064" y="792346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>
                <a:solidFill>
                  <a:schemeClr val="accent2"/>
                </a:solidFill>
              </a:rPr>
              <a:t>Uygun Olmayan Proje Konuları ve Faaliyetler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94724" y="1052736"/>
            <a:ext cx="8820472" cy="5035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Programın </a:t>
            </a:r>
            <a:r>
              <a:rPr lang="tr-TR" dirty="0">
                <a:solidFill>
                  <a:srgbClr val="002060"/>
                </a:solidFill>
              </a:rPr>
              <a:t>amaç ve öncelikleri kapsamında olmayan </a:t>
            </a:r>
            <a:r>
              <a:rPr lang="tr-TR" dirty="0" smtClean="0">
                <a:solidFill>
                  <a:srgbClr val="002060"/>
                </a:solidFill>
              </a:rPr>
              <a:t>yatırımlar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i="1" dirty="0" smtClean="0">
                <a:solidFill>
                  <a:srgbClr val="002060"/>
                </a:solidFill>
              </a:rPr>
              <a:t>Sadece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eğitim</a:t>
            </a:r>
            <a:r>
              <a:rPr lang="tr-TR" dirty="0">
                <a:solidFill>
                  <a:srgbClr val="002060"/>
                </a:solidFill>
              </a:rPr>
              <a:t> faaliyeti, </a:t>
            </a:r>
            <a:endParaRPr lang="tr-TR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i="1" dirty="0" smtClean="0">
                <a:solidFill>
                  <a:srgbClr val="002060"/>
                </a:solidFill>
              </a:rPr>
              <a:t>Sadece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tanıtım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faaliyeti,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i="1" dirty="0" smtClean="0">
                <a:solidFill>
                  <a:srgbClr val="002060"/>
                </a:solidFill>
              </a:rPr>
              <a:t>Sadece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fuar</a:t>
            </a:r>
            <a:r>
              <a:rPr lang="tr-TR" dirty="0">
                <a:solidFill>
                  <a:srgbClr val="002060"/>
                </a:solidFill>
              </a:rPr>
              <a:t> faaliyetleri, </a:t>
            </a:r>
            <a:endParaRPr lang="tr-TR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i="1" dirty="0" smtClean="0">
                <a:solidFill>
                  <a:srgbClr val="002060"/>
                </a:solidFill>
              </a:rPr>
              <a:t>Sadece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festival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faaliyetleri,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i="1" dirty="0" smtClean="0">
                <a:solidFill>
                  <a:srgbClr val="002060"/>
                </a:solidFill>
              </a:rPr>
              <a:t>Sadece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arkeolojik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kazı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çalışmaları,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Yol</a:t>
            </a:r>
            <a:r>
              <a:rPr lang="tr-TR" dirty="0">
                <a:solidFill>
                  <a:srgbClr val="002060"/>
                </a:solidFill>
              </a:rPr>
              <a:t>, kanalizasyon, su altyapısı </a:t>
            </a:r>
            <a:r>
              <a:rPr lang="tr-TR" dirty="0" smtClean="0">
                <a:solidFill>
                  <a:srgbClr val="002060"/>
                </a:solidFill>
              </a:rPr>
              <a:t>inşaatları,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b="1" i="1" dirty="0" smtClean="0">
                <a:solidFill>
                  <a:srgbClr val="002060"/>
                </a:solidFill>
              </a:rPr>
              <a:t>Kamu </a:t>
            </a:r>
            <a:r>
              <a:rPr lang="tr-TR" b="1" i="1" dirty="0">
                <a:solidFill>
                  <a:srgbClr val="002060"/>
                </a:solidFill>
              </a:rPr>
              <a:t>hizmet binaları, kamu sosyal tesisleri, misafirhane gibi kamu mülkiyeti ve işletmeciliği altındaki tesislere yönelik </a:t>
            </a:r>
            <a:r>
              <a:rPr lang="tr-TR" b="1" i="1" dirty="0" smtClean="0">
                <a:solidFill>
                  <a:srgbClr val="002060"/>
                </a:solidFill>
              </a:rPr>
              <a:t>yatırımlar,</a:t>
            </a:r>
            <a:endParaRPr lang="tr-TR" dirty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Yerel </a:t>
            </a:r>
            <a:r>
              <a:rPr lang="tr-TR" dirty="0">
                <a:solidFill>
                  <a:srgbClr val="002060"/>
                </a:solidFill>
              </a:rPr>
              <a:t>kuruluşların </a:t>
            </a:r>
            <a:r>
              <a:rPr lang="tr-TR" b="1" dirty="0">
                <a:solidFill>
                  <a:srgbClr val="002060"/>
                </a:solidFill>
              </a:rPr>
              <a:t>rutin aktivitelerini </a:t>
            </a:r>
            <a:r>
              <a:rPr lang="tr-TR" dirty="0">
                <a:solidFill>
                  <a:srgbClr val="002060"/>
                </a:solidFill>
              </a:rPr>
              <a:t>finanse etmeyi teklif </a:t>
            </a:r>
            <a:r>
              <a:rPr lang="tr-TR" dirty="0" smtClean="0">
                <a:solidFill>
                  <a:srgbClr val="002060"/>
                </a:solidFill>
              </a:rPr>
              <a:t>eden projeler,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Ajans </a:t>
            </a:r>
            <a:r>
              <a:rPr lang="tr-TR" dirty="0">
                <a:solidFill>
                  <a:srgbClr val="002060"/>
                </a:solidFill>
              </a:rPr>
              <a:t>ile </a:t>
            </a:r>
            <a:r>
              <a:rPr lang="tr-TR" b="1" dirty="0">
                <a:solidFill>
                  <a:srgbClr val="002060"/>
                </a:solidFill>
              </a:rPr>
              <a:t>sözleşme imzalanmadan önce </a:t>
            </a:r>
            <a:r>
              <a:rPr lang="tr-TR" dirty="0">
                <a:solidFill>
                  <a:srgbClr val="002060"/>
                </a:solidFill>
              </a:rPr>
              <a:t>başlatılan veya aynı faaliyet için diğer kaynaklardan finanse edilen projeler</a:t>
            </a:r>
            <a:r>
              <a:rPr lang="tr-TR" dirty="0" smtClean="0">
                <a:solidFill>
                  <a:srgbClr val="002060"/>
                </a:solidFill>
              </a:rPr>
              <a:t>,</a:t>
            </a:r>
            <a:endParaRPr lang="tr-TR" dirty="0">
              <a:solidFill>
                <a:srgbClr val="002060"/>
              </a:solidFill>
            </a:endParaRPr>
          </a:p>
        </p:txBody>
      </p: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3816319119"/>
              </p:ext>
            </p:extLst>
          </p:nvPr>
        </p:nvGraphicFramePr>
        <p:xfrm>
          <a:off x="329919" y="5733256"/>
          <a:ext cx="8715266" cy="119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Metin Kutusu 511"/>
          <p:cNvSpPr txBox="1"/>
          <p:nvPr/>
        </p:nvSpPr>
        <p:spPr>
          <a:xfrm>
            <a:off x="456658" y="6412860"/>
            <a:ext cx="444096" cy="518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tr-TR" sz="6500" dirty="0">
                <a:solidFill>
                  <a:schemeClr val="accent2"/>
                </a:solidFill>
                <a:effectLst/>
                <a:latin typeface="Times New Roman"/>
                <a:ea typeface="Times New Roman"/>
              </a:rPr>
              <a:t>!</a:t>
            </a:r>
            <a:endParaRPr lang="tr-TR" sz="6500" dirty="0">
              <a:solidFill>
                <a:schemeClr val="accent2"/>
              </a:solidFill>
              <a:effectLst/>
              <a:latin typeface="Arial"/>
              <a:ea typeface="Times New Roman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0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064" y="908720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>
                <a:solidFill>
                  <a:schemeClr val="accent2"/>
                </a:solidFill>
              </a:rPr>
              <a:t>Uygun </a:t>
            </a:r>
            <a:r>
              <a:rPr lang="tr-TR" sz="2400" b="1" dirty="0" smtClean="0">
                <a:solidFill>
                  <a:schemeClr val="accent2"/>
                </a:solidFill>
              </a:rPr>
              <a:t>Maliyetler</a:t>
            </a:r>
            <a:endParaRPr lang="tr-TR" sz="2400" b="1" dirty="0">
              <a:solidFill>
                <a:schemeClr val="accent2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94724" y="1257874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>
                <a:solidFill>
                  <a:srgbClr val="002060"/>
                </a:solidFill>
              </a:rPr>
              <a:t>Proje kapsamındaki </a:t>
            </a:r>
            <a:r>
              <a:rPr lang="tr-TR" b="1" dirty="0">
                <a:solidFill>
                  <a:srgbClr val="002060"/>
                </a:solidFill>
              </a:rPr>
              <a:t>yapım işleri maliyeti</a:t>
            </a:r>
            <a:r>
              <a:rPr lang="tr-TR" dirty="0">
                <a:solidFill>
                  <a:srgbClr val="002060"/>
                </a:solidFill>
              </a:rPr>
              <a:t>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b="1" dirty="0" smtClean="0">
                <a:solidFill>
                  <a:srgbClr val="002060"/>
                </a:solidFill>
              </a:rPr>
              <a:t>Projenin </a:t>
            </a:r>
            <a:r>
              <a:rPr lang="tr-TR" b="1" dirty="0">
                <a:solidFill>
                  <a:srgbClr val="002060"/>
                </a:solidFill>
              </a:rPr>
              <a:t>yürütülmesinde/ uygulanmasında </a:t>
            </a:r>
            <a:r>
              <a:rPr lang="tr-TR" dirty="0">
                <a:solidFill>
                  <a:srgbClr val="002060"/>
                </a:solidFill>
              </a:rPr>
              <a:t>görevlendirilmiş personelin net maaşları, sosyal sigorta primleri, ilgili diğer ücret ve maliyetler 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Seyahat </a:t>
            </a:r>
            <a:r>
              <a:rPr lang="tr-TR" dirty="0">
                <a:solidFill>
                  <a:srgbClr val="002060"/>
                </a:solidFill>
              </a:rPr>
              <a:t>ve gündelik </a:t>
            </a:r>
            <a:r>
              <a:rPr lang="tr-TR" dirty="0" smtClean="0">
                <a:solidFill>
                  <a:srgbClr val="002060"/>
                </a:solidFill>
              </a:rPr>
              <a:t>giderleri,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Mal </a:t>
            </a:r>
            <a:r>
              <a:rPr lang="tr-TR" dirty="0">
                <a:solidFill>
                  <a:srgbClr val="002060"/>
                </a:solidFill>
              </a:rPr>
              <a:t>ve hizmet alımlarına ilişkin </a:t>
            </a:r>
            <a:r>
              <a:rPr lang="tr-TR" b="1" dirty="0" smtClean="0">
                <a:solidFill>
                  <a:srgbClr val="002060"/>
                </a:solidFill>
              </a:rPr>
              <a:t>KDV, ÖTV, Gümrük Vergisi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Yeni </a:t>
            </a:r>
            <a:r>
              <a:rPr lang="tr-TR" dirty="0">
                <a:solidFill>
                  <a:srgbClr val="002060"/>
                </a:solidFill>
              </a:rPr>
              <a:t>makine, ekipman ve hizmet (nakliye, kira vb.) satın alma </a:t>
            </a:r>
            <a:r>
              <a:rPr lang="tr-TR" dirty="0" smtClean="0">
                <a:solidFill>
                  <a:srgbClr val="002060"/>
                </a:solidFill>
              </a:rPr>
              <a:t>maliyetleri,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Projenin </a:t>
            </a:r>
            <a:r>
              <a:rPr lang="tr-TR" dirty="0">
                <a:solidFill>
                  <a:srgbClr val="002060"/>
                </a:solidFill>
              </a:rPr>
              <a:t>uygulanmasına ilişkin sarf </a:t>
            </a:r>
            <a:r>
              <a:rPr lang="tr-TR" dirty="0" smtClean="0">
                <a:solidFill>
                  <a:srgbClr val="002060"/>
                </a:solidFill>
              </a:rPr>
              <a:t>malzemeleri(kâğıt</a:t>
            </a:r>
            <a:r>
              <a:rPr lang="tr-TR" dirty="0">
                <a:solidFill>
                  <a:srgbClr val="002060"/>
                </a:solidFill>
              </a:rPr>
              <a:t>, kartuş, vb. kırtasiye </a:t>
            </a:r>
            <a:r>
              <a:rPr lang="tr-TR" dirty="0" smtClean="0">
                <a:solidFill>
                  <a:srgbClr val="002060"/>
                </a:solidFill>
              </a:rPr>
              <a:t>malzemeleri)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Taşeron </a:t>
            </a:r>
            <a:r>
              <a:rPr lang="tr-TR" dirty="0">
                <a:solidFill>
                  <a:srgbClr val="002060"/>
                </a:solidFill>
              </a:rPr>
              <a:t>maliyetleri (basım, etkinlik organizasyonu vb</a:t>
            </a:r>
            <a:r>
              <a:rPr lang="tr-TR" dirty="0" smtClean="0">
                <a:solidFill>
                  <a:srgbClr val="002060"/>
                </a:solidFill>
              </a:rPr>
              <a:t>.),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Denetim </a:t>
            </a:r>
            <a:r>
              <a:rPr lang="tr-TR" dirty="0">
                <a:solidFill>
                  <a:srgbClr val="002060"/>
                </a:solidFill>
              </a:rPr>
              <a:t>raporu </a:t>
            </a:r>
            <a:r>
              <a:rPr lang="tr-TR" dirty="0" smtClean="0">
                <a:solidFill>
                  <a:srgbClr val="002060"/>
                </a:solidFill>
              </a:rPr>
              <a:t>maliyetleri,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dirty="0" smtClean="0">
                <a:solidFill>
                  <a:srgbClr val="002060"/>
                </a:solidFill>
              </a:rPr>
              <a:t>Görünürlük </a:t>
            </a:r>
            <a:r>
              <a:rPr lang="tr-TR" dirty="0">
                <a:solidFill>
                  <a:srgbClr val="002060"/>
                </a:solidFill>
              </a:rPr>
              <a:t>maliyetleri (yürütülmekte olan projenin tanıtımı),</a:t>
            </a:r>
          </a:p>
          <a:p>
            <a:pPr fontAlgn="auto"/>
            <a:r>
              <a:rPr lang="tr-TR" dirty="0"/>
              <a:t> 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val="3528244590"/>
              </p:ext>
            </p:extLst>
          </p:nvPr>
        </p:nvGraphicFramePr>
        <p:xfrm>
          <a:off x="321230" y="5445224"/>
          <a:ext cx="8715266" cy="119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396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064" y="908720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>
                <a:solidFill>
                  <a:schemeClr val="accent2"/>
                </a:solidFill>
              </a:rPr>
              <a:t>Uygun </a:t>
            </a:r>
            <a:r>
              <a:rPr lang="tr-TR" sz="2400" b="1" dirty="0" smtClean="0">
                <a:solidFill>
                  <a:schemeClr val="accent2"/>
                </a:solidFill>
              </a:rPr>
              <a:t>Maliyetler</a:t>
            </a:r>
            <a:endParaRPr lang="tr-TR" sz="2400" b="1" dirty="0">
              <a:solidFill>
                <a:schemeClr val="accent2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Diyagram 11"/>
          <p:cNvGraphicFramePr/>
          <p:nvPr>
            <p:extLst>
              <p:ext uri="{D42A27DB-BD31-4B8C-83A1-F6EECF244321}">
                <p14:modId xmlns:p14="http://schemas.microsoft.com/office/powerpoint/2010/main" val="46302020"/>
              </p:ext>
            </p:extLst>
          </p:nvPr>
        </p:nvGraphicFramePr>
        <p:xfrm>
          <a:off x="295064" y="1844824"/>
          <a:ext cx="871526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469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064" y="908720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 smtClean="0">
                <a:solidFill>
                  <a:schemeClr val="accent2"/>
                </a:solidFill>
              </a:rPr>
              <a:t>Uygun Olmayan Maliyetler</a:t>
            </a:r>
            <a:endParaRPr lang="tr-TR" sz="2400" b="1" dirty="0">
              <a:solidFill>
                <a:schemeClr val="accent2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94724" y="1229410"/>
            <a:ext cx="8820472" cy="5060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sz="2000" dirty="0" smtClean="0">
                <a:solidFill>
                  <a:srgbClr val="002060"/>
                </a:solidFill>
                <a:latin typeface="+mj-lt"/>
              </a:rPr>
              <a:t>Kamu 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sosyal tesisleri, misafirhanesi gibi kamu mülkiyeti altındaki tesislerin yatırımlarına yönelik yapılacak </a:t>
            </a:r>
            <a:r>
              <a:rPr lang="tr-TR" sz="2000" dirty="0" smtClean="0">
                <a:solidFill>
                  <a:srgbClr val="002060"/>
                </a:solidFill>
                <a:latin typeface="+mj-lt"/>
              </a:rPr>
              <a:t>harcamalar,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Her </a:t>
            </a:r>
            <a:r>
              <a:rPr lang="tr-TR" sz="2000" b="1" i="1" dirty="0">
                <a:solidFill>
                  <a:srgbClr val="002060"/>
                </a:solidFill>
                <a:latin typeface="+mj-lt"/>
              </a:rPr>
              <a:t>türlü araç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 alımı, </a:t>
            </a:r>
            <a:endParaRPr lang="tr-TR" sz="2000" dirty="0" smtClean="0">
              <a:solidFill>
                <a:srgbClr val="002060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sz="2000" dirty="0" smtClean="0">
                <a:solidFill>
                  <a:srgbClr val="002060"/>
                </a:solidFill>
                <a:latin typeface="+mj-lt"/>
              </a:rPr>
              <a:t>Kamu 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kurumlarının genel ve idari </a:t>
            </a:r>
            <a:r>
              <a:rPr lang="tr-TR" sz="2000" dirty="0" smtClean="0">
                <a:solidFill>
                  <a:srgbClr val="002060"/>
                </a:solidFill>
                <a:latin typeface="+mj-lt"/>
              </a:rPr>
              <a:t>maliyetleri,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sz="2000" dirty="0" smtClean="0">
                <a:solidFill>
                  <a:srgbClr val="002060"/>
                </a:solidFill>
                <a:latin typeface="+mj-lt"/>
              </a:rPr>
              <a:t>Proje 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yürütülmesinde/uygulanmasında görevlendirilmiş kuruluşun </a:t>
            </a:r>
            <a:r>
              <a:rPr lang="tr-TR" sz="2000" b="1" i="1" dirty="0">
                <a:solidFill>
                  <a:srgbClr val="002060"/>
                </a:solidFill>
                <a:latin typeface="+mj-lt"/>
              </a:rPr>
              <a:t>kendi personeline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 ilişkin net maaşları, sosyal sigorta primleri ve ilgili diğer ücret ve </a:t>
            </a:r>
            <a:r>
              <a:rPr lang="tr-TR" sz="2000" dirty="0" smtClean="0">
                <a:solidFill>
                  <a:srgbClr val="002060"/>
                </a:solidFill>
                <a:latin typeface="+mj-lt"/>
              </a:rPr>
              <a:t>maliyetleri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sz="2000" dirty="0" smtClean="0">
                <a:solidFill>
                  <a:srgbClr val="002060"/>
                </a:solidFill>
                <a:latin typeface="+mj-lt"/>
              </a:rPr>
              <a:t>Proje 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başlangıcından önce yapılan hazırlık çalışmalarının ve diğer faaliyetlerin </a:t>
            </a:r>
            <a:r>
              <a:rPr lang="tr-TR" sz="2000" dirty="0" smtClean="0">
                <a:solidFill>
                  <a:srgbClr val="002060"/>
                </a:solidFill>
                <a:latin typeface="+mj-lt"/>
              </a:rPr>
              <a:t>maliyetleri,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sz="2000" dirty="0" smtClean="0">
                <a:solidFill>
                  <a:srgbClr val="002060"/>
                </a:solidFill>
                <a:latin typeface="+mj-lt"/>
              </a:rPr>
              <a:t>Proje 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hazırlığı ya da yazımı için danışmanlık giderleri,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endParaRPr lang="tr-TR" sz="17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2047809468"/>
              </p:ext>
            </p:extLst>
          </p:nvPr>
        </p:nvGraphicFramePr>
        <p:xfrm>
          <a:off x="321230" y="5589240"/>
          <a:ext cx="8715266" cy="1191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Metin Kutusu 511"/>
          <p:cNvSpPr txBox="1"/>
          <p:nvPr/>
        </p:nvSpPr>
        <p:spPr>
          <a:xfrm>
            <a:off x="456658" y="6151261"/>
            <a:ext cx="444096" cy="518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tr-TR" sz="6500" dirty="0">
                <a:solidFill>
                  <a:schemeClr val="accent2"/>
                </a:solidFill>
                <a:effectLst/>
                <a:latin typeface="Times New Roman"/>
                <a:ea typeface="Times New Roman"/>
              </a:rPr>
              <a:t>!</a:t>
            </a:r>
            <a:endParaRPr lang="tr-TR" sz="6500" dirty="0">
              <a:solidFill>
                <a:schemeClr val="accent2"/>
              </a:solidFill>
              <a:effectLst/>
              <a:latin typeface="Arial"/>
              <a:ea typeface="Times New Roman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0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856322"/>
              </p:ext>
            </p:extLst>
          </p:nvPr>
        </p:nvGraphicFramePr>
        <p:xfrm>
          <a:off x="321613" y="1340768"/>
          <a:ext cx="8741432" cy="4638722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5258499"/>
                <a:gridCol w="3482933"/>
              </a:tblGrid>
              <a:tr h="5670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2000" b="1" u="none" strike="noStrike" dirty="0" smtClean="0">
                          <a:effectLst/>
                        </a:rPr>
                        <a:t>Programın </a:t>
                      </a:r>
                      <a:r>
                        <a:rPr lang="tr-TR" sz="2000" b="1" u="none" strike="noStrike" dirty="0">
                          <a:effectLst/>
                        </a:rPr>
                        <a:t>İlan Tarihi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02 Kasım 2020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</a:tr>
              <a:tr h="5670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2000" b="1" u="none" strike="noStrike" dirty="0" smtClean="0">
                          <a:effectLst/>
                        </a:rPr>
                        <a:t>Açılış Toplantısı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09 Kasım 2020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</a:tr>
              <a:tr h="5670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Başvuruların KAYS üzerinden  Alınmaya Başlanması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16 Kasım</a:t>
                      </a:r>
                      <a:r>
                        <a:rPr lang="tr-TR" sz="20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2020</a:t>
                      </a:r>
                      <a:endParaRPr lang="tr-TR" sz="2000" b="1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572" marR="8572" marT="8572" marB="0" anchor="ctr"/>
                </a:tc>
              </a:tr>
              <a:tr h="5670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2000" b="1" u="none" strike="noStrike" dirty="0" smtClean="0">
                          <a:effectLst/>
                        </a:rPr>
                        <a:t>Teknik </a:t>
                      </a:r>
                      <a:r>
                        <a:rPr lang="tr-TR" sz="2000" b="1" u="none" strike="noStrike" dirty="0">
                          <a:effectLst/>
                        </a:rPr>
                        <a:t>Yardım Masası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01-04 Aralık 2020 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</a:tr>
              <a:tr h="5670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2000" b="1" u="none" strike="noStrike" dirty="0" smtClean="0">
                          <a:effectLst/>
                        </a:rPr>
                        <a:t>Başvuru </a:t>
                      </a:r>
                      <a:r>
                        <a:rPr lang="tr-TR" sz="2000" b="1" u="none" strike="noStrike" dirty="0">
                          <a:effectLst/>
                        </a:rPr>
                        <a:t>Kabul </a:t>
                      </a:r>
                      <a:r>
                        <a:rPr lang="tr-TR" sz="2000" b="1" u="none" strike="noStrike" dirty="0" smtClean="0">
                          <a:effectLst/>
                        </a:rPr>
                        <a:t>Dönemi  (31 Gün)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16 Kasım – </a:t>
                      </a:r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31 </a:t>
                      </a:r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Aralık 2020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</a:tr>
              <a:tr h="5670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2000" b="1" u="none" strike="noStrike" dirty="0" smtClean="0">
                          <a:effectLst/>
                        </a:rPr>
                        <a:t>Son </a:t>
                      </a:r>
                      <a:r>
                        <a:rPr lang="tr-TR" sz="2000" b="1" u="none" strike="noStrike" dirty="0">
                          <a:effectLst/>
                        </a:rPr>
                        <a:t>Başvuru Tarihi ve Saati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31 </a:t>
                      </a:r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Aralık </a:t>
                      </a:r>
                      <a:r>
                        <a:rPr lang="fi-FI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202</a:t>
                      </a:r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r>
                        <a:rPr lang="fi-FI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fi-FI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saat 23.59</a:t>
                      </a:r>
                      <a:endParaRPr lang="fi-FI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</a:tr>
              <a:tr h="56706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Taahhütname için Son E-imza / Teslim Tarihi ve Saati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Ocak 2020 </a:t>
                      </a:r>
                      <a:r>
                        <a:rPr lang="tr-TR" sz="20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Saat 17.00</a:t>
                      </a:r>
                      <a:endParaRPr lang="fi-FI" sz="2000" b="1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2" marR="8572" marT="8572" marB="0" anchor="ctr"/>
                </a:tc>
              </a:tr>
              <a:tr h="56706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2000" b="1" u="none" strike="noStrike" dirty="0" smtClean="0">
                          <a:effectLst/>
                        </a:rPr>
                        <a:t>Sonuç </a:t>
                      </a:r>
                      <a:r>
                        <a:rPr lang="tr-TR" sz="2000" b="1" u="none" strike="noStrike" dirty="0">
                          <a:effectLst/>
                        </a:rPr>
                        <a:t>İlan Tarihi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Şubat 2021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ctr"/>
                </a:tc>
              </a:tr>
            </a:tbl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63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tugce.altun@dogaka.gov.tr\Downloads\Kays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1759315"/>
            <a:ext cx="6120680" cy="1741693"/>
          </a:xfrm>
          <a:prstGeom prst="rect">
            <a:avLst/>
          </a:prstGeom>
          <a:noFill/>
        </p:spPr>
      </p:pic>
      <p:sp>
        <p:nvSpPr>
          <p:cNvPr id="8" name="Dikdörtgen 7"/>
          <p:cNvSpPr/>
          <p:nvPr/>
        </p:nvSpPr>
        <p:spPr>
          <a:xfrm>
            <a:off x="295064" y="4005064"/>
            <a:ext cx="8820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>
                <a:solidFill>
                  <a:srgbClr val="002060"/>
                </a:solidFill>
              </a:rPr>
              <a:t>Başvurular Kalkınma Ajansları Yönetim Sistemi (KAYS) </a:t>
            </a:r>
            <a:r>
              <a:rPr lang="tr-TR" sz="2000" b="1" dirty="0">
                <a:solidFill>
                  <a:srgbClr val="002060"/>
                </a:solidFill>
              </a:rPr>
              <a:t>üzerinden </a:t>
            </a:r>
            <a:r>
              <a:rPr lang="tr-TR" sz="2000" b="1" dirty="0" smtClean="0">
                <a:solidFill>
                  <a:srgbClr val="002060"/>
                </a:solidFill>
              </a:rPr>
              <a:t>alınacaktır. </a:t>
            </a:r>
            <a:r>
              <a:rPr lang="tr-TR" sz="2000" b="1" dirty="0">
                <a:solidFill>
                  <a:srgbClr val="002060"/>
                </a:solidFill>
              </a:rPr>
              <a:t>Bu nedenle </a:t>
            </a:r>
            <a:r>
              <a:rPr lang="tr-TR" sz="2000" b="1" dirty="0" smtClean="0">
                <a:solidFill>
                  <a:schemeClr val="accent2"/>
                </a:solidFill>
              </a:rPr>
              <a:t>Başvuru Sahiplerinin </a:t>
            </a:r>
            <a:r>
              <a:rPr lang="tr-TR" sz="2000" b="1" dirty="0">
                <a:solidFill>
                  <a:schemeClr val="accent2"/>
                </a:solidFill>
              </a:rPr>
              <a:t>internet üzerinden sisteme kayıt olmaları ve projelerini KAYS üzerinden hazırlamaları </a:t>
            </a:r>
            <a:r>
              <a:rPr lang="tr-TR" sz="2000" b="1" dirty="0">
                <a:solidFill>
                  <a:srgbClr val="002060"/>
                </a:solidFill>
              </a:rPr>
              <a:t>gerekmektedir</a:t>
            </a:r>
            <a:r>
              <a:rPr lang="tr-TR" sz="2000" b="1" dirty="0" smtClean="0">
                <a:solidFill>
                  <a:srgbClr val="002060"/>
                </a:solidFill>
              </a:rPr>
              <a:t>.</a:t>
            </a:r>
            <a:endParaRPr lang="tr-TR" sz="2000" b="1" dirty="0">
              <a:solidFill>
                <a:srgbClr val="00206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6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295064" y="980728"/>
            <a:ext cx="8820472" cy="5122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 smtClean="0">
                <a:solidFill>
                  <a:srgbClr val="002060"/>
                </a:solidFill>
              </a:rPr>
              <a:t>Başvuruların </a:t>
            </a:r>
            <a:r>
              <a:rPr lang="tr-TR" sz="2000" b="1" dirty="0">
                <a:solidFill>
                  <a:srgbClr val="002060"/>
                </a:solidFill>
              </a:rPr>
              <a:t>proje teklif çağrısı ilanında belirtilen son başvuru tarih ve saatine kadar sistem üzerinden tamamlanması başvurunun tamamlandığı anlamına gelmemektedir. </a:t>
            </a:r>
            <a:r>
              <a:rPr lang="tr-TR" sz="2000" b="1" dirty="0">
                <a:solidFill>
                  <a:schemeClr val="accent2"/>
                </a:solidFill>
              </a:rPr>
              <a:t>Her başvuru KAYS üzerinden üretilen </a:t>
            </a:r>
            <a:r>
              <a:rPr lang="tr-TR" sz="2000" b="1" dirty="0" smtClean="0">
                <a:solidFill>
                  <a:schemeClr val="accent2"/>
                </a:solidFill>
              </a:rPr>
              <a:t>Taahhütnamenin imzalanması </a:t>
            </a:r>
            <a:r>
              <a:rPr lang="tr-TR" sz="2000" b="1" dirty="0">
                <a:solidFill>
                  <a:schemeClr val="accent2"/>
                </a:solidFill>
              </a:rPr>
              <a:t>ile tamamlanır</a:t>
            </a:r>
            <a:r>
              <a:rPr lang="tr-TR" sz="2000" b="1" dirty="0" smtClean="0">
                <a:solidFill>
                  <a:schemeClr val="accent2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endParaRPr lang="tr-TR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>
                <a:solidFill>
                  <a:srgbClr val="002060"/>
                </a:solidFill>
              </a:rPr>
              <a:t>Taahhütnamenin e-imza ile imzalanması esastır. </a:t>
            </a:r>
            <a:r>
              <a:rPr lang="tr-TR" sz="2000" b="1" dirty="0">
                <a:solidFill>
                  <a:schemeClr val="accent2"/>
                </a:solidFill>
              </a:rPr>
              <a:t>Taahhütnamenin e-imza ile imzalanmadığı hallerde, taahhütname Başvuru Sahibi tarafından ıslak imzalı olarak elden veya posta yolu ile </a:t>
            </a:r>
            <a:r>
              <a:rPr lang="tr-TR" sz="2000" b="1" dirty="0">
                <a:solidFill>
                  <a:srgbClr val="002060"/>
                </a:solidFill>
              </a:rPr>
              <a:t>son başvuru tarihinden itibaren </a:t>
            </a:r>
            <a:r>
              <a:rPr lang="tr-TR" sz="2000" b="1" dirty="0">
                <a:solidFill>
                  <a:schemeClr val="accent2"/>
                </a:solidFill>
              </a:rPr>
              <a:t>en geç 5 iş günü içerisinde Ajansa teslim edilmelidir.</a:t>
            </a:r>
            <a:r>
              <a:rPr lang="tr-TR" sz="2000" b="1" dirty="0">
                <a:solidFill>
                  <a:srgbClr val="002060"/>
                </a:solidFill>
              </a:rPr>
              <a:t> Zamanında yapılmayan proje başvuruları için mazeret kabul edilmez ve bu projeler </a:t>
            </a:r>
            <a:r>
              <a:rPr lang="tr-TR" sz="2000" b="1" dirty="0">
                <a:solidFill>
                  <a:schemeClr val="accent2"/>
                </a:solidFill>
              </a:rPr>
              <a:t>değerlendirmeye alınmadan </a:t>
            </a:r>
            <a:r>
              <a:rPr lang="tr-TR" sz="2000" b="1" dirty="0" smtClean="0">
                <a:solidFill>
                  <a:schemeClr val="accent2"/>
                </a:solidFill>
              </a:rPr>
              <a:t>reddedilir.</a:t>
            </a:r>
            <a:endParaRPr lang="tr-TR" sz="2000" b="1" dirty="0">
              <a:solidFill>
                <a:schemeClr val="accent2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8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054389"/>
              </p:ext>
            </p:extLst>
          </p:nvPr>
        </p:nvGraphicFramePr>
        <p:xfrm>
          <a:off x="323530" y="2420888"/>
          <a:ext cx="8712966" cy="272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4322"/>
                <a:gridCol w="2904322"/>
                <a:gridCol w="2904322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Doğu Akdeniz </a:t>
                      </a:r>
                      <a:r>
                        <a:rPr lang="tr-TR" sz="2000" b="1" u="none" strike="noStrike" dirty="0" smtClean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                Kalkınma </a:t>
                      </a:r>
                      <a:r>
                        <a:rPr lang="tr-TR" sz="20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Ajansı</a:t>
                      </a:r>
                      <a:endParaRPr lang="tr-TR" sz="20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Kahramanmaraş</a:t>
                      </a:r>
                      <a:endParaRPr lang="tr-TR" sz="20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Osmaniye</a:t>
                      </a:r>
                      <a:endParaRPr lang="tr-TR" sz="20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Genel Sekreterliği</a:t>
                      </a:r>
                      <a:endParaRPr lang="tr-TR" sz="20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Yatırım Destek Ofisi</a:t>
                      </a:r>
                      <a:endParaRPr lang="tr-TR" sz="20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Yatırım Destek Ofisi</a:t>
                      </a:r>
                      <a:endParaRPr lang="tr-TR" sz="2000" b="1" i="0" u="none" strike="noStrike" dirty="0"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Haraparası</a:t>
                      </a:r>
                      <a:r>
                        <a:rPr lang="tr-TR" sz="20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Mah. </a:t>
                      </a:r>
                      <a:r>
                        <a:rPr lang="tr-TR" sz="20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Tabakhane S. 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Yenişehir </a:t>
                      </a:r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M. </a:t>
                      </a:r>
                      <a:r>
                        <a:rPr lang="tr-TR" sz="20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74002 S. 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Rauf Bey M. 9546 S.</a:t>
                      </a:r>
                      <a:r>
                        <a:rPr lang="tr-TR" sz="20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No:70</a:t>
                      </a:r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 Osmaniye TSO Binası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64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No:20  </a:t>
                      </a:r>
                      <a:r>
                        <a:rPr lang="tr-TR" sz="20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Antakya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No:3  </a:t>
                      </a:r>
                      <a:r>
                        <a:rPr lang="tr-TR" sz="20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Dulkadiroğlu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27452">
                <a:tc>
                  <a:txBody>
                    <a:bodyPr/>
                    <a:lstStyle/>
                    <a:p>
                      <a:pPr algn="ctr" fontAlgn="t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HATAY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KAHRAMANMARAŞ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OSMANİYE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Düz Bağlayıcı 5"/>
          <p:cNvCxnSpPr/>
          <p:nvPr/>
        </p:nvCxnSpPr>
        <p:spPr>
          <a:xfrm>
            <a:off x="3347864" y="2564904"/>
            <a:ext cx="0" cy="194421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>
            <a:off x="6084168" y="2564904"/>
            <a:ext cx="0" cy="194421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8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288032" y="993641"/>
            <a:ext cx="8820472" cy="5122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 smtClean="0">
                <a:solidFill>
                  <a:srgbClr val="002060"/>
                </a:solidFill>
              </a:rPr>
              <a:t>Proje </a:t>
            </a:r>
            <a:r>
              <a:rPr lang="tr-TR" sz="2000" b="1" dirty="0">
                <a:solidFill>
                  <a:srgbClr val="002060"/>
                </a:solidFill>
              </a:rPr>
              <a:t>başvuru tamamlandıktan sonra, projeler başvuru rehberlerinde yer alan kriterlere göre </a:t>
            </a:r>
            <a:r>
              <a:rPr lang="tr-TR" sz="2000" b="1" dirty="0">
                <a:solidFill>
                  <a:schemeClr val="accent2"/>
                </a:solidFill>
              </a:rPr>
              <a:t>Ön İnceleme ile Teknik ve Mali Değerlendirme </a:t>
            </a:r>
            <a:r>
              <a:rPr lang="tr-TR" sz="2000" b="1" dirty="0">
                <a:solidFill>
                  <a:srgbClr val="002060"/>
                </a:solidFill>
              </a:rPr>
              <a:t>aşamalarından oluşan değerlendirme süreçlerine tabi tutulacaktır. Bu nedenle başvuru rehberlerinde yer alan değerlendirme kriterlerini dikkatlice inceleyiniz. </a:t>
            </a:r>
            <a:r>
              <a:rPr lang="tr-TR" sz="2000" b="1" dirty="0">
                <a:solidFill>
                  <a:schemeClr val="accent2"/>
                </a:solidFill>
              </a:rPr>
              <a:t>(Değerlendirme Tablosu</a:t>
            </a:r>
            <a:r>
              <a:rPr lang="tr-TR" sz="2000" b="1" dirty="0" smtClean="0">
                <a:solidFill>
                  <a:schemeClr val="accent2"/>
                </a:solidFill>
              </a:rPr>
              <a:t>)</a:t>
            </a:r>
          </a:p>
          <a:p>
            <a:pPr marL="342900" indent="-342900" algn="just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 smtClean="0">
                <a:solidFill>
                  <a:srgbClr val="002060"/>
                </a:solidFill>
              </a:rPr>
              <a:t>Proje </a:t>
            </a:r>
            <a:r>
              <a:rPr lang="tr-TR" sz="2000" b="1" dirty="0">
                <a:solidFill>
                  <a:srgbClr val="002060"/>
                </a:solidFill>
              </a:rPr>
              <a:t>ile ilgili her türlü harcamanın, Ajans ile </a:t>
            </a:r>
            <a:r>
              <a:rPr lang="tr-TR" sz="2000" b="1" dirty="0">
                <a:solidFill>
                  <a:schemeClr val="accent2"/>
                </a:solidFill>
              </a:rPr>
              <a:t>sözleşme tarihi ve proje bitiş tarihi arasında yapılması ve belgelendirilmesi </a:t>
            </a:r>
            <a:r>
              <a:rPr lang="tr-TR" sz="2000" b="1" dirty="0">
                <a:solidFill>
                  <a:srgbClr val="002060"/>
                </a:solidFill>
              </a:rPr>
              <a:t>gerekmektedir</a:t>
            </a:r>
            <a:r>
              <a:rPr lang="tr-TR" sz="2000" b="1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 smtClean="0">
                <a:solidFill>
                  <a:srgbClr val="002060"/>
                </a:solidFill>
              </a:rPr>
              <a:t>Projenin </a:t>
            </a:r>
            <a:r>
              <a:rPr lang="tr-TR" sz="2000" b="1" dirty="0">
                <a:solidFill>
                  <a:srgbClr val="002060"/>
                </a:solidFill>
              </a:rPr>
              <a:t>uygulanabilmesi amacıyla alınması gereken her türlü </a:t>
            </a:r>
            <a:r>
              <a:rPr lang="tr-TR" sz="2000" b="1" dirty="0">
                <a:solidFill>
                  <a:schemeClr val="accent2"/>
                </a:solidFill>
              </a:rPr>
              <a:t>yasal izin ve ruhsatlar ile hazırlanması gereken proje ve diğer teknik çalışmalar sözleşme aşamasına kadar </a:t>
            </a:r>
            <a:r>
              <a:rPr lang="tr-TR" sz="2000" b="1" dirty="0">
                <a:solidFill>
                  <a:srgbClr val="002060"/>
                </a:solidFill>
              </a:rPr>
              <a:t>tamamlanmalıdır</a:t>
            </a:r>
            <a:r>
              <a:rPr lang="tr-TR" sz="2000" b="1" dirty="0" smtClean="0">
                <a:solidFill>
                  <a:srgbClr val="002060"/>
                </a:solidFill>
              </a:rPr>
              <a:t>.</a:t>
            </a:r>
          </a:p>
          <a:p>
            <a:pPr marL="171450" indent="-171450" algn="just">
              <a:lnSpc>
                <a:spcPct val="150000"/>
              </a:lnSpc>
              <a:buBlip>
                <a:blip r:embed="rId2"/>
              </a:buBlip>
            </a:pPr>
            <a:endParaRPr lang="tr-TR" sz="2000" b="1" dirty="0">
              <a:solidFill>
                <a:srgbClr val="00206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19</a:t>
            </a:fld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50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87152" y="11663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  <a:cs typeface="Times New Roman" pitchFamily="18" charset="0"/>
              </a:rPr>
              <a:t>SUNUM </a:t>
            </a:r>
            <a:r>
              <a:rPr lang="tr-TR" sz="3200" b="1" dirty="0" smtClean="0">
                <a:solidFill>
                  <a:schemeClr val="bg1"/>
                </a:solidFill>
                <a:cs typeface="Times New Roman" pitchFamily="18" charset="0"/>
              </a:rPr>
              <a:t>AKIŞI</a:t>
            </a:r>
            <a:endParaRPr lang="tr-TR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90690674"/>
              </p:ext>
            </p:extLst>
          </p:nvPr>
        </p:nvGraphicFramePr>
        <p:xfrm>
          <a:off x="323528" y="908720"/>
          <a:ext cx="871296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352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>
                <a:solidFill>
                  <a:schemeClr val="accent2"/>
                </a:solidFill>
              </a:rPr>
              <a:t>COVID-19 tedbirleri </a:t>
            </a:r>
            <a:r>
              <a:rPr lang="tr-TR" sz="2000" b="1" dirty="0">
                <a:solidFill>
                  <a:srgbClr val="002060"/>
                </a:solidFill>
              </a:rPr>
              <a:t>kapsamında </a:t>
            </a:r>
            <a:r>
              <a:rPr lang="tr-TR" sz="2000" b="1" dirty="0" err="1">
                <a:solidFill>
                  <a:srgbClr val="002060"/>
                </a:solidFill>
              </a:rPr>
              <a:t>oluşalabilecek</a:t>
            </a:r>
            <a:r>
              <a:rPr lang="tr-TR" sz="2000" b="1" dirty="0">
                <a:solidFill>
                  <a:srgbClr val="002060"/>
                </a:solidFill>
              </a:rPr>
              <a:t> yeni çalışma düzenine göre taahhütnamenin teslim yöntemi değişebilir. Bu durum için web sitesinin takibi önemlidir.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>
                <a:solidFill>
                  <a:srgbClr val="002060"/>
                </a:solidFill>
              </a:rPr>
              <a:t>Programa yönelik sorunların </a:t>
            </a:r>
            <a:r>
              <a:rPr lang="tr-TR" sz="2000" b="1" dirty="0">
                <a:solidFill>
                  <a:schemeClr val="accent2"/>
                </a:solidFill>
              </a:rPr>
              <a:t>e-posta yolu </a:t>
            </a:r>
            <a:r>
              <a:rPr lang="tr-TR" sz="2000" b="1" dirty="0">
                <a:solidFill>
                  <a:srgbClr val="002060"/>
                </a:solidFill>
              </a:rPr>
              <a:t>ile iletilmesi daha hızlı geri dönüşler için önemlidir. (</a:t>
            </a:r>
            <a:r>
              <a:rPr lang="tr-TR" sz="2000" b="1" dirty="0">
                <a:solidFill>
                  <a:srgbClr val="002060"/>
                </a:solidFill>
                <a:hlinkClick r:id="rId3"/>
              </a:rPr>
              <a:t>pyb@dogaka.gov.tr</a:t>
            </a:r>
            <a:r>
              <a:rPr lang="tr-TR" sz="2000" b="1" dirty="0">
                <a:solidFill>
                  <a:srgbClr val="002060"/>
                </a:solidFill>
              </a:rPr>
              <a:t>)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8064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064" y="1080378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 smtClean="0">
                <a:solidFill>
                  <a:schemeClr val="accent2"/>
                </a:solidFill>
              </a:rPr>
              <a:t>Sıkça Sorulan Sorular (SSS)</a:t>
            </a:r>
            <a:endParaRPr lang="tr-TR" sz="2400" b="1" dirty="0">
              <a:solidFill>
                <a:schemeClr val="accent2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60040" y="1412776"/>
            <a:ext cx="8820472" cy="281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 smtClean="0">
                <a:solidFill>
                  <a:srgbClr val="002060"/>
                </a:solidFill>
              </a:rPr>
              <a:t>Sorularınızı</a:t>
            </a:r>
            <a:r>
              <a:rPr lang="tr-TR" sz="2000" b="1" dirty="0">
                <a:solidFill>
                  <a:srgbClr val="002060"/>
                </a:solidFill>
              </a:rPr>
              <a:t>, teklif çağrısının </a:t>
            </a:r>
            <a:r>
              <a:rPr lang="tr-TR" sz="2000" b="1" dirty="0">
                <a:solidFill>
                  <a:schemeClr val="accent2"/>
                </a:solidFill>
              </a:rPr>
              <a:t>referans numarasını açık bir şekilde belirterek, elektronik posta ya da faks ile </a:t>
            </a:r>
            <a:r>
              <a:rPr lang="tr-TR" sz="2000" b="1" dirty="0">
                <a:solidFill>
                  <a:srgbClr val="002060"/>
                </a:solidFill>
              </a:rPr>
              <a:t>aşağıdaki adrese veya faks numarasına gönderebilirsiniz</a:t>
            </a:r>
            <a:r>
              <a:rPr lang="tr-TR" sz="2000" b="1" dirty="0" smtClean="0">
                <a:solidFill>
                  <a:srgbClr val="002060"/>
                </a:solidFill>
              </a:rPr>
              <a:t>:</a:t>
            </a:r>
            <a:endParaRPr lang="tr-TR" sz="2000" b="1" dirty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>
                <a:solidFill>
                  <a:srgbClr val="002060"/>
                </a:solidFill>
              </a:rPr>
              <a:t>İnternet Adresi: www.dogaka.gov.tr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>
                <a:solidFill>
                  <a:srgbClr val="002060"/>
                </a:solidFill>
              </a:rPr>
              <a:t>E-posta adresi: pyb@dogaka.gov.tr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tr-TR" sz="2000" b="1" dirty="0">
                <a:solidFill>
                  <a:srgbClr val="002060"/>
                </a:solidFill>
              </a:rPr>
              <a:t>Faks: 0 (326) 225 14 </a:t>
            </a:r>
            <a:r>
              <a:rPr lang="tr-TR" sz="2000" b="1" dirty="0" smtClean="0">
                <a:solidFill>
                  <a:srgbClr val="002060"/>
                </a:solidFill>
              </a:rPr>
              <a:t>52</a:t>
            </a:r>
            <a:endParaRPr lang="tr-TR" sz="2000" b="1" dirty="0">
              <a:solidFill>
                <a:srgbClr val="002060"/>
              </a:solidFill>
            </a:endParaRPr>
          </a:p>
        </p:txBody>
      </p:sp>
      <p:pic>
        <p:nvPicPr>
          <p:cNvPr id="7" name="Picture 7" descr="C:\Users\ibrahim.yasar\Desktop\SSS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58" y="4077072"/>
            <a:ext cx="8643938" cy="2381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21</a:t>
            </a:fld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10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330680367"/>
              </p:ext>
            </p:extLst>
          </p:nvPr>
        </p:nvGraphicFramePr>
        <p:xfrm>
          <a:off x="315145" y="2348880"/>
          <a:ext cx="8732237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22</a:t>
            </a:fld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0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064" y="3429000"/>
            <a:ext cx="8820472" cy="485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4800" b="1" dirty="0" smtClean="0">
                <a:solidFill>
                  <a:srgbClr val="002060"/>
                </a:solidFill>
              </a:rPr>
              <a:t>Teşekkür ederim.</a:t>
            </a:r>
            <a:endParaRPr lang="tr-TR" sz="4800" b="1" dirty="0">
              <a:solidFill>
                <a:srgbClr val="00206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708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743303800"/>
              </p:ext>
            </p:extLst>
          </p:nvPr>
        </p:nvGraphicFramePr>
        <p:xfrm>
          <a:off x="323528" y="908720"/>
          <a:ext cx="871296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26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416157"/>
              </p:ext>
            </p:extLst>
          </p:nvPr>
        </p:nvGraphicFramePr>
        <p:xfrm>
          <a:off x="305951" y="912916"/>
          <a:ext cx="8784976" cy="55404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766630"/>
                <a:gridCol w="2635743"/>
                <a:gridCol w="2382603"/>
              </a:tblGrid>
              <a:tr h="427852">
                <a:tc>
                  <a:txBody>
                    <a:bodyPr/>
                    <a:lstStyle/>
                    <a:p>
                      <a:pPr algn="l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Programın Toplam Bütçesi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tr-TR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0.000.000 </a:t>
                      </a: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TL</a:t>
                      </a:r>
                      <a:endParaRPr lang="tr-TR" sz="24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Proje Destek Tutarı</a:t>
                      </a:r>
                      <a:endParaRPr lang="tr-TR" sz="2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Asgari </a:t>
                      </a:r>
                      <a:r>
                        <a:rPr lang="tr-TR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300.000 </a:t>
                      </a: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TL</a:t>
                      </a:r>
                      <a:endParaRPr lang="tr-TR" sz="24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Azami </a:t>
                      </a:r>
                      <a:r>
                        <a:rPr lang="tr-TR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2.000.000 </a:t>
                      </a: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TL</a:t>
                      </a:r>
                      <a:endParaRPr lang="tr-TR" sz="24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Destek Oranı</a:t>
                      </a:r>
                      <a:endParaRPr lang="tr-TR" sz="2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Asgari %25</a:t>
                      </a:r>
                      <a:endParaRPr lang="tr-TR" sz="24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Azami </a:t>
                      </a:r>
                      <a:r>
                        <a:rPr lang="tr-TR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%75</a:t>
                      </a:r>
                      <a:endParaRPr lang="tr-TR" sz="24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Proje Uygulama Süresi</a:t>
                      </a:r>
                      <a:endParaRPr lang="tr-TR" sz="2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Asgari 6 ay</a:t>
                      </a:r>
                      <a:endParaRPr lang="tr-TR" sz="24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Azami </a:t>
                      </a:r>
                      <a:r>
                        <a:rPr lang="tr-TR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24 </a:t>
                      </a: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ay</a:t>
                      </a:r>
                      <a:endParaRPr lang="tr-TR" sz="24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Başvuru Yapılabilecek Proje Sayısı</a:t>
                      </a:r>
                      <a:endParaRPr lang="tr-TR" sz="2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Azami </a:t>
                      </a:r>
                      <a:r>
                        <a:rPr lang="tr-TR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4 </a:t>
                      </a: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adet</a:t>
                      </a:r>
                      <a:endParaRPr lang="tr-TR" sz="24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Destek Alınabilecek Proje Sayısı</a:t>
                      </a:r>
                      <a:endParaRPr lang="tr-TR" sz="2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Azami </a:t>
                      </a:r>
                      <a:r>
                        <a:rPr lang="tr-TR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2 </a:t>
                      </a: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adet</a:t>
                      </a:r>
                      <a:endParaRPr lang="tr-TR" sz="24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Proje Uygulama Yeri</a:t>
                      </a:r>
                      <a:endParaRPr lang="tr-TR" sz="2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2060"/>
                          </a:solidFill>
                          <a:effectLst/>
                        </a:rPr>
                        <a:t>Hatay, Kahramanmaraş ve Osmaniye illeri</a:t>
                      </a:r>
                      <a:endParaRPr lang="tr-TR" sz="24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232248">
                <a:tc>
                  <a:txBody>
                    <a:bodyPr/>
                    <a:lstStyle/>
                    <a:p>
                      <a:pPr algn="l" fontAlgn="auto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Uygun Başvuru Sahipleri</a:t>
                      </a:r>
                      <a:endParaRPr lang="tr-TR" sz="2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285750" lvl="0" indent="-285750" fontAlgn="auto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Kamu Kurum ve Kuruluşları</a:t>
                      </a:r>
                      <a:endParaRPr lang="tr-TR" sz="18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auto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Yerel Yönetimler</a:t>
                      </a:r>
                      <a:endParaRPr lang="tr-TR" sz="18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auto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Üniversiteler (Rektörlük)</a:t>
                      </a:r>
                      <a:endParaRPr lang="tr-TR" sz="18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auto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Kamu Kurumu Niteliğindeki Meslek Kuruluşları</a:t>
                      </a:r>
                      <a:endParaRPr lang="tr-TR" sz="18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auto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Sivil Toplum Kuruluşları</a:t>
                      </a:r>
                      <a:endParaRPr lang="tr-TR" sz="18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b="1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Kooperatif ve Birlikler (Kar Amacı Gütmeyen)</a:t>
                      </a:r>
                      <a:endParaRPr lang="tr-TR" sz="28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8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064" y="1340768"/>
            <a:ext cx="8820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tr-TR" sz="2000" b="1" dirty="0">
                <a:solidFill>
                  <a:srgbClr val="002060"/>
                </a:solidFill>
              </a:rPr>
              <a:t>Başvuru sahipleri destek almaya hak kazanabilmek için </a:t>
            </a:r>
            <a:r>
              <a:rPr lang="tr-TR" sz="2000" b="1" dirty="0">
                <a:solidFill>
                  <a:schemeClr val="accent2"/>
                </a:solidFill>
              </a:rPr>
              <a:t>başvuru tarihi itibariyle aşağıda belirtilen koşulların tümüne </a:t>
            </a:r>
            <a:r>
              <a:rPr lang="tr-TR" sz="2000" b="1" dirty="0" smtClean="0">
                <a:solidFill>
                  <a:schemeClr val="accent2"/>
                </a:solidFill>
              </a:rPr>
              <a:t>uymalıdır.</a:t>
            </a:r>
            <a:endParaRPr lang="tr-TR" sz="2000" b="1" dirty="0">
              <a:solidFill>
                <a:schemeClr val="accent2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90870" y="2060848"/>
            <a:ext cx="8820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tr-TR" sz="2000" dirty="0">
                <a:solidFill>
                  <a:srgbClr val="002060"/>
                </a:solidFill>
              </a:rPr>
              <a:t>Kar amacı gütmeyen kurum veya kuruluş olması</a:t>
            </a:r>
            <a:r>
              <a:rPr lang="tr-TR" sz="2000" dirty="0" smtClean="0">
                <a:solidFill>
                  <a:srgbClr val="002060"/>
                </a:solidFill>
              </a:rPr>
              <a:t>,</a:t>
            </a:r>
          </a:p>
          <a:p>
            <a:pPr lvl="0" algn="just"/>
            <a:endParaRPr lang="tr-TR" sz="2000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tr-TR" sz="2000" dirty="0">
                <a:solidFill>
                  <a:srgbClr val="002060"/>
                </a:solidFill>
              </a:rPr>
              <a:t>Merkez ya da yasal şubesi TR63 Bölgesine kayıtlı olan ve belirtilen ilçelere yatırım yapacak </a:t>
            </a:r>
            <a:r>
              <a:rPr lang="tr-TR" sz="2000" b="1" dirty="0">
                <a:solidFill>
                  <a:srgbClr val="002060"/>
                </a:solidFill>
              </a:rPr>
              <a:t>Sivil Toplum Kuruluşu, Kooperatif ve Birliklerin, </a:t>
            </a:r>
            <a:r>
              <a:rPr lang="tr-TR" sz="2000" b="1" dirty="0" smtClean="0">
                <a:solidFill>
                  <a:srgbClr val="002060"/>
                </a:solidFill>
              </a:rPr>
              <a:t>01.01.2020 </a:t>
            </a:r>
            <a:r>
              <a:rPr lang="tr-TR" sz="2000" b="1" dirty="0">
                <a:solidFill>
                  <a:srgbClr val="002060"/>
                </a:solidFill>
              </a:rPr>
              <a:t>tarihinden önce</a:t>
            </a:r>
            <a:r>
              <a:rPr lang="tr-TR" sz="2000" dirty="0">
                <a:solidFill>
                  <a:srgbClr val="002060"/>
                </a:solidFill>
              </a:rPr>
              <a:t> TR63 Düzey 2 bölgesinde kurulmuş, tescil edilmiş ve faaliyette </a:t>
            </a:r>
            <a:r>
              <a:rPr lang="tr-TR" sz="2000" dirty="0" smtClean="0">
                <a:solidFill>
                  <a:srgbClr val="002060"/>
                </a:solidFill>
              </a:rPr>
              <a:t>olması,</a:t>
            </a:r>
          </a:p>
          <a:p>
            <a:pPr lvl="0" algn="just"/>
            <a:endParaRPr lang="tr-TR" sz="2000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tr-TR" sz="2000" dirty="0">
                <a:solidFill>
                  <a:srgbClr val="002060"/>
                </a:solidFill>
              </a:rPr>
              <a:t>Merkez ya da yasal şubesi TR63 Bölgesi dışında olan ve belirtilen ilçelere yatırım yapacak </a:t>
            </a:r>
            <a:r>
              <a:rPr lang="tr-TR" sz="2000" b="1" dirty="0">
                <a:solidFill>
                  <a:srgbClr val="002060"/>
                </a:solidFill>
              </a:rPr>
              <a:t>Sivil Toplum Kuruluşu, Kooperatif ve Birliklerin ise, </a:t>
            </a:r>
            <a:r>
              <a:rPr lang="tr-TR" sz="2000" b="1" dirty="0" smtClean="0">
                <a:solidFill>
                  <a:srgbClr val="002060"/>
                </a:solidFill>
              </a:rPr>
              <a:t>01.01.2020 </a:t>
            </a:r>
            <a:r>
              <a:rPr lang="tr-TR" sz="2000" b="1" dirty="0">
                <a:solidFill>
                  <a:srgbClr val="002060"/>
                </a:solidFill>
              </a:rPr>
              <a:t>tarihinden önce</a:t>
            </a:r>
            <a:r>
              <a:rPr lang="tr-TR" sz="2000" dirty="0">
                <a:solidFill>
                  <a:srgbClr val="002060"/>
                </a:solidFill>
              </a:rPr>
              <a:t> kurulmuş, tescil edilmiş ve TR63 Bölgesinde programın son başvuru tarihi itibari ile yasal şubesini kaydettirmiş </a:t>
            </a:r>
            <a:r>
              <a:rPr lang="tr-TR" sz="2000" dirty="0" smtClean="0">
                <a:solidFill>
                  <a:srgbClr val="002060"/>
                </a:solidFill>
              </a:rPr>
              <a:t>olması,</a:t>
            </a:r>
          </a:p>
          <a:p>
            <a:pPr lvl="0" algn="just"/>
            <a:endParaRPr lang="tr-TR" sz="2000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tr-TR" sz="2000" dirty="0">
                <a:solidFill>
                  <a:srgbClr val="002060"/>
                </a:solidFill>
              </a:rPr>
              <a:t>Ajansın faaliyet gösterdiği TR63 Düzey 2 Bölgesinde (Hatay, Kahramanmaraş ve Osmaniye) kayıtlı olmaları veya merkezlerinin ya da yasal şubelerinin bu bölgelerde bulunması</a:t>
            </a:r>
            <a:r>
              <a:rPr lang="tr-TR" sz="2000" dirty="0" smtClean="0">
                <a:solidFill>
                  <a:srgbClr val="002060"/>
                </a:solidFill>
              </a:rPr>
              <a:t>,</a:t>
            </a:r>
            <a:endParaRPr lang="tr-TR" sz="2000" dirty="0">
              <a:solidFill>
                <a:srgbClr val="00206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95064" y="908720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 smtClean="0">
                <a:solidFill>
                  <a:schemeClr val="accent2"/>
                </a:solidFill>
              </a:rPr>
              <a:t>Başvuru Sahibinin Uygunluğu</a:t>
            </a:r>
            <a:endParaRPr lang="tr-TR" sz="2400" b="1" dirty="0">
              <a:solidFill>
                <a:schemeClr val="accent2"/>
              </a:solidFill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8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90870" y="1556792"/>
            <a:ext cx="88204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</a:rPr>
              <a:t>Proje </a:t>
            </a:r>
            <a:r>
              <a:rPr lang="tr-TR" sz="2000" dirty="0">
                <a:solidFill>
                  <a:srgbClr val="002060"/>
                </a:solidFill>
              </a:rPr>
              <a:t>faaliyetlerinin proje sunan kurum/kuruluşun </a:t>
            </a:r>
            <a:r>
              <a:rPr lang="tr-TR" sz="2000" b="1" dirty="0">
                <a:solidFill>
                  <a:srgbClr val="002060"/>
                </a:solidFill>
              </a:rPr>
              <a:t>görev ve yetki alanı </a:t>
            </a:r>
            <a:r>
              <a:rPr lang="tr-TR" sz="2000" dirty="0">
                <a:solidFill>
                  <a:srgbClr val="002060"/>
                </a:solidFill>
              </a:rPr>
              <a:t>içerisinde bulunması</a:t>
            </a:r>
            <a:r>
              <a:rPr lang="tr-TR" sz="2000" dirty="0" smtClean="0">
                <a:solidFill>
                  <a:srgbClr val="002060"/>
                </a:solidFill>
              </a:rPr>
              <a:t>,</a:t>
            </a:r>
          </a:p>
          <a:p>
            <a:pPr lvl="0" algn="just"/>
            <a:endParaRPr lang="tr-TR" sz="2000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tr-TR" sz="2000" dirty="0">
                <a:solidFill>
                  <a:srgbClr val="002060"/>
                </a:solidFill>
              </a:rPr>
              <a:t>Projenin hazırlığından ve yönetiminden (eğer varsa ortakları ile birlikte) </a:t>
            </a:r>
            <a:r>
              <a:rPr lang="tr-TR" sz="2000" b="1" dirty="0">
                <a:solidFill>
                  <a:srgbClr val="002060"/>
                </a:solidFill>
              </a:rPr>
              <a:t>doğrudan sorumlu olması</a:t>
            </a:r>
            <a:r>
              <a:rPr lang="tr-TR" sz="2000" dirty="0">
                <a:solidFill>
                  <a:srgbClr val="002060"/>
                </a:solidFill>
              </a:rPr>
              <a:t>, aracı olarak hareket etmemesi</a:t>
            </a:r>
            <a:r>
              <a:rPr lang="tr-TR" sz="2000" dirty="0" smtClean="0">
                <a:solidFill>
                  <a:srgbClr val="002060"/>
                </a:solidFill>
              </a:rPr>
              <a:t>,</a:t>
            </a:r>
          </a:p>
          <a:p>
            <a:pPr lvl="0" algn="just"/>
            <a:endParaRPr lang="tr-TR" sz="2000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tr-TR" sz="2000" dirty="0">
                <a:solidFill>
                  <a:srgbClr val="002060"/>
                </a:solidFill>
              </a:rPr>
              <a:t>Proje ve Faaliyet Destekleme Yönetmeliği’nde öngörülen </a:t>
            </a:r>
            <a:r>
              <a:rPr lang="tr-TR" sz="2000" b="1" dirty="0">
                <a:solidFill>
                  <a:srgbClr val="002060"/>
                </a:solidFill>
              </a:rPr>
              <a:t>proje hesabını kendi adına açma, bu hesaba para aktarma ve bu hesaptan para harcama </a:t>
            </a:r>
            <a:r>
              <a:rPr lang="tr-TR" sz="2000" dirty="0">
                <a:solidFill>
                  <a:srgbClr val="002060"/>
                </a:solidFill>
              </a:rPr>
              <a:t>yapma ehliyetine sahip olması</a:t>
            </a:r>
            <a:r>
              <a:rPr lang="tr-TR" sz="2000" dirty="0" smtClean="0">
                <a:solidFill>
                  <a:srgbClr val="002060"/>
                </a:solidFill>
              </a:rPr>
              <a:t>,</a:t>
            </a:r>
          </a:p>
          <a:p>
            <a:pPr lvl="0" algn="just"/>
            <a:endParaRPr lang="tr-TR" sz="2000" dirty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tr-TR" sz="2000" dirty="0">
                <a:solidFill>
                  <a:srgbClr val="002060"/>
                </a:solidFill>
              </a:rPr>
              <a:t>Proje kapsamında inşa edilecek ya da geliştirilecek yapı ve/veya projenin uygulanacağı yapıya/işyerine/işletmeye vb. ilişkin, ya Başvuru Sahibinin kanuni sahibi ve işletmecisi olması ya da program ilan tarihinden sonraki </a:t>
            </a:r>
            <a:r>
              <a:rPr lang="tr-TR" sz="2000" b="1" i="1" dirty="0">
                <a:solidFill>
                  <a:srgbClr val="002060"/>
                </a:solidFill>
              </a:rPr>
              <a:t>5 yılı kapsayacak kira kontratı/protokol vb.</a:t>
            </a:r>
            <a:r>
              <a:rPr lang="tr-TR" sz="2000" dirty="0">
                <a:solidFill>
                  <a:srgbClr val="002060"/>
                </a:solidFill>
              </a:rPr>
              <a:t> sunması ve kiralanan yapılar için yapı değiştirme konusunda mülk sahibinin muvafakatinin </a:t>
            </a:r>
            <a:r>
              <a:rPr lang="tr-TR" sz="2000" dirty="0" smtClean="0">
                <a:solidFill>
                  <a:srgbClr val="002060"/>
                </a:solidFill>
              </a:rPr>
              <a:t>olması.</a:t>
            </a:r>
            <a:endParaRPr lang="tr-TR" sz="2000" b="1" dirty="0">
              <a:solidFill>
                <a:srgbClr val="00206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95064" y="1045185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 smtClean="0">
                <a:solidFill>
                  <a:schemeClr val="accent2"/>
                </a:solidFill>
              </a:rPr>
              <a:t>Başvuru Sahibinin Uygunluğu</a:t>
            </a:r>
            <a:endParaRPr lang="tr-TR" sz="2400" b="1" dirty="0">
              <a:solidFill>
                <a:schemeClr val="accent2"/>
              </a:solidFill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72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1560" y="1718806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rgbClr val="002060"/>
                </a:solidFill>
              </a:rPr>
              <a:t>Ortaklar, </a:t>
            </a:r>
            <a:endParaRPr lang="tr-TR" sz="2000" dirty="0" smtClean="0">
              <a:solidFill>
                <a:srgbClr val="002060"/>
              </a:solidFill>
            </a:endParaRPr>
          </a:p>
          <a:p>
            <a:pPr algn="just"/>
            <a:endParaRPr lang="tr-TR" sz="2000" dirty="0">
              <a:solidFill>
                <a:srgbClr val="002060"/>
              </a:solidFill>
            </a:endParaRPr>
          </a:p>
          <a:p>
            <a:pPr algn="just"/>
            <a:r>
              <a:rPr lang="tr-TR" sz="2000" dirty="0" smtClean="0">
                <a:solidFill>
                  <a:srgbClr val="002060"/>
                </a:solidFill>
              </a:rPr>
              <a:t>“</a:t>
            </a:r>
            <a:r>
              <a:rPr lang="tr-TR" sz="2000" dirty="0">
                <a:solidFill>
                  <a:srgbClr val="002060"/>
                </a:solidFill>
              </a:rPr>
              <a:t>Ajansın faaliyet gösterdiği TR63 Düzey 2 Bölgesi’nde (Hatay, Kahramanmaraş ve Osmaniye) kayıtlı olması veya merkez ya da yasal şubelerinin bu Bölgede bulunması” hariç, </a:t>
            </a:r>
            <a:endParaRPr lang="tr-TR" sz="2000" dirty="0" smtClean="0">
              <a:solidFill>
                <a:srgbClr val="002060"/>
              </a:solidFill>
            </a:endParaRPr>
          </a:p>
          <a:p>
            <a:pPr algn="just"/>
            <a:endParaRPr lang="tr-TR" sz="2000" b="1" i="1" dirty="0">
              <a:solidFill>
                <a:srgbClr val="002060"/>
              </a:solidFill>
            </a:endParaRPr>
          </a:p>
          <a:p>
            <a:pPr algn="just"/>
            <a:r>
              <a:rPr lang="tr-TR" sz="2000" b="1" i="1" dirty="0" smtClean="0">
                <a:solidFill>
                  <a:srgbClr val="002060"/>
                </a:solidFill>
              </a:rPr>
              <a:t>Başvuru </a:t>
            </a:r>
            <a:r>
              <a:rPr lang="tr-TR" sz="2000" b="1" i="1" dirty="0">
                <a:solidFill>
                  <a:srgbClr val="002060"/>
                </a:solidFill>
              </a:rPr>
              <a:t>sahipleri ile ilgili tüm uygunluk kriterlerini</a:t>
            </a:r>
            <a:r>
              <a:rPr lang="tr-TR" sz="2000" dirty="0">
                <a:solidFill>
                  <a:srgbClr val="002060"/>
                </a:solidFill>
              </a:rPr>
              <a:t> karşılamalıdırlar</a:t>
            </a:r>
            <a:r>
              <a:rPr lang="tr-TR" sz="20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tr-TR" sz="2000" dirty="0">
              <a:solidFill>
                <a:srgbClr val="002060"/>
              </a:solidFill>
            </a:endParaRPr>
          </a:p>
          <a:p>
            <a:pPr algn="just"/>
            <a:r>
              <a:rPr lang="tr-TR" sz="2000" dirty="0">
                <a:solidFill>
                  <a:srgbClr val="002060"/>
                </a:solidFill>
              </a:rPr>
              <a:t>Ortak olacak kuruluşlar </a:t>
            </a:r>
            <a:r>
              <a:rPr lang="tr-TR" sz="2000" b="1" i="1" dirty="0">
                <a:solidFill>
                  <a:srgbClr val="002060"/>
                </a:solidFill>
              </a:rPr>
              <a:t>Ortaklık Beyannamesi</a:t>
            </a:r>
            <a:r>
              <a:rPr lang="tr-TR" sz="2000" dirty="0">
                <a:solidFill>
                  <a:srgbClr val="002060"/>
                </a:solidFill>
              </a:rPr>
              <a:t> doldurmalıdır.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95064" y="1224394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 smtClean="0">
                <a:solidFill>
                  <a:schemeClr val="accent2"/>
                </a:solidFill>
              </a:rPr>
              <a:t>Ortakların Uygunluğu</a:t>
            </a:r>
            <a:endParaRPr lang="tr-TR" sz="2400" b="1" dirty="0">
              <a:solidFill>
                <a:schemeClr val="accent2"/>
              </a:solidFill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0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064" y="1045185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 smtClean="0">
                <a:solidFill>
                  <a:schemeClr val="accent2"/>
                </a:solidFill>
              </a:rPr>
              <a:t>Örnek Proje Konuları</a:t>
            </a:r>
            <a:endParaRPr lang="tr-TR" sz="2400" b="1" dirty="0">
              <a:solidFill>
                <a:schemeClr val="accent2"/>
              </a:solidFill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554971"/>
              </p:ext>
            </p:extLst>
          </p:nvPr>
        </p:nvGraphicFramePr>
        <p:xfrm>
          <a:off x="295064" y="1484784"/>
          <a:ext cx="8741432" cy="489654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80592"/>
                <a:gridCol w="7560840"/>
              </a:tblGrid>
              <a:tr h="880237"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tr-TR" sz="2000" b="1" dirty="0">
                          <a:solidFill>
                            <a:schemeClr val="accent2"/>
                          </a:solidFill>
                          <a:effectLst/>
                        </a:rPr>
                        <a:t>Öncelik 1</a:t>
                      </a:r>
                      <a:endParaRPr lang="tr-TR" sz="2000" b="1" dirty="0">
                        <a:solidFill>
                          <a:schemeClr val="accent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tr-TR" sz="2000" b="1" i="1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Turizm sektöründe fiziki, beşeri, teknolojik ve kurumsal altyapının iyileştirilmesi</a:t>
                      </a:r>
                      <a:endParaRPr lang="tr-TR" sz="2000" b="1" i="1" dirty="0">
                        <a:solidFill>
                          <a:schemeClr val="accent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630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270510" algn="l"/>
                        </a:tabLst>
                      </a:pPr>
                      <a:endParaRPr lang="tr-TR" sz="18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Tarihi yapıların restore edilerek 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gastronomi merkezlerine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dönüştürülmesine yönelik yatırımlar,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Tarihi ve kültürel binaların restore edilerek 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kültür sanat merkezleri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oluşturulmasına yönelik yatırımlar,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Mozaik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alanlarının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turizme kazandırılmasına yönelik yatırımlar,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Tarihi yapıların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turizm ve kültürel amaçlı kullanılmasına yönelik 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restorasyonu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 çevre düzenlemesine yönelik yatırımlar,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turizminin geliştirilmesi amacıyla bölgede bulunan doğal kaynak sularının (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jeotermal, içme, ılıca, kaplıca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turizme kazandırılmasına yönelik yatırımlar,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Yeni 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müze </a:t>
                      </a:r>
                      <a:r>
                        <a:rPr lang="tr-TR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kurulması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 mevcut müzelerin altyapısının iyileştirilmesine yönelik yatırımlar,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Mavi bayrak 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alımına yönelik yatırımlar.</a:t>
                      </a:r>
                      <a:endParaRPr lang="tr-TR" sz="18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1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5064" y="1045185"/>
            <a:ext cx="8820472" cy="40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400" b="1" dirty="0" smtClean="0">
                <a:solidFill>
                  <a:schemeClr val="accent2"/>
                </a:solidFill>
              </a:rPr>
              <a:t>Örnek Proje Konuları</a:t>
            </a:r>
            <a:endParaRPr lang="tr-TR" sz="2400" b="1" dirty="0">
              <a:solidFill>
                <a:schemeClr val="accent2"/>
              </a:solidFill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465200"/>
              </p:ext>
            </p:extLst>
          </p:nvPr>
        </p:nvGraphicFramePr>
        <p:xfrm>
          <a:off x="295064" y="1484784"/>
          <a:ext cx="8741432" cy="469086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80592"/>
                <a:gridCol w="7560840"/>
              </a:tblGrid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tr-TR" sz="2000" b="1" dirty="0">
                          <a:solidFill>
                            <a:schemeClr val="accent2"/>
                          </a:solidFill>
                          <a:effectLst/>
                        </a:rPr>
                        <a:t>Öncelik </a:t>
                      </a:r>
                      <a:r>
                        <a:rPr lang="tr-TR" sz="2000" b="1" dirty="0" smtClean="0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tr-TR" sz="2000" b="1" dirty="0">
                        <a:solidFill>
                          <a:schemeClr val="accent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tr-TR" sz="2000" b="1" i="1" kern="1200" noProof="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Turizmin çeşitlendirilmesi ve alternatif turizm olanaklarının artırılması</a:t>
                      </a:r>
                      <a:endParaRPr lang="tr-TR" sz="2000" b="1" i="1" kern="1200" noProof="0" dirty="0">
                        <a:solidFill>
                          <a:schemeClr val="accent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01630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270510" algn="l"/>
                        </a:tabLst>
                      </a:pPr>
                      <a:endParaRPr lang="tr-TR" sz="18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Deniz kıyısı ve barajlarda 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 sporları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merkezlerinin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kurulmasına yönelik yatırımlar,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Yat turizminin 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geliştirilmesi amacıyla yüzer iskelelerin kurulmasına yönelik yatırımlar,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Alternatif turizm olanaklarının çeşitlendirilmesi amacıyla 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yürüyüş yolları ve trekking rotalarının 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oluşturulmasına yönelik yatırımlar,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Yöresel ürünler için üretim ve satış alanları 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oluşturulmasına yönelik yatırımlar,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Milli parkların 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fiziksel altyapılarının iyileştirilmesine yönelik yatırımlar,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Eko, sağlık, gastronomi, inanç ve kültür,  termal, yayla, rafting, dağ yürüyüşü, dağcılık,   kongre, fuar, yat, spor, av, kuş gözlem gibi </a:t>
                      </a: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alternatif turizm çeşitlerinin geliştirilmesine 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yönelik yatırımlar,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18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Arkeoparkların</a:t>
                      </a:r>
                      <a:r>
                        <a:rPr lang="tr-TR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oluşturulması ve alternatif ziyaret alanı olarak turizme kazandırılmasına yönelik yatırımlar.</a:t>
                      </a:r>
                    </a:p>
                    <a:p>
                      <a:pPr marL="0" lvl="0" indent="0" algn="just">
                        <a:buFont typeface="Arial" pitchFamily="34" charset="0"/>
                        <a:buNone/>
                      </a:pPr>
                      <a:endParaRPr lang="tr-TR" sz="18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1087152" y="5681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2021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Yılı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Turizm Altyapısının Geliştirilmesi Küçük Ölçekli</a:t>
            </a:r>
          </a:p>
          <a:p>
            <a:pPr algn="ctr"/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 Altyapı Mali </a:t>
            </a:r>
            <a:r>
              <a:rPr lang="tr-TR" sz="2000" b="1" dirty="0">
                <a:solidFill>
                  <a:schemeClr val="bg1"/>
                </a:solidFill>
                <a:cs typeface="Times New Roman" pitchFamily="18" charset="0"/>
              </a:rPr>
              <a:t>Destek Programı </a:t>
            </a:r>
            <a:r>
              <a:rPr lang="tr-TR" sz="2000" b="1" dirty="0" smtClean="0">
                <a:solidFill>
                  <a:schemeClr val="bg1"/>
                </a:solidFill>
                <a:cs typeface="Times New Roman" pitchFamily="18" charset="0"/>
              </a:rPr>
              <a:t>(TZKAMU)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18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2782</TotalTime>
  <Words>1755</Words>
  <Application>Microsoft Office PowerPoint</Application>
  <PresentationFormat>Ekran Gösterisi (4:3)</PresentationFormat>
  <Paragraphs>233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GÜDÜMLÜ PROJE DESTEĞİ</dc:title>
  <dc:creator>OĞUZ ALİBEKİROĞLU</dc:creator>
  <cp:lastModifiedBy>TUGCE ALTUN</cp:lastModifiedBy>
  <cp:revision>183</cp:revision>
  <dcterms:created xsi:type="dcterms:W3CDTF">2018-12-18T10:56:29Z</dcterms:created>
  <dcterms:modified xsi:type="dcterms:W3CDTF">2020-12-08T11:15:22Z</dcterms:modified>
</cp:coreProperties>
</file>